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diagrams/colors1.xml" ContentType="application/vnd.openxmlformats-officedocument.drawingml.diagramColors+xml"/>
  <Override PartName="/ppt/notesSlides/notesSlide16.xml" ContentType="application/vnd.openxmlformats-officedocument.presentationml.notesSlide+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rels" ContentType="application/vnd.openxmlformats-package.relationships+xml"/>
  <Override PartName="/ppt/slides/slide22.xml" ContentType="application/vnd.openxmlformats-officedocument.presentationml.slide+xml"/>
  <Override PartName="/ppt/notesSlides/notesSlide24.xml" ContentType="application/vnd.openxmlformats-officedocument.presentationml.notes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ppt/notesSlides/notesSlide17.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diagrams/layout1.xml" ContentType="application/vnd.openxmlformats-officedocument.drawingml.diagramLayout+xml"/>
  <Override PartName="/ppt/slides/slide23.xml" ContentType="application/vnd.openxmlformats-officedocument.presentationml.slide+xml"/>
  <Override PartName="/ppt/diagrams/quickStyle1.xml" ContentType="application/vnd.openxmlformats-officedocument.drawingml.diagramStyle+xml"/>
  <Override PartName="/ppt/notesSlides/notesSlide25.xml" ContentType="application/vnd.openxmlformats-officedocument.presentationml.notes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s/slide7.xml" ContentType="application/vnd.openxmlformats-officedocument.presentationml.slide+xml"/>
  <Override PartName="/ppt/notesSlides/notesSlide18.xml" ContentType="application/vnd.openxmlformats-officedocument.presentationml.notes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diagrams/drawing1.xml" ContentType="application/vnd.ms-office.drawingml.diagramDrawing+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27"/>
  </p:notesMasterIdLst>
  <p:sldIdLst>
    <p:sldId id="278" r:id="rId2"/>
    <p:sldId id="312" r:id="rId3"/>
    <p:sldId id="279" r:id="rId4"/>
    <p:sldId id="317" r:id="rId5"/>
    <p:sldId id="311" r:id="rId6"/>
    <p:sldId id="310" r:id="rId7"/>
    <p:sldId id="282" r:id="rId8"/>
    <p:sldId id="320" r:id="rId9"/>
    <p:sldId id="314" r:id="rId10"/>
    <p:sldId id="319" r:id="rId11"/>
    <p:sldId id="315" r:id="rId12"/>
    <p:sldId id="286" r:id="rId13"/>
    <p:sldId id="318" r:id="rId14"/>
    <p:sldId id="284" r:id="rId15"/>
    <p:sldId id="285" r:id="rId16"/>
    <p:sldId id="287" r:id="rId17"/>
    <p:sldId id="299" r:id="rId18"/>
    <p:sldId id="288" r:id="rId19"/>
    <p:sldId id="300" r:id="rId20"/>
    <p:sldId id="301" r:id="rId21"/>
    <p:sldId id="302" r:id="rId22"/>
    <p:sldId id="305" r:id="rId23"/>
    <p:sldId id="309" r:id="rId24"/>
    <p:sldId id="296" r:id="rId25"/>
    <p:sldId id="293"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2FCFF"/>
    <a:srgbClr val="FFC78E"/>
    <a:srgbClr val="FFDE67"/>
    <a:srgbClr val="FFE870"/>
    <a:srgbClr val="4EB9E5"/>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46" autoAdjust="0"/>
    <p:restoredTop sz="94586" autoAdjust="0"/>
  </p:normalViewPr>
  <p:slideViewPr>
    <p:cSldViewPr snapToGrid="0" snapToObjects="1">
      <p:cViewPr>
        <p:scale>
          <a:sx n="110" d="100"/>
          <a:sy n="110" d="100"/>
        </p:scale>
        <p:origin x="-1096" y="-440"/>
      </p:cViewPr>
      <p:guideLst>
        <p:guide orient="horz" pos="2160"/>
        <p:guide pos="2880"/>
      </p:guideLst>
    </p:cSldViewPr>
  </p:slideViewPr>
  <p:outlineViewPr>
    <p:cViewPr>
      <p:scale>
        <a:sx n="33" d="100"/>
        <a:sy n="33" d="100"/>
      </p:scale>
      <p:origin x="0" y="2080"/>
    </p:cViewPr>
  </p:outlineViewPr>
  <p:notesTextViewPr>
    <p:cViewPr>
      <p:scale>
        <a:sx n="100" d="100"/>
        <a:sy n="100" d="100"/>
      </p:scale>
      <p:origin x="0" y="0"/>
    </p:cViewPr>
  </p:notesTextViewPr>
  <p:notesViewPr>
    <p:cSldViewPr snapToGrid="0" snapToObjects="1">
      <p:cViewPr varScale="1">
        <p:scale>
          <a:sx n="90" d="100"/>
          <a:sy n="90" d="100"/>
        </p:scale>
        <p:origin x="-2736" y="-10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91949E-256F-F549-9138-42EB8C052AD2}" type="doc">
      <dgm:prSet loTypeId="urn:microsoft.com/office/officeart/2005/8/layout/target3" loCatId="" qsTypeId="urn:microsoft.com/office/officeart/2005/8/quickstyle/simple4" qsCatId="simple" csTypeId="urn:microsoft.com/office/officeart/2005/8/colors/accent2_3" csCatId="accent2" phldr="1"/>
      <dgm:spPr/>
      <dgm:t>
        <a:bodyPr/>
        <a:lstStyle/>
        <a:p>
          <a:endParaRPr lang="en-US"/>
        </a:p>
      </dgm:t>
    </dgm:pt>
    <dgm:pt modelId="{16C712F1-5BE7-B04C-8C56-12902F441B01}">
      <dgm:prSet phldrT="[Text]" custT="1"/>
      <dgm:spPr/>
      <dgm:t>
        <a:bodyPr/>
        <a:lstStyle/>
        <a:p>
          <a:r>
            <a:rPr lang="en-US" sz="2000" dirty="0" smtClean="0"/>
            <a:t>Visionary</a:t>
          </a:r>
          <a:endParaRPr lang="en-US" sz="2000" dirty="0"/>
        </a:p>
      </dgm:t>
    </dgm:pt>
    <dgm:pt modelId="{AA5C5B9E-ED8F-4E4E-B22D-81633D3DDFA4}" type="parTrans" cxnId="{0B7A5236-07DB-E94E-8730-4CCCE0D4FF70}">
      <dgm:prSet/>
      <dgm:spPr/>
      <dgm:t>
        <a:bodyPr/>
        <a:lstStyle/>
        <a:p>
          <a:endParaRPr lang="en-US"/>
        </a:p>
      </dgm:t>
    </dgm:pt>
    <dgm:pt modelId="{C8F0A402-788E-FC41-BD14-0C282414211F}" type="sibTrans" cxnId="{0B7A5236-07DB-E94E-8730-4CCCE0D4FF70}">
      <dgm:prSet/>
      <dgm:spPr/>
      <dgm:t>
        <a:bodyPr/>
        <a:lstStyle/>
        <a:p>
          <a:endParaRPr lang="en-US"/>
        </a:p>
      </dgm:t>
    </dgm:pt>
    <dgm:pt modelId="{A234C73A-93B2-B04D-AD89-240F9F51ED1B}">
      <dgm:prSet phldrT="[Text]" custT="1"/>
      <dgm:spPr/>
      <dgm:t>
        <a:bodyPr/>
        <a:lstStyle/>
        <a:p>
          <a:r>
            <a:rPr lang="en-US" sz="2000" dirty="0" smtClean="0"/>
            <a:t>$500,000+</a:t>
          </a:r>
          <a:endParaRPr lang="en-US" sz="2000" dirty="0"/>
        </a:p>
      </dgm:t>
    </dgm:pt>
    <dgm:pt modelId="{4E2F8312-982C-2449-A067-501ED9FE8A6D}" type="parTrans" cxnId="{F606B7D1-0994-034D-AB03-FD36916A9430}">
      <dgm:prSet/>
      <dgm:spPr/>
      <dgm:t>
        <a:bodyPr/>
        <a:lstStyle/>
        <a:p>
          <a:endParaRPr lang="en-US"/>
        </a:p>
      </dgm:t>
    </dgm:pt>
    <dgm:pt modelId="{E98CB70A-36E9-E148-A802-C791419BCD62}" type="sibTrans" cxnId="{F606B7D1-0994-034D-AB03-FD36916A9430}">
      <dgm:prSet/>
      <dgm:spPr/>
      <dgm:t>
        <a:bodyPr/>
        <a:lstStyle/>
        <a:p>
          <a:endParaRPr lang="en-US"/>
        </a:p>
      </dgm:t>
    </dgm:pt>
    <dgm:pt modelId="{6794A6AE-9219-714E-A7CD-1E03A02E63A8}">
      <dgm:prSet phldrT="[Text]" custT="1"/>
      <dgm:spPr/>
      <dgm:t>
        <a:bodyPr/>
        <a:lstStyle/>
        <a:p>
          <a:r>
            <a:rPr lang="en-US" sz="2000" dirty="0" smtClean="0"/>
            <a:t>Innovator</a:t>
          </a:r>
          <a:endParaRPr lang="en-US" sz="2000" dirty="0"/>
        </a:p>
      </dgm:t>
    </dgm:pt>
    <dgm:pt modelId="{23BC8E9C-B78F-D146-AB41-E27E9D792C5F}" type="parTrans" cxnId="{76C43515-BD82-9345-AE09-F616CD58A2EB}">
      <dgm:prSet/>
      <dgm:spPr/>
      <dgm:t>
        <a:bodyPr/>
        <a:lstStyle/>
        <a:p>
          <a:endParaRPr lang="en-US"/>
        </a:p>
      </dgm:t>
    </dgm:pt>
    <dgm:pt modelId="{14C77D73-7F56-CB44-B75D-D6C43FBC97EE}" type="sibTrans" cxnId="{76C43515-BD82-9345-AE09-F616CD58A2EB}">
      <dgm:prSet/>
      <dgm:spPr/>
      <dgm:t>
        <a:bodyPr/>
        <a:lstStyle/>
        <a:p>
          <a:endParaRPr lang="en-US"/>
        </a:p>
      </dgm:t>
    </dgm:pt>
    <dgm:pt modelId="{2EEF4BFB-1F1B-EC4F-8A2E-FE901D09F0C7}">
      <dgm:prSet phldrT="[Text]" custT="1"/>
      <dgm:spPr/>
      <dgm:t>
        <a:bodyPr/>
        <a:lstStyle/>
        <a:p>
          <a:r>
            <a:rPr lang="en-US" sz="2000" dirty="0" smtClean="0"/>
            <a:t>$250,000 - $499,999</a:t>
          </a:r>
          <a:endParaRPr lang="en-US" sz="2000" dirty="0"/>
        </a:p>
      </dgm:t>
    </dgm:pt>
    <dgm:pt modelId="{31D6BA08-B95C-AE4F-9208-C5C16AE85141}" type="parTrans" cxnId="{3E0318D7-B0A9-BA46-B1FD-F2A116E1DD37}">
      <dgm:prSet/>
      <dgm:spPr/>
      <dgm:t>
        <a:bodyPr/>
        <a:lstStyle/>
        <a:p>
          <a:endParaRPr lang="en-US"/>
        </a:p>
      </dgm:t>
    </dgm:pt>
    <dgm:pt modelId="{AABE2A8F-A058-EB49-B42D-DCB7F5E54259}" type="sibTrans" cxnId="{3E0318D7-B0A9-BA46-B1FD-F2A116E1DD37}">
      <dgm:prSet/>
      <dgm:spPr/>
      <dgm:t>
        <a:bodyPr/>
        <a:lstStyle/>
        <a:p>
          <a:endParaRPr lang="en-US"/>
        </a:p>
      </dgm:t>
    </dgm:pt>
    <dgm:pt modelId="{B2744ACC-1149-1B4F-A803-09D93FA1DAEE}">
      <dgm:prSet phldrT="[Text]" custT="1"/>
      <dgm:spPr/>
      <dgm:t>
        <a:bodyPr/>
        <a:lstStyle/>
        <a:p>
          <a:r>
            <a:rPr lang="en-US" sz="2000" dirty="0" smtClean="0"/>
            <a:t>Pioneer</a:t>
          </a:r>
        </a:p>
      </dgm:t>
    </dgm:pt>
    <dgm:pt modelId="{802840CD-755F-144F-995F-9211DAFC992A}" type="parTrans" cxnId="{06DE26AE-A23A-9745-9B7D-7A9CBCB0E569}">
      <dgm:prSet/>
      <dgm:spPr/>
      <dgm:t>
        <a:bodyPr/>
        <a:lstStyle/>
        <a:p>
          <a:endParaRPr lang="en-US"/>
        </a:p>
      </dgm:t>
    </dgm:pt>
    <dgm:pt modelId="{4104FC50-DA9E-C549-815E-CEA28A909AA6}" type="sibTrans" cxnId="{06DE26AE-A23A-9745-9B7D-7A9CBCB0E569}">
      <dgm:prSet/>
      <dgm:spPr/>
      <dgm:t>
        <a:bodyPr/>
        <a:lstStyle/>
        <a:p>
          <a:endParaRPr lang="en-US"/>
        </a:p>
      </dgm:t>
    </dgm:pt>
    <dgm:pt modelId="{624BFB09-1344-0A4E-BBB0-5BE70FB34366}">
      <dgm:prSet phldrT="[Text]" custT="1"/>
      <dgm:spPr/>
      <dgm:t>
        <a:bodyPr/>
        <a:lstStyle/>
        <a:p>
          <a:r>
            <a:rPr lang="en-US" sz="2000" dirty="0" smtClean="0"/>
            <a:t>$25,000 - $249,999</a:t>
          </a:r>
          <a:endParaRPr lang="en-US" sz="2000" dirty="0"/>
        </a:p>
      </dgm:t>
    </dgm:pt>
    <dgm:pt modelId="{6F4B352D-02F3-1048-B0AD-9826CD0CC622}" type="parTrans" cxnId="{2E22F885-5DD7-D841-8AB8-CB52AF20C3CA}">
      <dgm:prSet/>
      <dgm:spPr/>
      <dgm:t>
        <a:bodyPr/>
        <a:lstStyle/>
        <a:p>
          <a:endParaRPr lang="en-US"/>
        </a:p>
      </dgm:t>
    </dgm:pt>
    <dgm:pt modelId="{41B7FDB3-D826-8240-ABDA-70D5338FDDAA}" type="sibTrans" cxnId="{2E22F885-5DD7-D841-8AB8-CB52AF20C3CA}">
      <dgm:prSet/>
      <dgm:spPr/>
      <dgm:t>
        <a:bodyPr/>
        <a:lstStyle/>
        <a:p>
          <a:endParaRPr lang="en-US"/>
        </a:p>
      </dgm:t>
    </dgm:pt>
    <dgm:pt modelId="{175C2CAA-627F-2D41-96E7-73374C1BEC7C}" type="pres">
      <dgm:prSet presAssocID="{F491949E-256F-F549-9138-42EB8C052AD2}" presName="Name0" presStyleCnt="0">
        <dgm:presLayoutVars>
          <dgm:chMax val="7"/>
          <dgm:dir/>
          <dgm:animLvl val="lvl"/>
          <dgm:resizeHandles val="exact"/>
        </dgm:presLayoutVars>
      </dgm:prSet>
      <dgm:spPr/>
      <dgm:t>
        <a:bodyPr/>
        <a:lstStyle/>
        <a:p>
          <a:endParaRPr lang="en-US"/>
        </a:p>
      </dgm:t>
    </dgm:pt>
    <dgm:pt modelId="{EBA7F40C-D26C-DD4F-B566-1AE4922DEA88}" type="pres">
      <dgm:prSet presAssocID="{16C712F1-5BE7-B04C-8C56-12902F441B01}" presName="circle1" presStyleLbl="node1" presStyleIdx="0" presStyleCnt="3" custLinFactNeighborX="-270"/>
      <dgm:spPr/>
    </dgm:pt>
    <dgm:pt modelId="{CB0CA005-41A2-2747-ACBB-53E2163C9136}" type="pres">
      <dgm:prSet presAssocID="{16C712F1-5BE7-B04C-8C56-12902F441B01}" presName="space" presStyleCnt="0"/>
      <dgm:spPr/>
    </dgm:pt>
    <dgm:pt modelId="{B3BF2062-4306-144E-80E1-228E458F35E6}" type="pres">
      <dgm:prSet presAssocID="{16C712F1-5BE7-B04C-8C56-12902F441B01}" presName="rect1" presStyleLbl="alignAcc1" presStyleIdx="0" presStyleCnt="3" custScaleX="100000" custScaleY="100000" custLinFactNeighborX="226"/>
      <dgm:spPr/>
      <dgm:t>
        <a:bodyPr/>
        <a:lstStyle/>
        <a:p>
          <a:endParaRPr lang="en-US"/>
        </a:p>
      </dgm:t>
    </dgm:pt>
    <dgm:pt modelId="{1B90507E-D836-754E-A40C-1034704251C4}" type="pres">
      <dgm:prSet presAssocID="{6794A6AE-9219-714E-A7CD-1E03A02E63A8}" presName="vertSpace2" presStyleLbl="node1" presStyleIdx="0" presStyleCnt="3"/>
      <dgm:spPr/>
    </dgm:pt>
    <dgm:pt modelId="{1456D02F-0E42-D246-B304-2758E26F9470}" type="pres">
      <dgm:prSet presAssocID="{6794A6AE-9219-714E-A7CD-1E03A02E63A8}" presName="circle2" presStyleLbl="node1" presStyleIdx="1" presStyleCnt="3"/>
      <dgm:spPr/>
    </dgm:pt>
    <dgm:pt modelId="{820FEF7B-916F-3044-82E8-2385C884BA19}" type="pres">
      <dgm:prSet presAssocID="{6794A6AE-9219-714E-A7CD-1E03A02E63A8}" presName="rect2" presStyleLbl="alignAcc1" presStyleIdx="1" presStyleCnt="3" custLinFactNeighborX="0" custLinFactNeighborY="1263"/>
      <dgm:spPr/>
      <dgm:t>
        <a:bodyPr/>
        <a:lstStyle/>
        <a:p>
          <a:endParaRPr lang="en-US"/>
        </a:p>
      </dgm:t>
    </dgm:pt>
    <dgm:pt modelId="{4E3A4B7B-E3A3-1D4E-BE59-6478CD8289AC}" type="pres">
      <dgm:prSet presAssocID="{B2744ACC-1149-1B4F-A803-09D93FA1DAEE}" presName="vertSpace3" presStyleLbl="node1" presStyleIdx="1" presStyleCnt="3"/>
      <dgm:spPr/>
    </dgm:pt>
    <dgm:pt modelId="{1EE8FD6E-5663-B848-9498-3A5A31A204E8}" type="pres">
      <dgm:prSet presAssocID="{B2744ACC-1149-1B4F-A803-09D93FA1DAEE}" presName="circle3" presStyleLbl="node1" presStyleIdx="2" presStyleCnt="3"/>
      <dgm:spPr/>
    </dgm:pt>
    <dgm:pt modelId="{0D360F68-07E7-4C4D-BC7C-0F8DA2F6ECEA}" type="pres">
      <dgm:prSet presAssocID="{B2744ACC-1149-1B4F-A803-09D93FA1DAEE}" presName="rect3" presStyleLbl="alignAcc1" presStyleIdx="2" presStyleCnt="3"/>
      <dgm:spPr/>
      <dgm:t>
        <a:bodyPr/>
        <a:lstStyle/>
        <a:p>
          <a:endParaRPr lang="en-US"/>
        </a:p>
      </dgm:t>
    </dgm:pt>
    <dgm:pt modelId="{3592EBF4-4772-3148-8D08-E1BD07611D5D}" type="pres">
      <dgm:prSet presAssocID="{16C712F1-5BE7-B04C-8C56-12902F441B01}" presName="rect1ParTx" presStyleLbl="alignAcc1" presStyleIdx="2" presStyleCnt="3">
        <dgm:presLayoutVars>
          <dgm:chMax val="1"/>
          <dgm:bulletEnabled val="1"/>
        </dgm:presLayoutVars>
      </dgm:prSet>
      <dgm:spPr/>
      <dgm:t>
        <a:bodyPr/>
        <a:lstStyle/>
        <a:p>
          <a:endParaRPr lang="en-US"/>
        </a:p>
      </dgm:t>
    </dgm:pt>
    <dgm:pt modelId="{60883861-D12A-A447-8249-80D924F9884C}" type="pres">
      <dgm:prSet presAssocID="{16C712F1-5BE7-B04C-8C56-12902F441B01}" presName="rect1ChTx" presStyleLbl="alignAcc1" presStyleIdx="2" presStyleCnt="3">
        <dgm:presLayoutVars>
          <dgm:bulletEnabled val="1"/>
        </dgm:presLayoutVars>
      </dgm:prSet>
      <dgm:spPr/>
      <dgm:t>
        <a:bodyPr/>
        <a:lstStyle/>
        <a:p>
          <a:endParaRPr lang="en-US"/>
        </a:p>
      </dgm:t>
    </dgm:pt>
    <dgm:pt modelId="{40379CD4-8AD7-0F45-8A3C-CA27DCB4D018}" type="pres">
      <dgm:prSet presAssocID="{6794A6AE-9219-714E-A7CD-1E03A02E63A8}" presName="rect2ParTx" presStyleLbl="alignAcc1" presStyleIdx="2" presStyleCnt="3">
        <dgm:presLayoutVars>
          <dgm:chMax val="1"/>
          <dgm:bulletEnabled val="1"/>
        </dgm:presLayoutVars>
      </dgm:prSet>
      <dgm:spPr/>
      <dgm:t>
        <a:bodyPr/>
        <a:lstStyle/>
        <a:p>
          <a:endParaRPr lang="en-US"/>
        </a:p>
      </dgm:t>
    </dgm:pt>
    <dgm:pt modelId="{8563573A-57BA-8847-A446-5343ED03FE3F}" type="pres">
      <dgm:prSet presAssocID="{6794A6AE-9219-714E-A7CD-1E03A02E63A8}" presName="rect2ChTx" presStyleLbl="alignAcc1" presStyleIdx="2" presStyleCnt="3" custLinFactNeighborX="0" custLinFactNeighborY="4967">
        <dgm:presLayoutVars>
          <dgm:bulletEnabled val="1"/>
        </dgm:presLayoutVars>
      </dgm:prSet>
      <dgm:spPr/>
      <dgm:t>
        <a:bodyPr/>
        <a:lstStyle/>
        <a:p>
          <a:endParaRPr lang="en-US"/>
        </a:p>
      </dgm:t>
    </dgm:pt>
    <dgm:pt modelId="{74E49800-504F-C04F-9FCB-BEB65A0B8048}" type="pres">
      <dgm:prSet presAssocID="{B2744ACC-1149-1B4F-A803-09D93FA1DAEE}" presName="rect3ParTx" presStyleLbl="alignAcc1" presStyleIdx="2" presStyleCnt="3">
        <dgm:presLayoutVars>
          <dgm:chMax val="1"/>
          <dgm:bulletEnabled val="1"/>
        </dgm:presLayoutVars>
      </dgm:prSet>
      <dgm:spPr/>
      <dgm:t>
        <a:bodyPr/>
        <a:lstStyle/>
        <a:p>
          <a:endParaRPr lang="en-US"/>
        </a:p>
      </dgm:t>
    </dgm:pt>
    <dgm:pt modelId="{7A773AF4-C0D7-6C4D-8116-9003F2AB3406}" type="pres">
      <dgm:prSet presAssocID="{B2744ACC-1149-1B4F-A803-09D93FA1DAEE}" presName="rect3ChTx" presStyleLbl="alignAcc1" presStyleIdx="2" presStyleCnt="3">
        <dgm:presLayoutVars>
          <dgm:bulletEnabled val="1"/>
        </dgm:presLayoutVars>
      </dgm:prSet>
      <dgm:spPr/>
      <dgm:t>
        <a:bodyPr/>
        <a:lstStyle/>
        <a:p>
          <a:endParaRPr lang="en-US"/>
        </a:p>
      </dgm:t>
    </dgm:pt>
  </dgm:ptLst>
  <dgm:cxnLst>
    <dgm:cxn modelId="{72D20C64-E0A5-A747-ACF2-DA70FD809953}" type="presOf" srcId="{F491949E-256F-F549-9138-42EB8C052AD2}" destId="{175C2CAA-627F-2D41-96E7-73374C1BEC7C}" srcOrd="0" destOrd="0" presId="urn:microsoft.com/office/officeart/2005/8/layout/target3"/>
    <dgm:cxn modelId="{9DEFA381-A6CF-A340-83E2-7F25C408668E}" type="presOf" srcId="{2EEF4BFB-1F1B-EC4F-8A2E-FE901D09F0C7}" destId="{8563573A-57BA-8847-A446-5343ED03FE3F}" srcOrd="0" destOrd="0" presId="urn:microsoft.com/office/officeart/2005/8/layout/target3"/>
    <dgm:cxn modelId="{0B7A5236-07DB-E94E-8730-4CCCE0D4FF70}" srcId="{F491949E-256F-F549-9138-42EB8C052AD2}" destId="{16C712F1-5BE7-B04C-8C56-12902F441B01}" srcOrd="0" destOrd="0" parTransId="{AA5C5B9E-ED8F-4E4E-B22D-81633D3DDFA4}" sibTransId="{C8F0A402-788E-FC41-BD14-0C282414211F}"/>
    <dgm:cxn modelId="{06DE26AE-A23A-9745-9B7D-7A9CBCB0E569}" srcId="{F491949E-256F-F549-9138-42EB8C052AD2}" destId="{B2744ACC-1149-1B4F-A803-09D93FA1DAEE}" srcOrd="2" destOrd="0" parTransId="{802840CD-755F-144F-995F-9211DAFC992A}" sibTransId="{4104FC50-DA9E-C549-815E-CEA28A909AA6}"/>
    <dgm:cxn modelId="{F606B7D1-0994-034D-AB03-FD36916A9430}" srcId="{16C712F1-5BE7-B04C-8C56-12902F441B01}" destId="{A234C73A-93B2-B04D-AD89-240F9F51ED1B}" srcOrd="0" destOrd="0" parTransId="{4E2F8312-982C-2449-A067-501ED9FE8A6D}" sibTransId="{E98CB70A-36E9-E148-A802-C791419BCD62}"/>
    <dgm:cxn modelId="{A474E72E-E4A3-AB46-BBF0-F179F73FF259}" type="presOf" srcId="{6794A6AE-9219-714E-A7CD-1E03A02E63A8}" destId="{40379CD4-8AD7-0F45-8A3C-CA27DCB4D018}" srcOrd="1" destOrd="0" presId="urn:microsoft.com/office/officeart/2005/8/layout/target3"/>
    <dgm:cxn modelId="{493DF1B7-FBA2-D740-B207-3138E699645B}" type="presOf" srcId="{624BFB09-1344-0A4E-BBB0-5BE70FB34366}" destId="{7A773AF4-C0D7-6C4D-8116-9003F2AB3406}" srcOrd="0" destOrd="0" presId="urn:microsoft.com/office/officeart/2005/8/layout/target3"/>
    <dgm:cxn modelId="{76C43515-BD82-9345-AE09-F616CD58A2EB}" srcId="{F491949E-256F-F549-9138-42EB8C052AD2}" destId="{6794A6AE-9219-714E-A7CD-1E03A02E63A8}" srcOrd="1" destOrd="0" parTransId="{23BC8E9C-B78F-D146-AB41-E27E9D792C5F}" sibTransId="{14C77D73-7F56-CB44-B75D-D6C43FBC97EE}"/>
    <dgm:cxn modelId="{FC0C81E1-B984-E841-8F24-6D60044C8AEC}" type="presOf" srcId="{16C712F1-5BE7-B04C-8C56-12902F441B01}" destId="{B3BF2062-4306-144E-80E1-228E458F35E6}" srcOrd="0" destOrd="0" presId="urn:microsoft.com/office/officeart/2005/8/layout/target3"/>
    <dgm:cxn modelId="{380C852A-806C-0949-9ACF-F3A4484DBA6B}" type="presOf" srcId="{6794A6AE-9219-714E-A7CD-1E03A02E63A8}" destId="{820FEF7B-916F-3044-82E8-2385C884BA19}" srcOrd="0" destOrd="0" presId="urn:microsoft.com/office/officeart/2005/8/layout/target3"/>
    <dgm:cxn modelId="{3E0318D7-B0A9-BA46-B1FD-F2A116E1DD37}" srcId="{6794A6AE-9219-714E-A7CD-1E03A02E63A8}" destId="{2EEF4BFB-1F1B-EC4F-8A2E-FE901D09F0C7}" srcOrd="0" destOrd="0" parTransId="{31D6BA08-B95C-AE4F-9208-C5C16AE85141}" sibTransId="{AABE2A8F-A058-EB49-B42D-DCB7F5E54259}"/>
    <dgm:cxn modelId="{2E22F885-5DD7-D841-8AB8-CB52AF20C3CA}" srcId="{B2744ACC-1149-1B4F-A803-09D93FA1DAEE}" destId="{624BFB09-1344-0A4E-BBB0-5BE70FB34366}" srcOrd="0" destOrd="0" parTransId="{6F4B352D-02F3-1048-B0AD-9826CD0CC622}" sibTransId="{41B7FDB3-D826-8240-ABDA-70D5338FDDAA}"/>
    <dgm:cxn modelId="{73BE306E-EB9E-994E-9B59-D0CFE138891B}" type="presOf" srcId="{B2744ACC-1149-1B4F-A803-09D93FA1DAEE}" destId="{0D360F68-07E7-4C4D-BC7C-0F8DA2F6ECEA}" srcOrd="0" destOrd="0" presId="urn:microsoft.com/office/officeart/2005/8/layout/target3"/>
    <dgm:cxn modelId="{FBB9ACBB-9694-BA4C-9780-E3580D39C368}" type="presOf" srcId="{16C712F1-5BE7-B04C-8C56-12902F441B01}" destId="{3592EBF4-4772-3148-8D08-E1BD07611D5D}" srcOrd="1" destOrd="0" presId="urn:microsoft.com/office/officeart/2005/8/layout/target3"/>
    <dgm:cxn modelId="{1D3607A3-6F96-6B43-9A69-236520319A4B}" type="presOf" srcId="{A234C73A-93B2-B04D-AD89-240F9F51ED1B}" destId="{60883861-D12A-A447-8249-80D924F9884C}" srcOrd="0" destOrd="0" presId="urn:microsoft.com/office/officeart/2005/8/layout/target3"/>
    <dgm:cxn modelId="{60D05A08-06B8-FE4A-B2B7-CEF20D9F9D1D}" type="presOf" srcId="{B2744ACC-1149-1B4F-A803-09D93FA1DAEE}" destId="{74E49800-504F-C04F-9FCB-BEB65A0B8048}" srcOrd="1" destOrd="0" presId="urn:microsoft.com/office/officeart/2005/8/layout/target3"/>
    <dgm:cxn modelId="{86185837-5DA4-E447-BEF0-1002E0B9D2B1}" type="presParOf" srcId="{175C2CAA-627F-2D41-96E7-73374C1BEC7C}" destId="{EBA7F40C-D26C-DD4F-B566-1AE4922DEA88}" srcOrd="0" destOrd="0" presId="urn:microsoft.com/office/officeart/2005/8/layout/target3"/>
    <dgm:cxn modelId="{33E89687-0D9B-AB49-8CC0-7C537F99C659}" type="presParOf" srcId="{175C2CAA-627F-2D41-96E7-73374C1BEC7C}" destId="{CB0CA005-41A2-2747-ACBB-53E2163C9136}" srcOrd="1" destOrd="0" presId="urn:microsoft.com/office/officeart/2005/8/layout/target3"/>
    <dgm:cxn modelId="{AFB62554-9A44-2B4B-954C-A0D461316B9C}" type="presParOf" srcId="{175C2CAA-627F-2D41-96E7-73374C1BEC7C}" destId="{B3BF2062-4306-144E-80E1-228E458F35E6}" srcOrd="2" destOrd="0" presId="urn:microsoft.com/office/officeart/2005/8/layout/target3"/>
    <dgm:cxn modelId="{D1AB07FD-9231-874A-9C2E-24518C61D6AF}" type="presParOf" srcId="{175C2CAA-627F-2D41-96E7-73374C1BEC7C}" destId="{1B90507E-D836-754E-A40C-1034704251C4}" srcOrd="3" destOrd="0" presId="urn:microsoft.com/office/officeart/2005/8/layout/target3"/>
    <dgm:cxn modelId="{5A72072E-2EEB-4640-B20B-E9C49FB26C7A}" type="presParOf" srcId="{175C2CAA-627F-2D41-96E7-73374C1BEC7C}" destId="{1456D02F-0E42-D246-B304-2758E26F9470}" srcOrd="4" destOrd="0" presId="urn:microsoft.com/office/officeart/2005/8/layout/target3"/>
    <dgm:cxn modelId="{884949B3-F2C2-D34B-963D-AAB1E34D1B48}" type="presParOf" srcId="{175C2CAA-627F-2D41-96E7-73374C1BEC7C}" destId="{820FEF7B-916F-3044-82E8-2385C884BA19}" srcOrd="5" destOrd="0" presId="urn:microsoft.com/office/officeart/2005/8/layout/target3"/>
    <dgm:cxn modelId="{10BA70FE-C429-EB4E-AEF9-BEC9D5142463}" type="presParOf" srcId="{175C2CAA-627F-2D41-96E7-73374C1BEC7C}" destId="{4E3A4B7B-E3A3-1D4E-BE59-6478CD8289AC}" srcOrd="6" destOrd="0" presId="urn:microsoft.com/office/officeart/2005/8/layout/target3"/>
    <dgm:cxn modelId="{9A17AD05-FDCF-3F48-8742-A4E153940D02}" type="presParOf" srcId="{175C2CAA-627F-2D41-96E7-73374C1BEC7C}" destId="{1EE8FD6E-5663-B848-9498-3A5A31A204E8}" srcOrd="7" destOrd="0" presId="urn:microsoft.com/office/officeart/2005/8/layout/target3"/>
    <dgm:cxn modelId="{3CEE8933-48E7-6343-ABF7-827E3FFA7B2D}" type="presParOf" srcId="{175C2CAA-627F-2D41-96E7-73374C1BEC7C}" destId="{0D360F68-07E7-4C4D-BC7C-0F8DA2F6ECEA}" srcOrd="8" destOrd="0" presId="urn:microsoft.com/office/officeart/2005/8/layout/target3"/>
    <dgm:cxn modelId="{46F3A5AB-5FB8-A249-8FD8-7C6B40EF1983}" type="presParOf" srcId="{175C2CAA-627F-2D41-96E7-73374C1BEC7C}" destId="{3592EBF4-4772-3148-8D08-E1BD07611D5D}" srcOrd="9" destOrd="0" presId="urn:microsoft.com/office/officeart/2005/8/layout/target3"/>
    <dgm:cxn modelId="{D6152833-5572-D549-BAFF-1267F68C2105}" type="presParOf" srcId="{175C2CAA-627F-2D41-96E7-73374C1BEC7C}" destId="{60883861-D12A-A447-8249-80D924F9884C}" srcOrd="10" destOrd="0" presId="urn:microsoft.com/office/officeart/2005/8/layout/target3"/>
    <dgm:cxn modelId="{17F5637E-F245-9946-A539-EE55548A91C3}" type="presParOf" srcId="{175C2CAA-627F-2D41-96E7-73374C1BEC7C}" destId="{40379CD4-8AD7-0F45-8A3C-CA27DCB4D018}" srcOrd="11" destOrd="0" presId="urn:microsoft.com/office/officeart/2005/8/layout/target3"/>
    <dgm:cxn modelId="{C5D54611-82CB-5443-AFCF-1BD8173D8680}" type="presParOf" srcId="{175C2CAA-627F-2D41-96E7-73374C1BEC7C}" destId="{8563573A-57BA-8847-A446-5343ED03FE3F}" srcOrd="12" destOrd="0" presId="urn:microsoft.com/office/officeart/2005/8/layout/target3"/>
    <dgm:cxn modelId="{2220D1B8-8F71-704E-A1AD-CAD5C28BA9E8}" type="presParOf" srcId="{175C2CAA-627F-2D41-96E7-73374C1BEC7C}" destId="{74E49800-504F-C04F-9FCB-BEB65A0B8048}" srcOrd="13" destOrd="0" presId="urn:microsoft.com/office/officeart/2005/8/layout/target3"/>
    <dgm:cxn modelId="{9B7026A0-83E4-5B4C-9B63-D2207ECD0DA6}" type="presParOf" srcId="{175C2CAA-627F-2D41-96E7-73374C1BEC7C}" destId="{7A773AF4-C0D7-6C4D-8116-9003F2AB3406}" srcOrd="14" destOrd="0" presId="urn:microsoft.com/office/officeart/2005/8/layout/target3"/>
  </dgm:cxnLst>
  <dgm:bg/>
  <dgm:whole/>
  <dgm:extLst>
    <a:ext uri="http://schemas.microsoft.com/office/drawing/2008/diagram">
      <dsp:dataModelExt xmlns:dsp="http://schemas.microsoft.com/office/drawing/2008/diagram" xmlns:a="http://schemas.openxmlformats.org/drawingml/2006/main" xmlns:dgm="http://schemas.openxmlformats.org/drawingml/2006/diagram" xmlns=""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7F40C-D26C-DD4F-B566-1AE4922DEA88}">
      <dsp:nvSpPr>
        <dsp:cNvPr id="0" name=""/>
        <dsp:cNvSpPr/>
      </dsp:nvSpPr>
      <dsp:spPr>
        <a:xfrm>
          <a:off x="-8262" y="0"/>
          <a:ext cx="3060118" cy="3060118"/>
        </a:xfrm>
        <a:prstGeom prst="pie">
          <a:avLst>
            <a:gd name="adj1" fmla="val 5400000"/>
            <a:gd name="adj2" fmla="val 16200000"/>
          </a:avLst>
        </a:prstGeom>
        <a:gradFill rotWithShape="0">
          <a:gsLst>
            <a:gs pos="0">
              <a:schemeClr val="accent2">
                <a:shade val="80000"/>
                <a:hueOff val="0"/>
                <a:satOff val="0"/>
                <a:lumOff val="0"/>
                <a:alphaOff val="0"/>
                <a:tint val="98000"/>
                <a:shade val="25000"/>
                <a:satMod val="250000"/>
              </a:schemeClr>
            </a:gs>
            <a:gs pos="68000">
              <a:schemeClr val="accent2">
                <a:shade val="80000"/>
                <a:hueOff val="0"/>
                <a:satOff val="0"/>
                <a:lumOff val="0"/>
                <a:alphaOff val="0"/>
                <a:tint val="86000"/>
                <a:satMod val="115000"/>
              </a:schemeClr>
            </a:gs>
            <a:gs pos="100000">
              <a:schemeClr val="accent2">
                <a:shade val="8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shade val="80000"/>
              <a:hueOff val="0"/>
              <a:satOff val="0"/>
              <a:lumOff val="0"/>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sp>
    <dsp:sp modelId="{B3BF2062-4306-144E-80E1-228E458F35E6}">
      <dsp:nvSpPr>
        <dsp:cNvPr id="0" name=""/>
        <dsp:cNvSpPr/>
      </dsp:nvSpPr>
      <dsp:spPr>
        <a:xfrm>
          <a:off x="1530059" y="0"/>
          <a:ext cx="5926056" cy="3060118"/>
        </a:xfrm>
        <a:prstGeom prst="rect">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Visionary</a:t>
          </a:r>
          <a:endParaRPr lang="en-US" sz="2000" kern="1200" dirty="0"/>
        </a:p>
      </dsp:txBody>
      <dsp:txXfrm>
        <a:off x="1530059" y="0"/>
        <a:ext cx="2963028" cy="918037"/>
      </dsp:txXfrm>
    </dsp:sp>
    <dsp:sp modelId="{1456D02F-0E42-D246-B304-2758E26F9470}">
      <dsp:nvSpPr>
        <dsp:cNvPr id="0" name=""/>
        <dsp:cNvSpPr/>
      </dsp:nvSpPr>
      <dsp:spPr>
        <a:xfrm>
          <a:off x="535521" y="918037"/>
          <a:ext cx="1989074" cy="1989074"/>
        </a:xfrm>
        <a:prstGeom prst="pie">
          <a:avLst>
            <a:gd name="adj1" fmla="val 5400000"/>
            <a:gd name="adj2" fmla="val 16200000"/>
          </a:avLst>
        </a:prstGeom>
        <a:gradFill rotWithShape="0">
          <a:gsLst>
            <a:gs pos="0">
              <a:schemeClr val="accent2">
                <a:shade val="80000"/>
                <a:hueOff val="301476"/>
                <a:satOff val="-19508"/>
                <a:lumOff val="17811"/>
                <a:alphaOff val="0"/>
                <a:tint val="98000"/>
                <a:shade val="25000"/>
                <a:satMod val="250000"/>
              </a:schemeClr>
            </a:gs>
            <a:gs pos="68000">
              <a:schemeClr val="accent2">
                <a:shade val="80000"/>
                <a:hueOff val="301476"/>
                <a:satOff val="-19508"/>
                <a:lumOff val="17811"/>
                <a:alphaOff val="0"/>
                <a:tint val="86000"/>
                <a:satMod val="115000"/>
              </a:schemeClr>
            </a:gs>
            <a:gs pos="100000">
              <a:schemeClr val="accent2">
                <a:shade val="80000"/>
                <a:hueOff val="301476"/>
                <a:satOff val="-19508"/>
                <a:lumOff val="17811"/>
                <a:alphaOff val="0"/>
                <a:tint val="50000"/>
                <a:satMod val="150000"/>
              </a:schemeClr>
            </a:gs>
          </a:gsLst>
          <a:path path="circle">
            <a:fillToRect l="50000" t="130000" r="50000" b="-30000"/>
          </a:path>
        </a:gradFill>
        <a:ln>
          <a:noFill/>
        </a:ln>
        <a:effectLst>
          <a:outerShdw blurRad="57150" dist="38100" dir="5400000" algn="ctr" rotWithShape="0">
            <a:schemeClr val="accent2">
              <a:shade val="80000"/>
              <a:hueOff val="301476"/>
              <a:satOff val="-19508"/>
              <a:lumOff val="17811"/>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sp>
    <dsp:sp modelId="{820FEF7B-916F-3044-82E8-2385C884BA19}">
      <dsp:nvSpPr>
        <dsp:cNvPr id="0" name=""/>
        <dsp:cNvSpPr/>
      </dsp:nvSpPr>
      <dsp:spPr>
        <a:xfrm>
          <a:off x="1530059" y="943159"/>
          <a:ext cx="5926056" cy="1989074"/>
        </a:xfrm>
        <a:prstGeom prst="rect">
          <a:avLst/>
        </a:prstGeom>
        <a:solidFill>
          <a:schemeClr val="lt1">
            <a:alpha val="90000"/>
            <a:hueOff val="0"/>
            <a:satOff val="0"/>
            <a:lumOff val="0"/>
            <a:alphaOff val="0"/>
          </a:schemeClr>
        </a:solidFill>
        <a:ln w="9525" cap="flat" cmpd="sng" algn="ctr">
          <a:solidFill>
            <a:schemeClr val="accent2">
              <a:shade val="80000"/>
              <a:hueOff val="301476"/>
              <a:satOff val="-19508"/>
              <a:lumOff val="1781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Innovator</a:t>
          </a:r>
          <a:endParaRPr lang="en-US" sz="2000" kern="1200" dirty="0"/>
        </a:p>
      </dsp:txBody>
      <dsp:txXfrm>
        <a:off x="1530059" y="943159"/>
        <a:ext cx="2963028" cy="918034"/>
      </dsp:txXfrm>
    </dsp:sp>
    <dsp:sp modelId="{1EE8FD6E-5663-B848-9498-3A5A31A204E8}">
      <dsp:nvSpPr>
        <dsp:cNvPr id="0" name=""/>
        <dsp:cNvSpPr/>
      </dsp:nvSpPr>
      <dsp:spPr>
        <a:xfrm>
          <a:off x="1071041" y="1836071"/>
          <a:ext cx="918034" cy="918034"/>
        </a:xfrm>
        <a:prstGeom prst="pie">
          <a:avLst>
            <a:gd name="adj1" fmla="val 5400000"/>
            <a:gd name="adj2" fmla="val 16200000"/>
          </a:avLst>
        </a:prstGeom>
        <a:gradFill rotWithShape="0">
          <a:gsLst>
            <a:gs pos="0">
              <a:schemeClr val="accent2">
                <a:shade val="80000"/>
                <a:hueOff val="602952"/>
                <a:satOff val="-39016"/>
                <a:lumOff val="35622"/>
                <a:alphaOff val="0"/>
                <a:tint val="98000"/>
                <a:shade val="25000"/>
                <a:satMod val="250000"/>
              </a:schemeClr>
            </a:gs>
            <a:gs pos="68000">
              <a:schemeClr val="accent2">
                <a:shade val="80000"/>
                <a:hueOff val="602952"/>
                <a:satOff val="-39016"/>
                <a:lumOff val="35622"/>
                <a:alphaOff val="0"/>
                <a:tint val="86000"/>
                <a:satMod val="115000"/>
              </a:schemeClr>
            </a:gs>
            <a:gs pos="100000">
              <a:schemeClr val="accent2">
                <a:shade val="80000"/>
                <a:hueOff val="602952"/>
                <a:satOff val="-39016"/>
                <a:lumOff val="35622"/>
                <a:alphaOff val="0"/>
                <a:tint val="50000"/>
                <a:satMod val="150000"/>
              </a:schemeClr>
            </a:gs>
          </a:gsLst>
          <a:path path="circle">
            <a:fillToRect l="50000" t="130000" r="50000" b="-30000"/>
          </a:path>
        </a:gradFill>
        <a:ln>
          <a:noFill/>
        </a:ln>
        <a:effectLst>
          <a:outerShdw blurRad="57150" dist="38100" dir="5400000" algn="ctr" rotWithShape="0">
            <a:schemeClr val="accent2">
              <a:shade val="80000"/>
              <a:hueOff val="602952"/>
              <a:satOff val="-39016"/>
              <a:lumOff val="35622"/>
              <a:alphaOff val="0"/>
              <a:shade val="9000"/>
              <a:alpha val="48000"/>
              <a:satMod val="105000"/>
            </a:schemeClr>
          </a:outerShdw>
        </a:effectLst>
      </dsp:spPr>
      <dsp:style>
        <a:lnRef idx="0">
          <a:scrgbClr r="0" g="0" b="0"/>
        </a:lnRef>
        <a:fillRef idx="3">
          <a:scrgbClr r="0" g="0" b="0"/>
        </a:fillRef>
        <a:effectRef idx="2">
          <a:scrgbClr r="0" g="0" b="0"/>
        </a:effectRef>
        <a:fontRef idx="minor">
          <a:schemeClr val="lt1"/>
        </a:fontRef>
      </dsp:style>
    </dsp:sp>
    <dsp:sp modelId="{0D360F68-07E7-4C4D-BC7C-0F8DA2F6ECEA}">
      <dsp:nvSpPr>
        <dsp:cNvPr id="0" name=""/>
        <dsp:cNvSpPr/>
      </dsp:nvSpPr>
      <dsp:spPr>
        <a:xfrm>
          <a:off x="1530059" y="1836071"/>
          <a:ext cx="5926056" cy="918034"/>
        </a:xfrm>
        <a:prstGeom prst="rect">
          <a:avLst/>
        </a:prstGeom>
        <a:solidFill>
          <a:schemeClr val="lt1">
            <a:alpha val="90000"/>
            <a:hueOff val="0"/>
            <a:satOff val="0"/>
            <a:lumOff val="0"/>
            <a:alphaOff val="0"/>
          </a:schemeClr>
        </a:solidFill>
        <a:ln w="9525" cap="flat" cmpd="sng" algn="ctr">
          <a:solidFill>
            <a:schemeClr val="accent2">
              <a:shade val="80000"/>
              <a:hueOff val="602952"/>
              <a:satOff val="-39016"/>
              <a:lumOff val="3562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Pioneer</a:t>
          </a:r>
        </a:p>
      </dsp:txBody>
      <dsp:txXfrm>
        <a:off x="1530059" y="1836071"/>
        <a:ext cx="2963028" cy="918034"/>
      </dsp:txXfrm>
    </dsp:sp>
    <dsp:sp modelId="{60883861-D12A-A447-8249-80D924F9884C}">
      <dsp:nvSpPr>
        <dsp:cNvPr id="0" name=""/>
        <dsp:cNvSpPr/>
      </dsp:nvSpPr>
      <dsp:spPr>
        <a:xfrm>
          <a:off x="4493087" y="0"/>
          <a:ext cx="2963028" cy="918037"/>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$500,000+</a:t>
          </a:r>
          <a:endParaRPr lang="en-US" sz="2000" kern="1200" dirty="0"/>
        </a:p>
      </dsp:txBody>
      <dsp:txXfrm>
        <a:off x="4493087" y="0"/>
        <a:ext cx="2963028" cy="918037"/>
      </dsp:txXfrm>
    </dsp:sp>
    <dsp:sp modelId="{8563573A-57BA-8847-A446-5343ED03FE3F}">
      <dsp:nvSpPr>
        <dsp:cNvPr id="0" name=""/>
        <dsp:cNvSpPr/>
      </dsp:nvSpPr>
      <dsp:spPr>
        <a:xfrm>
          <a:off x="4493087" y="963636"/>
          <a:ext cx="2963028" cy="918034"/>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$250,000 - $499,999</a:t>
          </a:r>
          <a:endParaRPr lang="en-US" sz="2000" kern="1200" dirty="0"/>
        </a:p>
      </dsp:txBody>
      <dsp:txXfrm>
        <a:off x="4493087" y="963636"/>
        <a:ext cx="2963028" cy="918034"/>
      </dsp:txXfrm>
    </dsp:sp>
    <dsp:sp modelId="{7A773AF4-C0D7-6C4D-8116-9003F2AB3406}">
      <dsp:nvSpPr>
        <dsp:cNvPr id="0" name=""/>
        <dsp:cNvSpPr/>
      </dsp:nvSpPr>
      <dsp:spPr>
        <a:xfrm>
          <a:off x="4493087" y="1836071"/>
          <a:ext cx="2963028" cy="918034"/>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$25,000 - $249,999</a:t>
          </a:r>
          <a:endParaRPr lang="en-US" sz="2000" kern="1200" dirty="0"/>
        </a:p>
      </dsp:txBody>
      <dsp:txXfrm>
        <a:off x="4493087" y="1836071"/>
        <a:ext cx="2963028" cy="918034"/>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FC4335-EDE1-6849-96F0-6FA9B46639FC}" type="datetimeFigureOut">
              <a:rPr lang="en-US" smtClean="0"/>
              <a:pPr/>
              <a:t>7/24/12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D4D90B-74A8-B74D-A3C5-D7FEDA6FAF05}"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784278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35"/>
        <p:cNvGrpSpPr/>
        <p:nvPr/>
      </p:nvGrpSpPr>
      <p:grpSpPr>
        <a:xfrm>
          <a:off x="0" y="0"/>
          <a:ext cx="0" cy="0"/>
          <a:chOff x="0" y="0"/>
          <a:chExt cx="0" cy="0"/>
        </a:xfrm>
      </p:grpSpPr>
      <p:sp>
        <p:nvSpPr>
          <p:cNvPr id="1036" name="Shape 10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7" name="Shape 103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41"/>
        <p:cNvGrpSpPr/>
        <p:nvPr/>
      </p:nvGrpSpPr>
      <p:grpSpPr>
        <a:xfrm>
          <a:off x="0" y="0"/>
          <a:ext cx="0" cy="0"/>
          <a:chOff x="0" y="0"/>
          <a:chExt cx="0" cy="0"/>
        </a:xfrm>
      </p:grpSpPr>
      <p:sp>
        <p:nvSpPr>
          <p:cNvPr id="1042" name="Shape 10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3" name="Shape 1043"/>
          <p:cNvSpPr txBox="1">
            <a:spLocks noGrp="1"/>
          </p:cNvSpPr>
          <p:nvPr>
            <p:ph type="body" idx="1"/>
          </p:nvPr>
        </p:nvSpPr>
        <p:spPr>
          <a:xfrm>
            <a:off x="685800" y="4343400"/>
            <a:ext cx="5486399" cy="861744"/>
          </a:xfrm>
          <a:prstGeom prst="rect">
            <a:avLst/>
          </a:prstGeom>
        </p:spPr>
        <p:txBody>
          <a:bodyPr lIns="91425" tIns="91425" rIns="91425" bIns="91425" anchor="t" anchorCtr="0">
            <a:spAutoFit/>
          </a:bodyPr>
          <a:lstStyle/>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41"/>
        <p:cNvGrpSpPr/>
        <p:nvPr/>
      </p:nvGrpSpPr>
      <p:grpSpPr>
        <a:xfrm>
          <a:off x="0" y="0"/>
          <a:ext cx="0" cy="0"/>
          <a:chOff x="0" y="0"/>
          <a:chExt cx="0" cy="0"/>
        </a:xfrm>
      </p:grpSpPr>
      <p:sp>
        <p:nvSpPr>
          <p:cNvPr id="1042" name="Shape 10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3" name="Shape 1043"/>
          <p:cNvSpPr txBox="1">
            <a:spLocks noGrp="1"/>
          </p:cNvSpPr>
          <p:nvPr>
            <p:ph type="body" idx="1"/>
          </p:nvPr>
        </p:nvSpPr>
        <p:spPr>
          <a:xfrm>
            <a:off x="685800" y="4343400"/>
            <a:ext cx="5486399" cy="861744"/>
          </a:xfrm>
          <a:prstGeom prst="rect">
            <a:avLst/>
          </a:prstGeom>
        </p:spPr>
        <p:txBody>
          <a:bodyPr lIns="91425" tIns="91425" rIns="91425" bIns="91425" anchor="t" anchorCtr="0">
            <a:spAutoFit/>
          </a:bodyPr>
          <a:lstStyle/>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41"/>
        <p:cNvGrpSpPr/>
        <p:nvPr/>
      </p:nvGrpSpPr>
      <p:grpSpPr>
        <a:xfrm>
          <a:off x="0" y="0"/>
          <a:ext cx="0" cy="0"/>
          <a:chOff x="0" y="0"/>
          <a:chExt cx="0" cy="0"/>
        </a:xfrm>
      </p:grpSpPr>
      <p:sp>
        <p:nvSpPr>
          <p:cNvPr id="1042" name="Shape 10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3" name="Shape 1043"/>
          <p:cNvSpPr txBox="1">
            <a:spLocks noGrp="1"/>
          </p:cNvSpPr>
          <p:nvPr>
            <p:ph type="body" idx="1"/>
          </p:nvPr>
        </p:nvSpPr>
        <p:spPr>
          <a:xfrm>
            <a:off x="685800" y="4343400"/>
            <a:ext cx="5486399" cy="861744"/>
          </a:xfrm>
          <a:prstGeom prst="rect">
            <a:avLst/>
          </a:prstGeom>
        </p:spPr>
        <p:txBody>
          <a:bodyPr lIns="91425" tIns="91425" rIns="91425" bIns="91425" anchor="t" anchorCtr="0">
            <a:spAutoFit/>
          </a:bodyPr>
          <a:lstStyle/>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41"/>
        <p:cNvGrpSpPr/>
        <p:nvPr/>
      </p:nvGrpSpPr>
      <p:grpSpPr>
        <a:xfrm>
          <a:off x="0" y="0"/>
          <a:ext cx="0" cy="0"/>
          <a:chOff x="0" y="0"/>
          <a:chExt cx="0" cy="0"/>
        </a:xfrm>
      </p:grpSpPr>
      <p:sp>
        <p:nvSpPr>
          <p:cNvPr id="1042" name="Shape 10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3" name="Shape 1043"/>
          <p:cNvSpPr txBox="1">
            <a:spLocks noGrp="1"/>
          </p:cNvSpPr>
          <p:nvPr>
            <p:ph type="body" idx="1"/>
          </p:nvPr>
        </p:nvSpPr>
        <p:spPr>
          <a:xfrm>
            <a:off x="685800" y="4343400"/>
            <a:ext cx="5486399" cy="861744"/>
          </a:xfrm>
          <a:prstGeom prst="rect">
            <a:avLst/>
          </a:prstGeom>
        </p:spPr>
        <p:txBody>
          <a:bodyPr lIns="91425" tIns="91425" rIns="91425" bIns="91425" anchor="t" anchorCtr="0">
            <a:spAutoFit/>
          </a:bodyPr>
          <a:lstStyle/>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41"/>
        <p:cNvGrpSpPr/>
        <p:nvPr/>
      </p:nvGrpSpPr>
      <p:grpSpPr>
        <a:xfrm>
          <a:off x="0" y="0"/>
          <a:ext cx="0" cy="0"/>
          <a:chOff x="0" y="0"/>
          <a:chExt cx="0" cy="0"/>
        </a:xfrm>
      </p:grpSpPr>
      <p:sp>
        <p:nvSpPr>
          <p:cNvPr id="1042" name="Shape 10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3" name="Shape 1043"/>
          <p:cNvSpPr txBox="1">
            <a:spLocks noGrp="1"/>
          </p:cNvSpPr>
          <p:nvPr>
            <p:ph type="body" idx="1"/>
          </p:nvPr>
        </p:nvSpPr>
        <p:spPr>
          <a:xfrm>
            <a:off x="685800" y="4343400"/>
            <a:ext cx="5486399" cy="861744"/>
          </a:xfrm>
          <a:prstGeom prst="rect">
            <a:avLst/>
          </a:prstGeom>
        </p:spPr>
        <p:txBody>
          <a:bodyPr lIns="91425" tIns="91425" rIns="91425" bIns="91425" anchor="t" anchorCtr="0">
            <a:spAutoFit/>
          </a:bodyPr>
          <a:lstStyle/>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41"/>
        <p:cNvGrpSpPr/>
        <p:nvPr/>
      </p:nvGrpSpPr>
      <p:grpSpPr>
        <a:xfrm>
          <a:off x="0" y="0"/>
          <a:ext cx="0" cy="0"/>
          <a:chOff x="0" y="0"/>
          <a:chExt cx="0" cy="0"/>
        </a:xfrm>
      </p:grpSpPr>
      <p:sp>
        <p:nvSpPr>
          <p:cNvPr id="1042" name="Shape 10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3" name="Shape 1043"/>
          <p:cNvSpPr txBox="1">
            <a:spLocks noGrp="1"/>
          </p:cNvSpPr>
          <p:nvPr>
            <p:ph type="body" idx="1"/>
          </p:nvPr>
        </p:nvSpPr>
        <p:spPr>
          <a:xfrm>
            <a:off x="685800" y="4343400"/>
            <a:ext cx="5486399" cy="861744"/>
          </a:xfrm>
          <a:prstGeom prst="rect">
            <a:avLst/>
          </a:prstGeom>
        </p:spPr>
        <p:txBody>
          <a:bodyPr lIns="91425" tIns="91425" rIns="91425" bIns="91425" anchor="t" anchorCtr="0">
            <a:spAutoFit/>
          </a:bodyPr>
          <a:lstStyle/>
          <a:p>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41"/>
        <p:cNvGrpSpPr/>
        <p:nvPr/>
      </p:nvGrpSpPr>
      <p:grpSpPr>
        <a:xfrm>
          <a:off x="0" y="0"/>
          <a:ext cx="0" cy="0"/>
          <a:chOff x="0" y="0"/>
          <a:chExt cx="0" cy="0"/>
        </a:xfrm>
      </p:grpSpPr>
      <p:sp>
        <p:nvSpPr>
          <p:cNvPr id="1042" name="Shape 10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3" name="Shape 1043"/>
          <p:cNvSpPr txBox="1">
            <a:spLocks noGrp="1"/>
          </p:cNvSpPr>
          <p:nvPr>
            <p:ph type="body" idx="1"/>
          </p:nvPr>
        </p:nvSpPr>
        <p:spPr>
          <a:xfrm>
            <a:off x="685800" y="4343400"/>
            <a:ext cx="5486399" cy="861744"/>
          </a:xfrm>
          <a:prstGeom prst="rect">
            <a:avLst/>
          </a:prstGeom>
        </p:spPr>
        <p:txBody>
          <a:bodyPr lIns="91425" tIns="91425" rIns="91425" bIns="91425" anchor="t" anchorCtr="0">
            <a:spAutoFit/>
          </a:bodyPr>
          <a:lstStyle/>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41"/>
        <p:cNvGrpSpPr/>
        <p:nvPr/>
      </p:nvGrpSpPr>
      <p:grpSpPr>
        <a:xfrm>
          <a:off x="0" y="0"/>
          <a:ext cx="0" cy="0"/>
          <a:chOff x="0" y="0"/>
          <a:chExt cx="0" cy="0"/>
        </a:xfrm>
      </p:grpSpPr>
      <p:sp>
        <p:nvSpPr>
          <p:cNvPr id="1042" name="Shape 10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3" name="Shape 1043"/>
          <p:cNvSpPr txBox="1">
            <a:spLocks noGrp="1"/>
          </p:cNvSpPr>
          <p:nvPr>
            <p:ph type="body" idx="1"/>
          </p:nvPr>
        </p:nvSpPr>
        <p:spPr>
          <a:xfrm>
            <a:off x="685800" y="4343400"/>
            <a:ext cx="5486399" cy="861744"/>
          </a:xfrm>
          <a:prstGeom prst="rect">
            <a:avLst/>
          </a:prstGeom>
        </p:spPr>
        <p:txBody>
          <a:bodyPr lIns="91425" tIns="91425" rIns="91425" bIns="91425" anchor="t" anchorCtr="0">
            <a:spAutoFit/>
          </a:bodyPr>
          <a:lstStyle/>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41"/>
        <p:cNvGrpSpPr/>
        <p:nvPr/>
      </p:nvGrpSpPr>
      <p:grpSpPr>
        <a:xfrm>
          <a:off x="0" y="0"/>
          <a:ext cx="0" cy="0"/>
          <a:chOff x="0" y="0"/>
          <a:chExt cx="0" cy="0"/>
        </a:xfrm>
      </p:grpSpPr>
      <p:sp>
        <p:nvSpPr>
          <p:cNvPr id="1042" name="Shape 10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3" name="Shape 1043"/>
          <p:cNvSpPr txBox="1">
            <a:spLocks noGrp="1"/>
          </p:cNvSpPr>
          <p:nvPr>
            <p:ph type="body" idx="1"/>
          </p:nvPr>
        </p:nvSpPr>
        <p:spPr>
          <a:xfrm>
            <a:off x="685800" y="4343400"/>
            <a:ext cx="5486399" cy="861744"/>
          </a:xfrm>
          <a:prstGeom prst="rect">
            <a:avLst/>
          </a:prstGeom>
        </p:spPr>
        <p:txBody>
          <a:bodyPr lIns="91425" tIns="91425" rIns="91425" bIns="91425" anchor="t" anchorCtr="0">
            <a:spAutoFit/>
          </a:bodyPr>
          <a:lstStyle/>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41"/>
        <p:cNvGrpSpPr/>
        <p:nvPr/>
      </p:nvGrpSpPr>
      <p:grpSpPr>
        <a:xfrm>
          <a:off x="0" y="0"/>
          <a:ext cx="0" cy="0"/>
          <a:chOff x="0" y="0"/>
          <a:chExt cx="0" cy="0"/>
        </a:xfrm>
      </p:grpSpPr>
      <p:sp>
        <p:nvSpPr>
          <p:cNvPr id="1042" name="Shape 10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3" name="Shape 1043"/>
          <p:cNvSpPr txBox="1">
            <a:spLocks noGrp="1"/>
          </p:cNvSpPr>
          <p:nvPr>
            <p:ph type="body" idx="1"/>
          </p:nvPr>
        </p:nvSpPr>
        <p:spPr>
          <a:xfrm>
            <a:off x="685800" y="4343400"/>
            <a:ext cx="5486399" cy="861744"/>
          </a:xfrm>
          <a:prstGeom prst="rect">
            <a:avLst/>
          </a:prstGeom>
        </p:spPr>
        <p:txBody>
          <a:bodyPr lIns="91425" tIns="91425" rIns="91425" bIns="91425" anchor="t" anchorCtr="0">
            <a:spAutoFit/>
          </a:bodyPr>
          <a:lstStyle/>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41"/>
        <p:cNvGrpSpPr/>
        <p:nvPr/>
      </p:nvGrpSpPr>
      <p:grpSpPr>
        <a:xfrm>
          <a:off x="0" y="0"/>
          <a:ext cx="0" cy="0"/>
          <a:chOff x="0" y="0"/>
          <a:chExt cx="0" cy="0"/>
        </a:xfrm>
      </p:grpSpPr>
      <p:sp>
        <p:nvSpPr>
          <p:cNvPr id="1042" name="Shape 10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3" name="Shape 1043"/>
          <p:cNvSpPr txBox="1">
            <a:spLocks noGrp="1"/>
          </p:cNvSpPr>
          <p:nvPr>
            <p:ph type="body" idx="1"/>
          </p:nvPr>
        </p:nvSpPr>
        <p:spPr>
          <a:xfrm>
            <a:off x="685800" y="4343400"/>
            <a:ext cx="5486399" cy="861744"/>
          </a:xfrm>
          <a:prstGeom prst="rect">
            <a:avLst/>
          </a:prstGeom>
        </p:spPr>
        <p:txBody>
          <a:bodyPr lIns="91425" tIns="91425" rIns="91425" bIns="91425" anchor="t" anchorCtr="0">
            <a:spAutoFit/>
          </a:bodyPr>
          <a:lstStyle/>
          <a:p>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41"/>
        <p:cNvGrpSpPr/>
        <p:nvPr/>
      </p:nvGrpSpPr>
      <p:grpSpPr>
        <a:xfrm>
          <a:off x="0" y="0"/>
          <a:ext cx="0" cy="0"/>
          <a:chOff x="0" y="0"/>
          <a:chExt cx="0" cy="0"/>
        </a:xfrm>
      </p:grpSpPr>
      <p:sp>
        <p:nvSpPr>
          <p:cNvPr id="1042" name="Shape 10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3" name="Shape 1043"/>
          <p:cNvSpPr txBox="1">
            <a:spLocks noGrp="1"/>
          </p:cNvSpPr>
          <p:nvPr>
            <p:ph type="body" idx="1"/>
          </p:nvPr>
        </p:nvSpPr>
        <p:spPr>
          <a:xfrm>
            <a:off x="685800" y="4343400"/>
            <a:ext cx="5486399" cy="861744"/>
          </a:xfrm>
          <a:prstGeom prst="rect">
            <a:avLst/>
          </a:prstGeom>
        </p:spPr>
        <p:txBody>
          <a:bodyPr lIns="91425" tIns="91425" rIns="91425" bIns="91425" anchor="t" anchorCtr="0">
            <a:spAutoFit/>
          </a:bodyPr>
          <a:lstStyle/>
          <a:p>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41"/>
        <p:cNvGrpSpPr/>
        <p:nvPr/>
      </p:nvGrpSpPr>
      <p:grpSpPr>
        <a:xfrm>
          <a:off x="0" y="0"/>
          <a:ext cx="0" cy="0"/>
          <a:chOff x="0" y="0"/>
          <a:chExt cx="0" cy="0"/>
        </a:xfrm>
      </p:grpSpPr>
      <p:sp>
        <p:nvSpPr>
          <p:cNvPr id="1042" name="Shape 10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3" name="Shape 1043"/>
          <p:cNvSpPr txBox="1">
            <a:spLocks noGrp="1"/>
          </p:cNvSpPr>
          <p:nvPr>
            <p:ph type="body" idx="1"/>
          </p:nvPr>
        </p:nvSpPr>
        <p:spPr>
          <a:xfrm>
            <a:off x="685800" y="4343400"/>
            <a:ext cx="5486399" cy="861744"/>
          </a:xfrm>
          <a:prstGeom prst="rect">
            <a:avLst/>
          </a:prstGeom>
        </p:spPr>
        <p:txBody>
          <a:bodyPr lIns="91425" tIns="91425" rIns="91425" bIns="91425" anchor="t" anchorCtr="0">
            <a:spAutoFit/>
          </a:bodyPr>
          <a:lstStyle/>
          <a:p>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41"/>
        <p:cNvGrpSpPr/>
        <p:nvPr/>
      </p:nvGrpSpPr>
      <p:grpSpPr>
        <a:xfrm>
          <a:off x="0" y="0"/>
          <a:ext cx="0" cy="0"/>
          <a:chOff x="0" y="0"/>
          <a:chExt cx="0" cy="0"/>
        </a:xfrm>
      </p:grpSpPr>
      <p:sp>
        <p:nvSpPr>
          <p:cNvPr id="1042" name="Shape 10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3" name="Shape 1043"/>
          <p:cNvSpPr txBox="1">
            <a:spLocks noGrp="1"/>
          </p:cNvSpPr>
          <p:nvPr>
            <p:ph type="body" idx="1"/>
          </p:nvPr>
        </p:nvSpPr>
        <p:spPr>
          <a:xfrm>
            <a:off x="685800" y="4343400"/>
            <a:ext cx="5486399" cy="861744"/>
          </a:xfrm>
          <a:prstGeom prst="rect">
            <a:avLst/>
          </a:prstGeom>
        </p:spPr>
        <p:txBody>
          <a:bodyPr lIns="91425" tIns="91425" rIns="91425" bIns="91425" anchor="t" anchorCtr="0">
            <a:spAutoFit/>
          </a:bodyPr>
          <a:lstStyle/>
          <a:p>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41"/>
        <p:cNvGrpSpPr/>
        <p:nvPr/>
      </p:nvGrpSpPr>
      <p:grpSpPr>
        <a:xfrm>
          <a:off x="0" y="0"/>
          <a:ext cx="0" cy="0"/>
          <a:chOff x="0" y="0"/>
          <a:chExt cx="0" cy="0"/>
        </a:xfrm>
      </p:grpSpPr>
      <p:sp>
        <p:nvSpPr>
          <p:cNvPr id="1042" name="Shape 10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3" name="Shape 1043"/>
          <p:cNvSpPr txBox="1">
            <a:spLocks noGrp="1"/>
          </p:cNvSpPr>
          <p:nvPr>
            <p:ph type="body" idx="1"/>
          </p:nvPr>
        </p:nvSpPr>
        <p:spPr>
          <a:xfrm>
            <a:off x="685800" y="4343400"/>
            <a:ext cx="5486399" cy="861744"/>
          </a:xfrm>
          <a:prstGeom prst="rect">
            <a:avLst/>
          </a:prstGeom>
        </p:spPr>
        <p:txBody>
          <a:bodyPr lIns="91425" tIns="91425" rIns="91425" bIns="91425" anchor="t" anchorCtr="0">
            <a:spAutoFit/>
          </a:bodyPr>
          <a:lstStyle/>
          <a:p>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41"/>
        <p:cNvGrpSpPr/>
        <p:nvPr/>
      </p:nvGrpSpPr>
      <p:grpSpPr>
        <a:xfrm>
          <a:off x="0" y="0"/>
          <a:ext cx="0" cy="0"/>
          <a:chOff x="0" y="0"/>
          <a:chExt cx="0" cy="0"/>
        </a:xfrm>
      </p:grpSpPr>
      <p:sp>
        <p:nvSpPr>
          <p:cNvPr id="1042" name="Shape 10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3" name="Shape 1043"/>
          <p:cNvSpPr txBox="1">
            <a:spLocks noGrp="1"/>
          </p:cNvSpPr>
          <p:nvPr>
            <p:ph type="body" idx="1"/>
          </p:nvPr>
        </p:nvSpPr>
        <p:spPr>
          <a:xfrm>
            <a:off x="685800" y="4343400"/>
            <a:ext cx="5486399" cy="861744"/>
          </a:xfrm>
          <a:prstGeom prst="rect">
            <a:avLst/>
          </a:prstGeom>
        </p:spPr>
        <p:txBody>
          <a:bodyPr lIns="91425" tIns="91425" rIns="91425" bIns="91425" anchor="t" anchorCtr="0">
            <a:spAutoFit/>
          </a:bodyPr>
          <a:lstStyle/>
          <a:p>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41"/>
        <p:cNvGrpSpPr/>
        <p:nvPr/>
      </p:nvGrpSpPr>
      <p:grpSpPr>
        <a:xfrm>
          <a:off x="0" y="0"/>
          <a:ext cx="0" cy="0"/>
          <a:chOff x="0" y="0"/>
          <a:chExt cx="0" cy="0"/>
        </a:xfrm>
      </p:grpSpPr>
      <p:sp>
        <p:nvSpPr>
          <p:cNvPr id="1042" name="Shape 10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3" name="Shape 1043"/>
          <p:cNvSpPr txBox="1">
            <a:spLocks noGrp="1"/>
          </p:cNvSpPr>
          <p:nvPr>
            <p:ph type="body" idx="1"/>
          </p:nvPr>
        </p:nvSpPr>
        <p:spPr>
          <a:xfrm>
            <a:off x="685800" y="4343400"/>
            <a:ext cx="5486399" cy="861744"/>
          </a:xfrm>
          <a:prstGeom prst="rect">
            <a:avLst/>
          </a:prstGeom>
        </p:spPr>
        <p:txBody>
          <a:bodyPr lIns="91425" tIns="91425" rIns="91425" bIns="91425" anchor="t" anchorCtr="0">
            <a:spAutoFit/>
          </a:bodyPr>
          <a:lstStyle/>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41"/>
        <p:cNvGrpSpPr/>
        <p:nvPr/>
      </p:nvGrpSpPr>
      <p:grpSpPr>
        <a:xfrm>
          <a:off x="0" y="0"/>
          <a:ext cx="0" cy="0"/>
          <a:chOff x="0" y="0"/>
          <a:chExt cx="0" cy="0"/>
        </a:xfrm>
      </p:grpSpPr>
      <p:sp>
        <p:nvSpPr>
          <p:cNvPr id="1042" name="Shape 10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3" name="Shape 1043"/>
          <p:cNvSpPr txBox="1">
            <a:spLocks noGrp="1"/>
          </p:cNvSpPr>
          <p:nvPr>
            <p:ph type="body" idx="1"/>
          </p:nvPr>
        </p:nvSpPr>
        <p:spPr>
          <a:xfrm>
            <a:off x="685800" y="4343400"/>
            <a:ext cx="5486399" cy="861744"/>
          </a:xfrm>
          <a:prstGeom prst="rect">
            <a:avLst/>
          </a:prstGeom>
        </p:spPr>
        <p:txBody>
          <a:bodyPr lIns="91425" tIns="91425" rIns="91425" bIns="91425" anchor="t" anchorCtr="0">
            <a:spAutoFit/>
          </a:bodyPr>
          <a:lstStyle/>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41"/>
        <p:cNvGrpSpPr/>
        <p:nvPr/>
      </p:nvGrpSpPr>
      <p:grpSpPr>
        <a:xfrm>
          <a:off x="0" y="0"/>
          <a:ext cx="0" cy="0"/>
          <a:chOff x="0" y="0"/>
          <a:chExt cx="0" cy="0"/>
        </a:xfrm>
      </p:grpSpPr>
      <p:sp>
        <p:nvSpPr>
          <p:cNvPr id="1042" name="Shape 10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3" name="Shape 1043"/>
          <p:cNvSpPr txBox="1">
            <a:spLocks noGrp="1"/>
          </p:cNvSpPr>
          <p:nvPr>
            <p:ph type="body" idx="1"/>
          </p:nvPr>
        </p:nvSpPr>
        <p:spPr>
          <a:xfrm>
            <a:off x="685800" y="4343400"/>
            <a:ext cx="5486399" cy="861744"/>
          </a:xfrm>
          <a:prstGeom prst="rect">
            <a:avLst/>
          </a:prstGeom>
        </p:spPr>
        <p:txBody>
          <a:bodyPr lIns="91425" tIns="91425" rIns="91425" bIns="91425" anchor="t" anchorCtr="0">
            <a:spAutoFit/>
          </a:bodyPr>
          <a:lstStyle/>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41"/>
        <p:cNvGrpSpPr/>
        <p:nvPr/>
      </p:nvGrpSpPr>
      <p:grpSpPr>
        <a:xfrm>
          <a:off x="0" y="0"/>
          <a:ext cx="0" cy="0"/>
          <a:chOff x="0" y="0"/>
          <a:chExt cx="0" cy="0"/>
        </a:xfrm>
      </p:grpSpPr>
      <p:sp>
        <p:nvSpPr>
          <p:cNvPr id="1042" name="Shape 10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3" name="Shape 1043"/>
          <p:cNvSpPr txBox="1">
            <a:spLocks noGrp="1"/>
          </p:cNvSpPr>
          <p:nvPr>
            <p:ph type="body" idx="1"/>
          </p:nvPr>
        </p:nvSpPr>
        <p:spPr>
          <a:xfrm>
            <a:off x="685800" y="4343400"/>
            <a:ext cx="5486399" cy="861744"/>
          </a:xfrm>
          <a:prstGeom prst="rect">
            <a:avLst/>
          </a:prstGeom>
        </p:spPr>
        <p:txBody>
          <a:bodyPr lIns="91425" tIns="91425" rIns="91425" bIns="91425" anchor="t" anchorCtr="0">
            <a:spAutoFit/>
          </a:bodyPr>
          <a:lstStyle/>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41"/>
        <p:cNvGrpSpPr/>
        <p:nvPr/>
      </p:nvGrpSpPr>
      <p:grpSpPr>
        <a:xfrm>
          <a:off x="0" y="0"/>
          <a:ext cx="0" cy="0"/>
          <a:chOff x="0" y="0"/>
          <a:chExt cx="0" cy="0"/>
        </a:xfrm>
      </p:grpSpPr>
      <p:sp>
        <p:nvSpPr>
          <p:cNvPr id="1042" name="Shape 10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3" name="Shape 1043"/>
          <p:cNvSpPr txBox="1">
            <a:spLocks noGrp="1"/>
          </p:cNvSpPr>
          <p:nvPr>
            <p:ph type="body" idx="1"/>
          </p:nvPr>
        </p:nvSpPr>
        <p:spPr>
          <a:xfrm>
            <a:off x="685800" y="4343400"/>
            <a:ext cx="5486399" cy="861744"/>
          </a:xfrm>
          <a:prstGeom prst="rect">
            <a:avLst/>
          </a:prstGeom>
        </p:spPr>
        <p:txBody>
          <a:bodyPr lIns="91425" tIns="91425" rIns="91425" bIns="91425" anchor="t" anchorCtr="0">
            <a:spAutoFit/>
          </a:bodyPr>
          <a:lstStyle/>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41"/>
        <p:cNvGrpSpPr/>
        <p:nvPr/>
      </p:nvGrpSpPr>
      <p:grpSpPr>
        <a:xfrm>
          <a:off x="0" y="0"/>
          <a:ext cx="0" cy="0"/>
          <a:chOff x="0" y="0"/>
          <a:chExt cx="0" cy="0"/>
        </a:xfrm>
      </p:grpSpPr>
      <p:sp>
        <p:nvSpPr>
          <p:cNvPr id="1042" name="Shape 10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3" name="Shape 1043"/>
          <p:cNvSpPr txBox="1">
            <a:spLocks noGrp="1"/>
          </p:cNvSpPr>
          <p:nvPr>
            <p:ph type="body" idx="1"/>
          </p:nvPr>
        </p:nvSpPr>
        <p:spPr>
          <a:xfrm>
            <a:off x="685800" y="4343400"/>
            <a:ext cx="5486399" cy="861744"/>
          </a:xfrm>
          <a:prstGeom prst="rect">
            <a:avLst/>
          </a:prstGeom>
        </p:spPr>
        <p:txBody>
          <a:bodyPr lIns="91425" tIns="91425" rIns="91425" bIns="91425" anchor="t" anchorCtr="0">
            <a:spAutoFit/>
          </a:bodyPr>
          <a:lstStyle/>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41"/>
        <p:cNvGrpSpPr/>
        <p:nvPr/>
      </p:nvGrpSpPr>
      <p:grpSpPr>
        <a:xfrm>
          <a:off x="0" y="0"/>
          <a:ext cx="0" cy="0"/>
          <a:chOff x="0" y="0"/>
          <a:chExt cx="0" cy="0"/>
        </a:xfrm>
      </p:grpSpPr>
      <p:sp>
        <p:nvSpPr>
          <p:cNvPr id="1042" name="Shape 10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3" name="Shape 1043"/>
          <p:cNvSpPr txBox="1">
            <a:spLocks noGrp="1"/>
          </p:cNvSpPr>
          <p:nvPr>
            <p:ph type="body" idx="1"/>
          </p:nvPr>
        </p:nvSpPr>
        <p:spPr>
          <a:xfrm>
            <a:off x="685800" y="4343400"/>
            <a:ext cx="5486399" cy="861744"/>
          </a:xfrm>
          <a:prstGeom prst="rect">
            <a:avLst/>
          </a:prstGeom>
        </p:spPr>
        <p:txBody>
          <a:bodyPr lIns="91425" tIns="91425" rIns="91425" bIns="91425" anchor="t" anchorCtr="0">
            <a:spAutoFit/>
          </a:bodyPr>
          <a:lstStyle/>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1041"/>
        <p:cNvGrpSpPr/>
        <p:nvPr/>
      </p:nvGrpSpPr>
      <p:grpSpPr>
        <a:xfrm>
          <a:off x="0" y="0"/>
          <a:ext cx="0" cy="0"/>
          <a:chOff x="0" y="0"/>
          <a:chExt cx="0" cy="0"/>
        </a:xfrm>
      </p:grpSpPr>
      <p:sp>
        <p:nvSpPr>
          <p:cNvPr id="1042" name="Shape 10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3" name="Shape 1043"/>
          <p:cNvSpPr txBox="1">
            <a:spLocks noGrp="1"/>
          </p:cNvSpPr>
          <p:nvPr>
            <p:ph type="body" idx="1"/>
          </p:nvPr>
        </p:nvSpPr>
        <p:spPr>
          <a:xfrm>
            <a:off x="685800" y="4343400"/>
            <a:ext cx="5486399" cy="861744"/>
          </a:xfrm>
          <a:prstGeom prst="rect">
            <a:avLst/>
          </a:prstGeom>
        </p:spPr>
        <p:txBody>
          <a:bodyPr lIns="91425" tIns="91425" rIns="91425" bIns="91425" anchor="t" anchorCtr="0">
            <a:spAutoFit/>
          </a:bodyPr>
          <a:lstStyle/>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30E2307-1E40-4E12-8716-25BFDA8E7013}" type="datetime1">
              <a:rPr lang="en-US" smtClean="0">
                <a:solidFill>
                  <a:srgbClr val="DBF5F9">
                    <a:shade val="90000"/>
                  </a:srgbClr>
                </a:solidFill>
              </a:rPr>
              <a:pPr/>
              <a:t>7/24/12</a:t>
            </a:fld>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687D7A59-36E2-48B9-B146-C1E59501F63F}"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513058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CFCF5A-EA79-452C-A52C-1A2668C2E7DF}" type="datetime1">
              <a:rPr lang="en-US" smtClean="0">
                <a:solidFill>
                  <a:srgbClr val="04617B">
                    <a:shade val="90000"/>
                  </a:srgbClr>
                </a:solidFill>
              </a:rPr>
              <a:pPr/>
              <a:t>7/24/12</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373479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5C4C28-BD4B-4892-9A2D-6E19BD753A9A}" type="datetime1">
              <a:rPr lang="en-US" smtClean="0">
                <a:solidFill>
                  <a:srgbClr val="04617B">
                    <a:shade val="90000"/>
                  </a:srgbClr>
                </a:solidFill>
              </a:rPr>
              <a:pPr/>
              <a:t>7/24/12</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0638176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dirty="0"/>
          </a:p>
        </p:txBody>
      </p:sp>
      <p:pic>
        <p:nvPicPr>
          <p:cNvPr id="5" name="Picture 5" descr="http://a0.twimg.com/profile_images/2208887787/Open_H2O2_bigger.jpg"/>
          <p:cNvPicPr>
            <a:picLocks noChangeAspect="1" noChangeArrowheads="1"/>
          </p:cNvPicPr>
          <p:nvPr userDrawn="1"/>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382000" y="6096000"/>
            <a:ext cx="695325" cy="695325"/>
          </a:xfrm>
          <a:prstGeom prst="ellipse">
            <a:avLst/>
          </a:prstGeom>
          <a:ln>
            <a:noFill/>
          </a:ln>
          <a:effectLst>
            <a:softEdge rad="112500"/>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8192210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Custom Layou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86391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FD9D02-426E-46C9-9EE9-0DE1EF8B2838}" type="datetime1">
              <a:rPr lang="en-US" smtClean="0">
                <a:solidFill>
                  <a:srgbClr val="04617B">
                    <a:shade val="90000"/>
                  </a:srgbClr>
                </a:solidFill>
              </a:rPr>
              <a:pPr/>
              <a:t>7/24/12</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491289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solidFill>
                  <a:srgbClr val="DBF5F9">
                    <a:shade val="90000"/>
                  </a:srgbClr>
                </a:solidFill>
              </a:rPr>
              <a:pPr/>
              <a:t>7/24/12</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687D7A59-36E2-48B9-B146-C1E59501F63F}"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8273241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1FAA6B6-10E5-4810-BC9F-DA72D8452E73}" type="datetime1">
              <a:rPr lang="en-US" smtClean="0">
                <a:solidFill>
                  <a:srgbClr val="04617B">
                    <a:shade val="90000"/>
                  </a:srgbClr>
                </a:solidFill>
              </a:rPr>
              <a:pPr/>
              <a:t>7/24/12</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687D7A59-36E2-48B9-B146-C1E59501F63F}"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062488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D18D072-EF12-4AA2-BD71-ABC68B06D0E2}" type="datetime1">
              <a:rPr lang="en-US" smtClean="0">
                <a:solidFill>
                  <a:srgbClr val="04617B">
                    <a:shade val="90000"/>
                  </a:srgbClr>
                </a:solidFill>
              </a:rPr>
              <a:pPr/>
              <a:t>7/24/12</a:t>
            </a:fld>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687D7A59-36E2-48B9-B146-C1E59501F63F}"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9873949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8CDBF60-6CC3-4B74-A60D-3486985E4346}" type="datetime1">
              <a:rPr lang="en-US" smtClean="0">
                <a:solidFill>
                  <a:srgbClr val="04617B">
                    <a:shade val="90000"/>
                  </a:srgbClr>
                </a:solidFill>
              </a:rPr>
              <a:pPr/>
              <a:t>7/24/12</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687D7A59-36E2-48B9-B146-C1E59501F63F}"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274324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14818-984F-4759-BF72-A33BDC1963BD}" type="datetime1">
              <a:rPr lang="en-US" smtClean="0">
                <a:solidFill>
                  <a:srgbClr val="04617B">
                    <a:shade val="90000"/>
                  </a:srgbClr>
                </a:solidFill>
              </a:rPr>
              <a:pPr/>
              <a:t>7/24/12</a:t>
            </a:fld>
            <a:endParaRPr lang="en-US"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687D7A59-36E2-48B9-B146-C1E59501F63F}"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210907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EA7E191-5F94-4FC1-B823-BD7CABF7FA06}" type="datetime1">
              <a:rPr lang="en-US" smtClean="0">
                <a:solidFill>
                  <a:srgbClr val="04617B">
                    <a:shade val="90000"/>
                  </a:srgbClr>
                </a:solidFill>
              </a:rPr>
              <a:pPr/>
              <a:t>7/24/12</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687D7A59-36E2-48B9-B146-C1E59501F63F}"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934440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400" kern="0" dirty="0">
              <a:solidFill>
                <a:prstClr val="white"/>
              </a:solidFill>
              <a:latin typeface="Constantia"/>
              <a:sym typeface="Aria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400" kern="0" dirty="0">
              <a:solidFill>
                <a:prstClr val="white"/>
              </a:solidFill>
              <a:latin typeface="Constantia"/>
              <a:sym typeface="Aria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solidFill>
                  <a:srgbClr val="04617B">
                    <a:shade val="90000"/>
                  </a:srgbClr>
                </a:solidFill>
              </a:rPr>
              <a:pPr/>
              <a:t>7/24/12</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687D7A59-36E2-48B9-B146-C1E59501F63F}" type="slidenum">
              <a:rPr lang="en-US" smtClean="0">
                <a:solidFill>
                  <a:srgbClr val="04617B">
                    <a:shade val="90000"/>
                  </a:srgbClr>
                </a:solidFill>
              </a:rPr>
              <a:pPr/>
              <a:t>‹#›</a:t>
            </a:fld>
            <a:endParaRPr lang="en-US"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a:endParaRPr lang="en-US" sz="1400" kern="0" dirty="0">
              <a:solidFill>
                <a:prstClr val="black"/>
              </a:solidFill>
              <a:latin typeface="Constantia"/>
              <a:ea typeface="Arial"/>
              <a:cs typeface="Arial"/>
              <a:sym typeface="Aria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a:endParaRPr lang="en-US" sz="1400" kern="0" dirty="0">
              <a:solidFill>
                <a:prstClr val="black"/>
              </a:solidFill>
              <a:latin typeface="Constantia"/>
              <a:ea typeface="Arial"/>
              <a:cs typeface="Arial"/>
              <a:sym typeface="Aria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517385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a:endParaRPr lang="en-US" sz="1400" kern="0" dirty="0">
              <a:solidFill>
                <a:prstClr val="black"/>
              </a:solidFill>
              <a:latin typeface="Constantia"/>
              <a:ea typeface="Arial"/>
              <a:cs typeface="Arial"/>
              <a:sym typeface="Aria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a:endParaRPr lang="en-US" sz="1400" kern="0" dirty="0">
              <a:solidFill>
                <a:prstClr val="black"/>
              </a:solidFill>
              <a:latin typeface="Constantia"/>
              <a:ea typeface="Arial"/>
              <a:cs typeface="Arial"/>
              <a:sym typeface="Aria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fld id="{0EAB0777-4C60-462E-A92C-CDAFD498799C}" type="datetimeFigureOut">
              <a:rPr lang="en-US" kern="0" smtClean="0">
                <a:solidFill>
                  <a:srgbClr val="04617B">
                    <a:shade val="90000"/>
                  </a:srgbClr>
                </a:solidFill>
                <a:latin typeface="Arial"/>
                <a:ea typeface="Arial"/>
                <a:cs typeface="Arial"/>
                <a:sym typeface="Arial"/>
              </a:rPr>
              <a:pPr defTabSz="914400"/>
              <a:t>7/24/12</a:t>
            </a:fld>
            <a:endParaRPr lang="en-US" kern="0" dirty="0">
              <a:solidFill>
                <a:srgbClr val="04617B">
                  <a:shade val="90000"/>
                </a:srgbClr>
              </a:solidFill>
              <a:latin typeface="Arial"/>
              <a:ea typeface="Arial"/>
              <a:cs typeface="Arial"/>
              <a:sym typeface="Aria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endParaRPr lang="en-US" kern="0" dirty="0">
              <a:solidFill>
                <a:srgbClr val="04617B">
                  <a:shade val="90000"/>
                </a:srgbClr>
              </a:solidFill>
              <a:latin typeface="Arial"/>
              <a:ea typeface="Arial"/>
              <a:cs typeface="Arial"/>
              <a:sym typeface="Aria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914400"/>
            <a:fld id="{59DE6EB8-52AB-45EA-A660-3E1EBFA72987}" type="slidenum">
              <a:rPr lang="en-US" kern="0" smtClean="0">
                <a:solidFill>
                  <a:srgbClr val="04617B">
                    <a:shade val="90000"/>
                  </a:srgbClr>
                </a:solidFill>
                <a:latin typeface="Arial"/>
                <a:ea typeface="Arial"/>
                <a:cs typeface="Arial"/>
                <a:sym typeface="Arial"/>
              </a:rPr>
              <a:pPr defTabSz="914400"/>
              <a:t>‹#›</a:t>
            </a:fld>
            <a:endParaRPr lang="en-US" kern="0" dirty="0">
              <a:solidFill>
                <a:srgbClr val="04617B">
                  <a:shade val="90000"/>
                </a:srgbClr>
              </a:solidFill>
              <a:latin typeface="Arial"/>
              <a:ea typeface="Arial"/>
              <a:cs typeface="Arial"/>
              <a:sym typeface="Aria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defTabSz="914400"/>
              <a:endParaRPr lang="en-US" sz="1400" kern="0" dirty="0">
                <a:solidFill>
                  <a:srgbClr val="000000"/>
                </a:solidFill>
                <a:latin typeface="Arial"/>
                <a:ea typeface="Arial"/>
                <a:cs typeface="Arial"/>
                <a:sym typeface="Aria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defTabSz="914400"/>
              <a:endParaRPr lang="en-US" sz="1400" kern="0" dirty="0">
                <a:solidFill>
                  <a:srgbClr val="000000"/>
                </a:solidFill>
                <a:latin typeface="Arial"/>
                <a:ea typeface="Arial"/>
                <a:cs typeface="Arial"/>
                <a:sym typeface="Arial"/>
              </a:endParaRP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876156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7.png"/><Relationship Id="rId5" Type="http://schemas.openxmlformats.org/officeDocument/2006/relationships/hyperlink" Target="mailto:contact@protei.org" TargetMode="External"/><Relationship Id="rId6" Type="http://schemas.openxmlformats.org/officeDocument/2006/relationships/image" Target="../media/image18.png"/><Relationship Id="rId7" Type="http://schemas.openxmlformats.org/officeDocument/2006/relationships/image" Target="../media/image19.jpe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0.png"/><Relationship Id="rId5" Type="http://schemas.openxmlformats.org/officeDocument/2006/relationships/image" Target="../media/image21.jpeg"/><Relationship Id="rId6" Type="http://schemas.openxmlformats.org/officeDocument/2006/relationships/image" Target="../media/image22.jpeg"/><Relationship Id="rId7" Type="http://schemas.openxmlformats.org/officeDocument/2006/relationships/image" Target="../media/image23.jpeg"/><Relationship Id="rId8" Type="http://schemas.openxmlformats.org/officeDocument/2006/relationships/image" Target="../media/image24.jpeg"/><Relationship Id="rId9" Type="http://schemas.openxmlformats.org/officeDocument/2006/relationships/image" Target="../media/image25.jpeg"/><Relationship Id="rId10" Type="http://schemas.openxmlformats.org/officeDocument/2006/relationships/image" Target="../media/image26.jpeg"/><Relationship Id="rId11" Type="http://schemas.openxmlformats.org/officeDocument/2006/relationships/image" Target="../media/image27.jpeg"/><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8.jpeg"/><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9.pn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4.jpeg"/><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31.jpeg"/><Relationship Id="rId5" Type="http://schemas.openxmlformats.org/officeDocument/2006/relationships/image" Target="../media/image32.jpeg"/><Relationship Id="rId6" Type="http://schemas.openxmlformats.org/officeDocument/2006/relationships/image" Target="../media/image33.jpeg"/><Relationship Id="rId7" Type="http://schemas.openxmlformats.org/officeDocument/2006/relationships/image" Target="../media/image34.jpeg"/><Relationship Id="rId8" Type="http://schemas.openxmlformats.org/officeDocument/2006/relationships/image" Target="../media/image35.jpeg"/><Relationship Id="rId9" Type="http://schemas.openxmlformats.org/officeDocument/2006/relationships/image" Target="../media/image36.jpeg"/><Relationship Id="rId10" Type="http://schemas.openxmlformats.org/officeDocument/2006/relationships/image" Target="../media/image37.jpeg"/><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38.png"/><Relationship Id="rId5" Type="http://schemas.openxmlformats.org/officeDocument/2006/relationships/image" Target="../media/image8.png"/><Relationship Id="rId6" Type="http://schemas.openxmlformats.org/officeDocument/2006/relationships/image" Target="../media/image39.png"/><Relationship Id="rId7" Type="http://schemas.openxmlformats.org/officeDocument/2006/relationships/image" Target="../media/image11.png"/><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9.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png"/><Relationship Id="rId8" Type="http://schemas.openxmlformats.org/officeDocument/2006/relationships/image" Target="../media/image11.pn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12.jpeg"/><Relationship Id="rId8" Type="http://schemas.openxmlformats.org/officeDocument/2006/relationships/image" Target="../media/image13.jpe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4.jpe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32"/>
        <p:cNvGrpSpPr/>
        <p:nvPr/>
      </p:nvGrpSpPr>
      <p:grpSpPr>
        <a:xfrm>
          <a:off x="0" y="0"/>
          <a:ext cx="0" cy="0"/>
          <a:chOff x="0" y="0"/>
          <a:chExt cx="0" cy="0"/>
        </a:xfrm>
      </p:grpSpPr>
      <p:pic>
        <p:nvPicPr>
          <p:cNvPr id="17" name="Picture 16" descr="6412800011_1f2ca9b3d2_b.jpe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 y="18555"/>
            <a:ext cx="10269193" cy="6839445"/>
          </a:xfrm>
          <a:prstGeom prst="rect">
            <a:avLst/>
          </a:prstGeom>
        </p:spPr>
      </p:pic>
      <p:sp>
        <p:nvSpPr>
          <p:cNvPr id="1033" name="Shape 1033"/>
          <p:cNvSpPr txBox="1">
            <a:spLocks noGrp="1"/>
          </p:cNvSpPr>
          <p:nvPr>
            <p:ph type="ctrTitle"/>
          </p:nvPr>
        </p:nvSpPr>
        <p:spPr>
          <a:xfrm>
            <a:off x="195460" y="2678545"/>
            <a:ext cx="7772400" cy="2831514"/>
          </a:xfrm>
          <a:prstGeom prst="rect">
            <a:avLst/>
          </a:prstGeom>
        </p:spPr>
        <p:txBody>
          <a:bodyPr wrap="square" lIns="91425" tIns="91425" rIns="91425" bIns="91425" anchor="b" anchorCtr="0">
            <a:spAutoFit/>
          </a:bodyPr>
          <a:lstStyle/>
          <a:p>
            <a:pPr algn="l"/>
            <a:r>
              <a:rPr lang="en-US" sz="5400" dirty="0" err="1" smtClean="0">
                <a:solidFill>
                  <a:schemeClr val="tx1"/>
                </a:solidFill>
                <a:latin typeface="Arial" pitchFamily="34" charset="0"/>
                <a:cs typeface="Arial" pitchFamily="34" charset="0"/>
              </a:rPr>
              <a:t>Protei</a:t>
            </a:r>
            <a:r>
              <a:rPr lang="en-GB" sz="5400" dirty="0" smtClean="0">
                <a:solidFill>
                  <a:schemeClr val="tx1"/>
                </a:solidFill>
                <a:latin typeface="Arial" pitchFamily="34" charset="0"/>
                <a:cs typeface="Arial" pitchFamily="34" charset="0"/>
              </a:rPr>
              <a:t/>
            </a:r>
            <a:br>
              <a:rPr lang="en-GB" sz="5400" dirty="0" smtClean="0">
                <a:solidFill>
                  <a:schemeClr val="tx1"/>
                </a:solidFill>
                <a:latin typeface="Arial" pitchFamily="34" charset="0"/>
                <a:cs typeface="Arial" pitchFamily="34" charset="0"/>
              </a:rPr>
            </a:br>
            <a:r>
              <a:rPr lang="en-GB" sz="5400" dirty="0" smtClean="0">
                <a:solidFill>
                  <a:schemeClr val="tx1"/>
                </a:solidFill>
                <a:latin typeface="Arial" pitchFamily="34" charset="0"/>
                <a:cs typeface="Arial" pitchFamily="34" charset="0"/>
              </a:rPr>
              <a:t>“</a:t>
            </a:r>
            <a:r>
              <a:rPr lang="en-US" sz="3200" dirty="0" smtClean="0">
                <a:solidFill>
                  <a:schemeClr val="tx1"/>
                </a:solidFill>
                <a:latin typeface="Arial" pitchFamily="34" charset="0"/>
                <a:cs typeface="Arial" pitchFamily="34" charset="0"/>
              </a:rPr>
              <a:t>OPEN SOURCE, SHAPE SHIFTING </a:t>
            </a:r>
            <a:br>
              <a:rPr lang="en-US" sz="3200" dirty="0" smtClean="0">
                <a:solidFill>
                  <a:schemeClr val="tx1"/>
                </a:solidFill>
                <a:latin typeface="Arial" pitchFamily="34" charset="0"/>
                <a:cs typeface="Arial" pitchFamily="34" charset="0"/>
              </a:rPr>
            </a:br>
            <a:r>
              <a:rPr lang="en-US" sz="3200" dirty="0" smtClean="0">
                <a:solidFill>
                  <a:schemeClr val="tx1"/>
                </a:solidFill>
                <a:latin typeface="Arial" pitchFamily="34" charset="0"/>
                <a:cs typeface="Arial" pitchFamily="34" charset="0"/>
              </a:rPr>
              <a:t>SAILING ROBOTS, TO EXPLORE AND PROTECT THE OCEANS</a:t>
            </a:r>
            <a:r>
              <a:rPr lang="en-US" sz="3200" dirty="0" smtClean="0">
                <a:solidFill>
                  <a:schemeClr val="tx1"/>
                </a:solidFill>
                <a:latin typeface="Arial" pitchFamily="34" charset="0"/>
                <a:cs typeface="Arial" pitchFamily="34" charset="0"/>
              </a:rPr>
              <a:t>.</a:t>
            </a:r>
            <a:r>
              <a:rPr lang="en-US" sz="3200" dirty="0" smtClean="0">
                <a:solidFill>
                  <a:schemeClr val="tx1"/>
                </a:solidFill>
                <a:latin typeface="Arial" pitchFamily="34" charset="0"/>
                <a:cs typeface="Arial" pitchFamily="34" charset="0"/>
              </a:rPr>
              <a:t>”</a:t>
            </a:r>
            <a:endParaRPr lang="en" sz="3200" dirty="0">
              <a:solidFill>
                <a:schemeClr val="tx1"/>
              </a:solidFill>
              <a:latin typeface="Arial" pitchFamily="34" charset="0"/>
              <a:cs typeface="Arial" pitchFamily="34" charset="0"/>
            </a:endParaRPr>
          </a:p>
        </p:txBody>
      </p:sp>
      <p:sp>
        <p:nvSpPr>
          <p:cNvPr id="18" name="Shape 1033"/>
          <p:cNvSpPr txBox="1">
            <a:spLocks/>
          </p:cNvSpPr>
          <p:nvPr/>
        </p:nvSpPr>
        <p:spPr>
          <a:xfrm>
            <a:off x="195460" y="5317630"/>
            <a:ext cx="4242855" cy="1477297"/>
          </a:xfrm>
          <a:prstGeom prst="rect">
            <a:avLst/>
          </a:prstGeom>
          <a:ln>
            <a:noFill/>
          </a:ln>
        </p:spPr>
        <p:txBody>
          <a:bodyPr vert="horz" wrap="square" lIns="91425" tIns="91425" rIns="91425" bIns="91425" anchor="b" anchorCtr="0">
            <a:sp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l"/>
            <a:r>
              <a:rPr lang="en-US" sz="2800" dirty="0" smtClean="0">
                <a:solidFill>
                  <a:schemeClr val="tx1"/>
                </a:solidFill>
                <a:latin typeface="Arial" pitchFamily="34" charset="0"/>
                <a:cs typeface="Arial" pitchFamily="34" charset="0"/>
              </a:rPr>
              <a:t>Sponsorship Proposal</a:t>
            </a:r>
          </a:p>
          <a:p>
            <a:pPr algn="l"/>
            <a:r>
              <a:rPr lang="en-US" sz="2800" dirty="0" smtClean="0">
                <a:solidFill>
                  <a:schemeClr val="tx1"/>
                </a:solidFill>
                <a:latin typeface="Arial" pitchFamily="34" charset="0"/>
                <a:cs typeface="Arial" pitchFamily="34" charset="0"/>
              </a:rPr>
              <a:t>July </a:t>
            </a:r>
            <a:r>
              <a:rPr lang="en-US" sz="2800" dirty="0" smtClean="0">
                <a:solidFill>
                  <a:schemeClr val="tx1"/>
                </a:solidFill>
                <a:latin typeface="Arial" pitchFamily="34" charset="0"/>
                <a:cs typeface="Arial" pitchFamily="34" charset="0"/>
              </a:rPr>
              <a:t>2012</a:t>
            </a:r>
          </a:p>
          <a:p>
            <a:pPr algn="l"/>
            <a:r>
              <a:rPr lang="en-US" sz="2800" dirty="0" err="1" smtClean="0">
                <a:solidFill>
                  <a:schemeClr val="tx1"/>
                </a:solidFill>
                <a:latin typeface="Arial" pitchFamily="34" charset="0"/>
                <a:cs typeface="Arial" pitchFamily="34" charset="0"/>
              </a:rPr>
              <a:t>contact@</a:t>
            </a:r>
            <a:r>
              <a:rPr lang="en-US" sz="2800" dirty="0" err="1" smtClean="0">
                <a:solidFill>
                  <a:schemeClr val="tx1"/>
                </a:solidFill>
                <a:latin typeface="Arial" pitchFamily="34" charset="0"/>
                <a:cs typeface="Arial" pitchFamily="34" charset="0"/>
              </a:rPr>
              <a:t>protei.org</a:t>
            </a:r>
            <a:endParaRPr lang="en" sz="2800" dirty="0" smtClean="0">
              <a:solidFill>
                <a:schemeClr val="tx1"/>
              </a:solidFill>
              <a:latin typeface="Arial" pitchFamily="34" charset="0"/>
              <a:cs typeface="Arial" pitchFamily="34" charset="0"/>
            </a:endParaRPr>
          </a:p>
        </p:txBody>
      </p:sp>
      <p:pic>
        <p:nvPicPr>
          <p:cNvPr id="11" name="Picture 10" descr="Protei Logo.jp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967860" y="5995526"/>
            <a:ext cx="969917" cy="770114"/>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59317796"/>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38"/>
        <p:cNvGrpSpPr/>
        <p:nvPr/>
      </p:nvGrpSpPr>
      <p:grpSpPr>
        <a:xfrm>
          <a:off x="0" y="0"/>
          <a:ext cx="0" cy="0"/>
          <a:chOff x="0" y="0"/>
          <a:chExt cx="0" cy="0"/>
        </a:xfrm>
      </p:grpSpPr>
      <p:sp>
        <p:nvSpPr>
          <p:cNvPr id="1039" name="Shape 1039"/>
          <p:cNvSpPr txBox="1">
            <a:spLocks noGrp="1"/>
          </p:cNvSpPr>
          <p:nvPr>
            <p:ph type="title"/>
          </p:nvPr>
        </p:nvSpPr>
        <p:spPr>
          <a:xfrm>
            <a:off x="457200" y="864479"/>
            <a:ext cx="8229600" cy="677078"/>
          </a:xfrm>
          <a:prstGeom prst="rect">
            <a:avLst/>
          </a:prstGeom>
        </p:spPr>
        <p:txBody>
          <a:bodyPr lIns="91425" tIns="91425" rIns="91425" bIns="91425" anchor="b" anchorCtr="0">
            <a:spAutoFit/>
          </a:bodyPr>
          <a:lstStyle/>
          <a:p>
            <a:r>
              <a:rPr lang="en-US" sz="3200" dirty="0" smtClean="0"/>
              <a:t>The Protei Team</a:t>
            </a:r>
            <a:endParaRPr lang="en" sz="3200" dirty="0"/>
          </a:p>
        </p:txBody>
      </p:sp>
      <p:pic>
        <p:nvPicPr>
          <p:cNvPr id="5" name="Picture 4" descr="Protei Logo.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124538" y="6056416"/>
            <a:ext cx="969917" cy="770114"/>
          </a:xfrm>
          <a:prstGeom prst="rect">
            <a:avLst/>
          </a:prstGeom>
        </p:spPr>
      </p:pic>
      <p:sp>
        <p:nvSpPr>
          <p:cNvPr id="7" name="Rectangle 6"/>
          <p:cNvSpPr/>
          <p:nvPr/>
        </p:nvSpPr>
        <p:spPr>
          <a:xfrm>
            <a:off x="4479667" y="3244334"/>
            <a:ext cx="184666" cy="369332"/>
          </a:xfrm>
          <a:prstGeom prst="rect">
            <a:avLst/>
          </a:prstGeom>
        </p:spPr>
        <p:txBody>
          <a:bodyPr wrap="none">
            <a:spAutoFit/>
          </a:bodyPr>
          <a:lstStyle/>
          <a:p>
            <a:r>
              <a:rPr lang="en-US" dirty="0" smtClean="0"/>
              <a:t> </a:t>
            </a:r>
            <a:endParaRPr lang="en-US" dirty="0"/>
          </a:p>
        </p:txBody>
      </p:sp>
      <p:pic>
        <p:nvPicPr>
          <p:cNvPr id="8" name="Picture 7" descr="Screen Shot 2012-07-17 at 5.13.04 PM.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80145" y="1593427"/>
            <a:ext cx="8268319" cy="4442679"/>
          </a:xfrm>
          <a:prstGeom prst="rect">
            <a:avLst/>
          </a:prstGeom>
          <a:scene3d>
            <a:camera prst="orthographicFront"/>
            <a:lightRig rig="threePt" dir="t"/>
          </a:scene3d>
          <a:sp3d>
            <a:bevelT/>
          </a:sp3d>
        </p:spPr>
      </p:pic>
      <p:sp>
        <p:nvSpPr>
          <p:cNvPr id="10" name="Rectangle 9"/>
          <p:cNvSpPr/>
          <p:nvPr/>
        </p:nvSpPr>
        <p:spPr>
          <a:xfrm>
            <a:off x="1605764" y="6167004"/>
            <a:ext cx="6331981" cy="307777"/>
          </a:xfrm>
          <a:prstGeom prst="rect">
            <a:avLst/>
          </a:prstGeom>
        </p:spPr>
        <p:txBody>
          <a:bodyPr wrap="square">
            <a:spAutoFit/>
          </a:bodyPr>
          <a:lstStyle/>
          <a:p>
            <a:r>
              <a:rPr lang="en-US" sz="1400" dirty="0"/>
              <a:t>Cesar Harada, Protei </a:t>
            </a:r>
            <a:r>
              <a:rPr lang="en-US" sz="1400" dirty="0" smtClean="0"/>
              <a:t>CEO | </a:t>
            </a:r>
            <a:r>
              <a:rPr lang="en-US" sz="1400" dirty="0" smtClean="0">
                <a:hlinkClick r:id="rId5"/>
              </a:rPr>
              <a:t>contact@protei.org</a:t>
            </a:r>
            <a:r>
              <a:rPr lang="en-US" sz="1400" dirty="0" smtClean="0"/>
              <a:t> | +1 617 230 0662</a:t>
            </a:r>
            <a:endParaRPr lang="en-US" sz="1400" dirty="0"/>
          </a:p>
        </p:txBody>
      </p:sp>
      <p:pic>
        <p:nvPicPr>
          <p:cNvPr id="11" name="Picture 10" descr="Screen Shot 2012-07-17 at 5.11.13 PM.png"/>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485492" y="3120851"/>
            <a:ext cx="257718" cy="346747"/>
          </a:xfrm>
          <a:prstGeom prst="rect">
            <a:avLst/>
          </a:prstGeom>
        </p:spPr>
      </p:pic>
      <p:pic>
        <p:nvPicPr>
          <p:cNvPr id="2" name="Picture 1" descr="Cesar_Harada_medium.jpg"/>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26084" y="5561939"/>
            <a:ext cx="759408" cy="948334"/>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6919886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mp:transition xmlns:mp="http://schemas.microsoft.com/office/mac/powerpoint/2008/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38"/>
        <p:cNvGrpSpPr/>
        <p:nvPr/>
      </p:nvGrpSpPr>
      <p:grpSpPr>
        <a:xfrm>
          <a:off x="0" y="0"/>
          <a:ext cx="0" cy="0"/>
          <a:chOff x="0" y="0"/>
          <a:chExt cx="0" cy="0"/>
        </a:xfrm>
      </p:grpSpPr>
      <p:pic>
        <p:nvPicPr>
          <p:cNvPr id="15" name="Picture 14" descr="Protei Logo.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124538" y="6056416"/>
            <a:ext cx="969917" cy="770114"/>
          </a:xfrm>
          <a:prstGeom prst="rect">
            <a:avLst/>
          </a:prstGeom>
        </p:spPr>
      </p:pic>
      <p:pic>
        <p:nvPicPr>
          <p:cNvPr id="19" name="Picture 18" descr="Screen Shot 2012-07-17 at 6.45.07 PM.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155420" y="4647162"/>
            <a:ext cx="2746700" cy="1731676"/>
          </a:xfrm>
          <a:prstGeom prst="rect">
            <a:avLst/>
          </a:prstGeom>
        </p:spPr>
      </p:pic>
      <p:sp>
        <p:nvSpPr>
          <p:cNvPr id="1039" name="Shape 1039"/>
          <p:cNvSpPr txBox="1">
            <a:spLocks noGrp="1"/>
          </p:cNvSpPr>
          <p:nvPr>
            <p:ph type="title"/>
          </p:nvPr>
        </p:nvSpPr>
        <p:spPr>
          <a:xfrm>
            <a:off x="457200" y="788824"/>
            <a:ext cx="8229600" cy="677078"/>
          </a:xfrm>
          <a:prstGeom prst="rect">
            <a:avLst/>
          </a:prstGeom>
        </p:spPr>
        <p:txBody>
          <a:bodyPr lIns="91425" tIns="91425" rIns="91425" bIns="91425" anchor="b" anchorCtr="0">
            <a:spAutoFit/>
          </a:bodyPr>
          <a:lstStyle/>
          <a:p>
            <a:r>
              <a:rPr lang="en-US" sz="3200" dirty="0" smtClean="0"/>
              <a:t>Protei Is Looking To Expand</a:t>
            </a:r>
            <a:endParaRPr lang="en" sz="3200" dirty="0"/>
          </a:p>
        </p:txBody>
      </p:sp>
      <p:sp>
        <p:nvSpPr>
          <p:cNvPr id="6" name="Rectangle 5"/>
          <p:cNvSpPr/>
          <p:nvPr/>
        </p:nvSpPr>
        <p:spPr>
          <a:xfrm>
            <a:off x="457200" y="2762221"/>
            <a:ext cx="8229600" cy="1323439"/>
          </a:xfrm>
          <a:prstGeom prst="rect">
            <a:avLst/>
          </a:prstGeom>
        </p:spPr>
        <p:txBody>
          <a:bodyPr wrap="square">
            <a:spAutoFit/>
          </a:bodyPr>
          <a:lstStyle/>
          <a:p>
            <a:pPr marL="285750" indent="-285750">
              <a:buClr>
                <a:srgbClr val="4EB9E5"/>
              </a:buClr>
              <a:buFont typeface="Arial"/>
              <a:buChar char="•"/>
            </a:pPr>
            <a:r>
              <a:rPr lang="en-US" sz="1600" dirty="0" smtClean="0"/>
              <a:t>Protei currently comprises 12+ generations of prototypes, over 30+ active members, countless contributors and soon-to-be users. </a:t>
            </a:r>
          </a:p>
          <a:p>
            <a:pPr marL="285750" indent="-285750">
              <a:buClr>
                <a:srgbClr val="4EB9E5"/>
              </a:buClr>
              <a:buFont typeface="Arial"/>
              <a:buChar char="•"/>
            </a:pPr>
            <a:r>
              <a:rPr lang="en-US" sz="1600" dirty="0" smtClean="0"/>
              <a:t>We have volunteers operating in 10+ countries and ~10 paid staff.   </a:t>
            </a:r>
          </a:p>
          <a:p>
            <a:pPr marL="285750" indent="-285750">
              <a:buClr>
                <a:srgbClr val="4EB9E5"/>
              </a:buClr>
              <a:buFont typeface="Arial"/>
              <a:buChar char="•"/>
            </a:pPr>
            <a:r>
              <a:rPr lang="en-US" sz="1600" dirty="0" smtClean="0"/>
              <a:t>We are looking to expand staff and facilities in San Francisco, London, Rotterdam, Berlin and Asia.</a:t>
            </a:r>
          </a:p>
        </p:txBody>
      </p:sp>
      <p:grpSp>
        <p:nvGrpSpPr>
          <p:cNvPr id="2" name="Group 1"/>
          <p:cNvGrpSpPr/>
          <p:nvPr/>
        </p:nvGrpSpPr>
        <p:grpSpPr>
          <a:xfrm>
            <a:off x="-4042" y="1657022"/>
            <a:ext cx="9152197" cy="954820"/>
            <a:chOff x="-8197" y="1540681"/>
            <a:chExt cx="9152197" cy="954820"/>
          </a:xfrm>
        </p:grpSpPr>
        <p:pic>
          <p:nvPicPr>
            <p:cNvPr id="17" name="Picture 16" descr="research center2.jp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197" y="1541557"/>
              <a:ext cx="1259372" cy="943313"/>
            </a:xfrm>
            <a:prstGeom prst="rect">
              <a:avLst/>
            </a:prstGeom>
          </p:spPr>
        </p:pic>
        <p:pic>
          <p:nvPicPr>
            <p:cNvPr id="18" name="Picture 17" descr="research image5.jpg"/>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37421" y="1541556"/>
              <a:ext cx="1417549" cy="943313"/>
            </a:xfrm>
            <a:prstGeom prst="rect">
              <a:avLst/>
            </a:prstGeom>
          </p:spPr>
        </p:pic>
        <p:pic>
          <p:nvPicPr>
            <p:cNvPr id="20" name="Picture 19" descr="test.jpg"/>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648536" y="1541557"/>
              <a:ext cx="1417546" cy="943313"/>
            </a:xfrm>
            <a:prstGeom prst="rect">
              <a:avLst/>
            </a:prstGeom>
          </p:spPr>
        </p:pic>
        <p:pic>
          <p:nvPicPr>
            <p:cNvPr id="21" name="Picture 20" descr="test2.jpg"/>
            <p:cNvPicPr>
              <a:picLocks noChangeAspect="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036112" y="1541557"/>
              <a:ext cx="1259370" cy="943312"/>
            </a:xfrm>
            <a:prstGeom prst="rect">
              <a:avLst/>
            </a:prstGeom>
          </p:spPr>
        </p:pic>
        <p:pic>
          <p:nvPicPr>
            <p:cNvPr id="22" name="Picture 21" descr="test5.jpg"/>
            <p:cNvPicPr>
              <a:picLocks noChangeAspect="1"/>
            </p:cNvPicPr>
            <p:nvPr/>
          </p:nvPicPr>
          <p:blipFill>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278988" y="1540681"/>
              <a:ext cx="1411151" cy="944188"/>
            </a:xfrm>
            <a:prstGeom prst="rect">
              <a:avLst/>
            </a:prstGeom>
          </p:spPr>
        </p:pic>
        <p:pic>
          <p:nvPicPr>
            <p:cNvPr id="23" name="Picture 22" descr="test4.jpg"/>
            <p:cNvPicPr>
              <a:picLocks noChangeAspect="1"/>
            </p:cNvPicPr>
            <p:nvPr/>
          </p:nvPicPr>
          <p:blipFill>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621184" y="1540681"/>
              <a:ext cx="1345968" cy="944187"/>
            </a:xfrm>
            <a:prstGeom prst="rect">
              <a:avLst/>
            </a:prstGeom>
          </p:spPr>
        </p:pic>
        <p:pic>
          <p:nvPicPr>
            <p:cNvPr id="24" name="Picture 23" descr="test6.jpg"/>
            <p:cNvPicPr>
              <a:picLocks noChangeAspect="1"/>
            </p:cNvPicPr>
            <p:nvPr/>
          </p:nvPicPr>
          <p:blipFill>
            <a:blip r:embed="rId11">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951664" y="1540681"/>
              <a:ext cx="1192336" cy="954820"/>
            </a:xfrm>
            <a:prstGeom prst="rect">
              <a:avLst/>
            </a:prstGeom>
          </p:spPr>
        </p:pic>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57128264"/>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38"/>
        <p:cNvGrpSpPr/>
        <p:nvPr/>
      </p:nvGrpSpPr>
      <p:grpSpPr>
        <a:xfrm>
          <a:off x="0" y="0"/>
          <a:ext cx="0" cy="0"/>
          <a:chOff x="0" y="0"/>
          <a:chExt cx="0" cy="0"/>
        </a:xfrm>
      </p:grpSpPr>
      <p:cxnSp>
        <p:nvCxnSpPr>
          <p:cNvPr id="26" name="Straight Connector 25"/>
          <p:cNvCxnSpPr/>
          <p:nvPr/>
        </p:nvCxnSpPr>
        <p:spPr>
          <a:xfrm flipV="1">
            <a:off x="4801422" y="4471492"/>
            <a:ext cx="0" cy="173982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sp>
        <p:nvSpPr>
          <p:cNvPr id="1039" name="Shape 1039"/>
          <p:cNvSpPr txBox="1">
            <a:spLocks noGrp="1"/>
          </p:cNvSpPr>
          <p:nvPr>
            <p:ph type="title"/>
          </p:nvPr>
        </p:nvSpPr>
        <p:spPr>
          <a:xfrm>
            <a:off x="457200" y="864479"/>
            <a:ext cx="8229600" cy="677078"/>
          </a:xfrm>
          <a:prstGeom prst="rect">
            <a:avLst/>
          </a:prstGeom>
        </p:spPr>
        <p:txBody>
          <a:bodyPr lIns="91425" tIns="91425" rIns="91425" bIns="91425" anchor="b" anchorCtr="0">
            <a:spAutoFit/>
          </a:bodyPr>
          <a:lstStyle/>
          <a:p>
            <a:r>
              <a:rPr lang="en-US" sz="3200" dirty="0"/>
              <a:t>Protei Next </a:t>
            </a:r>
            <a:r>
              <a:rPr lang="en-US" sz="3200" dirty="0" smtClean="0"/>
              <a:t>Steps</a:t>
            </a:r>
            <a:endParaRPr lang="en" sz="3200" dirty="0"/>
          </a:p>
        </p:txBody>
      </p:sp>
      <p:pic>
        <p:nvPicPr>
          <p:cNvPr id="5" name="Picture 4" descr="Protei Logo.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124538" y="6056416"/>
            <a:ext cx="969917" cy="770114"/>
          </a:xfrm>
          <a:prstGeom prst="rect">
            <a:avLst/>
          </a:prstGeom>
        </p:spPr>
      </p:pic>
      <p:sp>
        <p:nvSpPr>
          <p:cNvPr id="7" name="Rectangle 6"/>
          <p:cNvSpPr/>
          <p:nvPr/>
        </p:nvSpPr>
        <p:spPr>
          <a:xfrm>
            <a:off x="4479667" y="3244334"/>
            <a:ext cx="184666" cy="369332"/>
          </a:xfrm>
          <a:prstGeom prst="rect">
            <a:avLst/>
          </a:prstGeom>
        </p:spPr>
        <p:txBody>
          <a:bodyPr wrap="none">
            <a:spAutoFit/>
          </a:bodyPr>
          <a:lstStyle/>
          <a:p>
            <a:r>
              <a:rPr lang="en-US" dirty="0" smtClean="0"/>
              <a:t> </a:t>
            </a:r>
            <a:endParaRPr lang="en-US" dirty="0"/>
          </a:p>
        </p:txBody>
      </p:sp>
      <p:sp>
        <p:nvSpPr>
          <p:cNvPr id="10" name="Rectangle 9"/>
          <p:cNvSpPr/>
          <p:nvPr/>
        </p:nvSpPr>
        <p:spPr>
          <a:xfrm>
            <a:off x="519023" y="1752730"/>
            <a:ext cx="5322978" cy="2585323"/>
          </a:xfrm>
          <a:prstGeom prst="rect">
            <a:avLst/>
          </a:prstGeom>
        </p:spPr>
        <p:txBody>
          <a:bodyPr wrap="square">
            <a:spAutoFit/>
          </a:bodyPr>
          <a:lstStyle/>
          <a:p>
            <a:pPr>
              <a:buClr>
                <a:srgbClr val="4EB9E5"/>
              </a:buClr>
              <a:buSzPct val="85000"/>
            </a:pPr>
            <a:r>
              <a:rPr lang="en-US" b="1" dirty="0" smtClean="0"/>
              <a:t>Manufacture &amp; Distribution of Protei </a:t>
            </a:r>
          </a:p>
          <a:p>
            <a:pPr marL="285750" indent="-285750">
              <a:buClr>
                <a:srgbClr val="4EB9E5"/>
              </a:buClr>
              <a:buSzPct val="85000"/>
              <a:buFont typeface="Wingdings" charset="2"/>
              <a:buChar char="Ø"/>
            </a:pPr>
            <a:r>
              <a:rPr lang="en-US" sz="1600" dirty="0" smtClean="0"/>
              <a:t>Transition from prototype to product</a:t>
            </a:r>
          </a:p>
          <a:p>
            <a:pPr marL="285750" indent="-285750">
              <a:buClr>
                <a:srgbClr val="4EB9E5"/>
              </a:buClr>
              <a:buSzPct val="85000"/>
              <a:buFont typeface="Wingdings" charset="2"/>
              <a:buChar char="Ø"/>
            </a:pPr>
            <a:r>
              <a:rPr lang="en-US" sz="1600" dirty="0" smtClean="0"/>
              <a:t>Get ready to manufacture &amp; distribute Protei on large industrial scale</a:t>
            </a:r>
          </a:p>
          <a:p>
            <a:pPr marL="285750" indent="-285750">
              <a:buClr>
                <a:srgbClr val="4EB9E5"/>
              </a:buClr>
              <a:buSzPct val="85000"/>
              <a:buFont typeface="Wingdings" charset="2"/>
              <a:buChar char="Ø"/>
            </a:pPr>
            <a:r>
              <a:rPr lang="en-US" sz="1600" dirty="0" smtClean="0"/>
              <a:t>Anticipate thousands of Protei operating to study and protect the oceans</a:t>
            </a:r>
            <a:endParaRPr lang="en-US" sz="1600" dirty="0"/>
          </a:p>
          <a:p>
            <a:pPr marL="285750" indent="-285750">
              <a:buClr>
                <a:srgbClr val="4EB9E5"/>
              </a:buClr>
              <a:buSzPct val="85000"/>
              <a:buFont typeface="Wingdings" charset="2"/>
              <a:buChar char="Ø"/>
            </a:pPr>
            <a:r>
              <a:rPr lang="en-US" sz="1600" dirty="0"/>
              <a:t>Develop the web interface to control Protei from a browser, desktop PC, laptop or mobile device, and collect environmental </a:t>
            </a:r>
            <a:r>
              <a:rPr lang="en-US" sz="1600" dirty="0" smtClean="0"/>
              <a:t>data</a:t>
            </a:r>
            <a:endParaRPr lang="en-US" sz="1600" dirty="0"/>
          </a:p>
          <a:p>
            <a:pPr marL="285750" indent="-285750">
              <a:buClr>
                <a:srgbClr val="4EB9E5"/>
              </a:buClr>
              <a:buSzPct val="85000"/>
              <a:buFont typeface="Wingdings" charset="2"/>
              <a:buChar char="Ø"/>
            </a:pPr>
            <a:endParaRPr lang="en-US" sz="1600" dirty="0" smtClean="0"/>
          </a:p>
        </p:txBody>
      </p:sp>
      <p:pic>
        <p:nvPicPr>
          <p:cNvPr id="14" name="Picture 13" descr="ready to mfg.jp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828629" y="342611"/>
            <a:ext cx="3146810" cy="4052709"/>
          </a:xfrm>
          <a:prstGeom prst="rect">
            <a:avLst/>
          </a:prstGeom>
        </p:spPr>
      </p:pic>
      <p:sp>
        <p:nvSpPr>
          <p:cNvPr id="15" name="Right Arrow 14"/>
          <p:cNvSpPr/>
          <p:nvPr/>
        </p:nvSpPr>
        <p:spPr>
          <a:xfrm>
            <a:off x="6259985" y="4543934"/>
            <a:ext cx="2648614" cy="1620907"/>
          </a:xfrm>
          <a:prstGeom prst="rightArrow">
            <a:avLst>
              <a:gd name="adj1" fmla="val 50000"/>
              <a:gd name="adj2" fmla="val 54545"/>
            </a:avLst>
          </a:prstGeom>
          <a:solidFill>
            <a:schemeClr val="accent1">
              <a:lumMod val="5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4.   Operation &amp; Environmental Sensing</a:t>
            </a:r>
            <a:endParaRPr lang="en-US" sz="1600" dirty="0"/>
          </a:p>
        </p:txBody>
      </p:sp>
      <p:grpSp>
        <p:nvGrpSpPr>
          <p:cNvPr id="2" name="Group 1"/>
          <p:cNvGrpSpPr/>
          <p:nvPr/>
        </p:nvGrpSpPr>
        <p:grpSpPr>
          <a:xfrm>
            <a:off x="519022" y="4246125"/>
            <a:ext cx="7219646" cy="1515989"/>
            <a:chOff x="519022" y="4246125"/>
            <a:chExt cx="7219646" cy="1515989"/>
          </a:xfrm>
        </p:grpSpPr>
        <p:sp>
          <p:nvSpPr>
            <p:cNvPr id="6" name="Rectangle 5"/>
            <p:cNvSpPr/>
            <p:nvPr/>
          </p:nvSpPr>
          <p:spPr>
            <a:xfrm>
              <a:off x="519022" y="4941168"/>
              <a:ext cx="1866201" cy="820946"/>
            </a:xfrm>
            <a:prstGeom prst="rect">
              <a:avLst/>
            </a:prstGeom>
            <a:solidFill>
              <a:schemeClr val="accent1">
                <a:lumMod val="40000"/>
                <a:lumOff val="60000"/>
              </a:scheme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FFFFFF"/>
                  </a:solidFill>
                </a:rPr>
                <a:t>1. Development &amp; Testing</a:t>
              </a:r>
              <a:endParaRPr lang="en-US" sz="1600" dirty="0">
                <a:solidFill>
                  <a:srgbClr val="FFFFFF"/>
                </a:solidFill>
              </a:endParaRPr>
            </a:p>
          </p:txBody>
        </p:sp>
        <p:sp>
          <p:nvSpPr>
            <p:cNvPr id="17" name="Rectangle 16"/>
            <p:cNvSpPr/>
            <p:nvPr/>
          </p:nvSpPr>
          <p:spPr>
            <a:xfrm>
              <a:off x="2385223" y="4941168"/>
              <a:ext cx="1703715" cy="820946"/>
            </a:xfrm>
            <a:prstGeom prst="rect">
              <a:avLst/>
            </a:prstGeom>
            <a:solidFill>
              <a:schemeClr val="accent1">
                <a:lumMod val="60000"/>
                <a:lumOff val="40000"/>
                <a:alpha val="84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2. Manufacturing</a:t>
              </a:r>
            </a:p>
            <a:p>
              <a:pPr algn="ctr"/>
              <a:endParaRPr lang="en-US" sz="1600" dirty="0"/>
            </a:p>
          </p:txBody>
        </p:sp>
        <p:sp>
          <p:nvSpPr>
            <p:cNvPr id="18" name="Rectangle 17"/>
            <p:cNvSpPr/>
            <p:nvPr/>
          </p:nvSpPr>
          <p:spPr>
            <a:xfrm>
              <a:off x="4095171" y="4941168"/>
              <a:ext cx="2164813" cy="820946"/>
            </a:xfrm>
            <a:prstGeom prst="rect">
              <a:avLst/>
            </a:prstGeom>
            <a:solidFill>
              <a:schemeClr val="accent1">
                <a:lumMod val="75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3.  Online Community Development</a:t>
              </a:r>
              <a:endParaRPr lang="en-US" sz="1600" dirty="0"/>
            </a:p>
          </p:txBody>
        </p:sp>
        <p:sp>
          <p:nvSpPr>
            <p:cNvPr id="16" name="TextBox 15"/>
            <p:cNvSpPr txBox="1"/>
            <p:nvPr/>
          </p:nvSpPr>
          <p:spPr>
            <a:xfrm>
              <a:off x="712477" y="4615881"/>
              <a:ext cx="607859" cy="369332"/>
            </a:xfrm>
            <a:prstGeom prst="rect">
              <a:avLst/>
            </a:prstGeom>
            <a:noFill/>
          </p:spPr>
          <p:txBody>
            <a:bodyPr wrap="none" rtlCol="0">
              <a:spAutoFit/>
            </a:bodyPr>
            <a:lstStyle/>
            <a:p>
              <a:r>
                <a:rPr lang="en-US" dirty="0" smtClean="0"/>
                <a:t>Aug</a:t>
              </a:r>
              <a:endParaRPr lang="en-US" dirty="0"/>
            </a:p>
          </p:txBody>
        </p:sp>
        <p:sp>
          <p:nvSpPr>
            <p:cNvPr id="22" name="TextBox 21"/>
            <p:cNvSpPr txBox="1"/>
            <p:nvPr/>
          </p:nvSpPr>
          <p:spPr>
            <a:xfrm>
              <a:off x="2551284" y="4595906"/>
              <a:ext cx="569387" cy="369332"/>
            </a:xfrm>
            <a:prstGeom prst="rect">
              <a:avLst/>
            </a:prstGeom>
            <a:noFill/>
          </p:spPr>
          <p:txBody>
            <a:bodyPr wrap="none" rtlCol="0">
              <a:spAutoFit/>
            </a:bodyPr>
            <a:lstStyle/>
            <a:p>
              <a:r>
                <a:rPr lang="en-US" dirty="0" smtClean="0"/>
                <a:t>Oct</a:t>
              </a:r>
              <a:endParaRPr lang="en-US" dirty="0"/>
            </a:p>
          </p:txBody>
        </p:sp>
        <p:sp>
          <p:nvSpPr>
            <p:cNvPr id="23" name="TextBox 22"/>
            <p:cNvSpPr txBox="1"/>
            <p:nvPr/>
          </p:nvSpPr>
          <p:spPr>
            <a:xfrm>
              <a:off x="4095172" y="4559425"/>
              <a:ext cx="582211" cy="369332"/>
            </a:xfrm>
            <a:prstGeom prst="rect">
              <a:avLst/>
            </a:prstGeom>
            <a:noFill/>
          </p:spPr>
          <p:txBody>
            <a:bodyPr wrap="none" rtlCol="0">
              <a:spAutoFit/>
            </a:bodyPr>
            <a:lstStyle/>
            <a:p>
              <a:r>
                <a:rPr lang="en-US" dirty="0" smtClean="0"/>
                <a:t>Dec</a:t>
              </a:r>
              <a:endParaRPr lang="en-US" dirty="0"/>
            </a:p>
          </p:txBody>
        </p:sp>
        <p:sp>
          <p:nvSpPr>
            <p:cNvPr id="24" name="TextBox 23"/>
            <p:cNvSpPr txBox="1"/>
            <p:nvPr/>
          </p:nvSpPr>
          <p:spPr>
            <a:xfrm>
              <a:off x="5652126" y="4592827"/>
              <a:ext cx="607859" cy="369332"/>
            </a:xfrm>
            <a:prstGeom prst="rect">
              <a:avLst/>
            </a:prstGeom>
            <a:noFill/>
          </p:spPr>
          <p:txBody>
            <a:bodyPr wrap="none" rtlCol="0">
              <a:spAutoFit/>
            </a:bodyPr>
            <a:lstStyle/>
            <a:p>
              <a:r>
                <a:rPr lang="en-US" dirty="0" smtClean="0"/>
                <a:t>Mar</a:t>
              </a:r>
              <a:endParaRPr lang="en-US" dirty="0"/>
            </a:p>
          </p:txBody>
        </p:sp>
        <p:sp>
          <p:nvSpPr>
            <p:cNvPr id="25" name="TextBox 24"/>
            <p:cNvSpPr txBox="1"/>
            <p:nvPr/>
          </p:nvSpPr>
          <p:spPr>
            <a:xfrm>
              <a:off x="7117985" y="4585336"/>
              <a:ext cx="620683" cy="369332"/>
            </a:xfrm>
            <a:prstGeom prst="rect">
              <a:avLst/>
            </a:prstGeom>
            <a:noFill/>
          </p:spPr>
          <p:txBody>
            <a:bodyPr wrap="none" rtlCol="0">
              <a:spAutoFit/>
            </a:bodyPr>
            <a:lstStyle/>
            <a:p>
              <a:r>
                <a:rPr lang="en-US" dirty="0" smtClean="0"/>
                <a:t>May</a:t>
              </a:r>
              <a:endParaRPr lang="en-US" dirty="0"/>
            </a:p>
          </p:txBody>
        </p:sp>
        <p:sp>
          <p:nvSpPr>
            <p:cNvPr id="28" name="TextBox 27"/>
            <p:cNvSpPr txBox="1"/>
            <p:nvPr/>
          </p:nvSpPr>
          <p:spPr>
            <a:xfrm>
              <a:off x="4088938" y="4246125"/>
              <a:ext cx="1433130" cy="400110"/>
            </a:xfrm>
            <a:prstGeom prst="rect">
              <a:avLst/>
            </a:prstGeom>
            <a:noFill/>
          </p:spPr>
          <p:txBody>
            <a:bodyPr wrap="none" rtlCol="0">
              <a:spAutoFit/>
            </a:bodyPr>
            <a:lstStyle/>
            <a:p>
              <a:r>
                <a:rPr lang="en-US" sz="2000" dirty="0" smtClean="0"/>
                <a:t>2012     2013</a:t>
              </a:r>
              <a:endParaRPr lang="en-US" sz="2000" dirty="0"/>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8134096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mp:transition xmlns:mp="http://schemas.microsoft.com/office/mac/powerpoint/2008/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38"/>
        <p:cNvGrpSpPr/>
        <p:nvPr/>
      </p:nvGrpSpPr>
      <p:grpSpPr>
        <a:xfrm>
          <a:off x="0" y="0"/>
          <a:ext cx="0" cy="0"/>
          <a:chOff x="0" y="0"/>
          <a:chExt cx="0" cy="0"/>
        </a:xfrm>
      </p:grpSpPr>
      <p:sp>
        <p:nvSpPr>
          <p:cNvPr id="1039" name="Shape 1039"/>
          <p:cNvSpPr txBox="1">
            <a:spLocks noGrp="1"/>
          </p:cNvSpPr>
          <p:nvPr>
            <p:ph type="title"/>
          </p:nvPr>
        </p:nvSpPr>
        <p:spPr>
          <a:xfrm>
            <a:off x="457200" y="864479"/>
            <a:ext cx="8229600" cy="677078"/>
          </a:xfrm>
          <a:prstGeom prst="rect">
            <a:avLst/>
          </a:prstGeom>
        </p:spPr>
        <p:txBody>
          <a:bodyPr lIns="91425" tIns="91425" rIns="91425" bIns="91425" anchor="b" anchorCtr="0">
            <a:spAutoFit/>
          </a:bodyPr>
          <a:lstStyle/>
          <a:p>
            <a:r>
              <a:rPr lang="en-US" sz="3200" dirty="0" smtClean="0"/>
              <a:t>The big opportunity for your brand</a:t>
            </a:r>
            <a:endParaRPr lang="en" sz="3200" dirty="0"/>
          </a:p>
        </p:txBody>
      </p:sp>
      <p:pic>
        <p:nvPicPr>
          <p:cNvPr id="5" name="Picture 4" descr="Protei Logo.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124538" y="6056416"/>
            <a:ext cx="969917" cy="770114"/>
          </a:xfrm>
          <a:prstGeom prst="rect">
            <a:avLst/>
          </a:prstGeom>
        </p:spPr>
      </p:pic>
      <p:sp>
        <p:nvSpPr>
          <p:cNvPr id="7" name="Rectangle 6"/>
          <p:cNvSpPr/>
          <p:nvPr/>
        </p:nvSpPr>
        <p:spPr>
          <a:xfrm>
            <a:off x="4479667" y="3244334"/>
            <a:ext cx="184666" cy="369332"/>
          </a:xfrm>
          <a:prstGeom prst="rect">
            <a:avLst/>
          </a:prstGeom>
        </p:spPr>
        <p:txBody>
          <a:bodyPr wrap="none">
            <a:spAutoFit/>
          </a:bodyPr>
          <a:lstStyle/>
          <a:p>
            <a:r>
              <a:rPr lang="en-US" dirty="0" smtClean="0"/>
              <a:t> </a:t>
            </a:r>
            <a:endParaRPr lang="en-US" dirty="0"/>
          </a:p>
        </p:txBody>
      </p:sp>
      <p:sp>
        <p:nvSpPr>
          <p:cNvPr id="6" name="Rectangle 5"/>
          <p:cNvSpPr/>
          <p:nvPr/>
        </p:nvSpPr>
        <p:spPr>
          <a:xfrm>
            <a:off x="457200" y="2778102"/>
            <a:ext cx="5892800" cy="2492990"/>
          </a:xfrm>
          <a:prstGeom prst="rect">
            <a:avLst/>
          </a:prstGeom>
        </p:spPr>
        <p:txBody>
          <a:bodyPr wrap="square">
            <a:spAutoFit/>
          </a:bodyPr>
          <a:lstStyle/>
          <a:p>
            <a:endParaRPr lang="en-US" sz="1200" b="1" dirty="0" smtClean="0"/>
          </a:p>
          <a:p>
            <a:r>
              <a:rPr lang="en-US" sz="1200" b="1" dirty="0" smtClean="0"/>
              <a:t>Fast company, Morgan </a:t>
            </a:r>
            <a:r>
              <a:rPr lang="en-US" sz="1200" b="1" dirty="0" err="1" smtClean="0"/>
              <a:t>Clendaniel</a:t>
            </a:r>
            <a:r>
              <a:rPr lang="en-US" sz="1200" b="1" dirty="0" smtClean="0"/>
              <a:t/>
            </a:r>
            <a:br>
              <a:rPr lang="en-US" sz="1200" b="1" dirty="0" smtClean="0"/>
            </a:br>
            <a:r>
              <a:rPr lang="en-US" sz="1200" i="1" dirty="0" smtClean="0"/>
              <a:t>“While things in the ocean move downwind, the genius of </a:t>
            </a:r>
            <a:r>
              <a:rPr lang="en-US" sz="1200" i="1" dirty="0" err="1" smtClean="0"/>
              <a:t>Protei's</a:t>
            </a:r>
            <a:r>
              <a:rPr lang="en-US" sz="1200" i="1" dirty="0" smtClean="0"/>
              <a:t> design is that it can tack into the wind without losing power, using a front rudder.</a:t>
            </a:r>
            <a:r>
              <a:rPr lang="en-US" sz="1200" i="1" dirty="0" smtClean="0"/>
              <a:t>”</a:t>
            </a:r>
            <a:endParaRPr lang="en-US" sz="1200" i="1" dirty="0" smtClean="0"/>
          </a:p>
          <a:p>
            <a:r>
              <a:rPr lang="en-US" sz="1200" dirty="0" smtClean="0"/>
              <a:t/>
            </a:r>
            <a:br>
              <a:rPr lang="en-US" sz="1200" dirty="0" smtClean="0"/>
            </a:br>
            <a:r>
              <a:rPr lang="en-US" sz="1200" b="1" dirty="0"/>
              <a:t>New Scientist, Jacob Aron</a:t>
            </a:r>
            <a:br>
              <a:rPr lang="en-US" sz="1200" b="1" dirty="0"/>
            </a:br>
            <a:r>
              <a:rPr lang="en-US" sz="1200" dirty="0" smtClean="0"/>
              <a:t>“…</a:t>
            </a:r>
            <a:r>
              <a:rPr lang="en-US" sz="1200" i="1" dirty="0" smtClean="0"/>
              <a:t>the </a:t>
            </a:r>
            <a:r>
              <a:rPr lang="en-US" sz="1200" i="1" dirty="0"/>
              <a:t>first robotic sailors to spend long periods at sea may come from the Protei project, which aims to build autonomous craft for cleaning up oil </a:t>
            </a:r>
            <a:r>
              <a:rPr lang="en-US" sz="1200" i="1" dirty="0" smtClean="0"/>
              <a:t>spills…a </a:t>
            </a:r>
            <a:r>
              <a:rPr lang="en-US" sz="1200" i="1" dirty="0"/>
              <a:t>unique articulated </a:t>
            </a:r>
            <a:r>
              <a:rPr lang="en-US" sz="1200" i="1" dirty="0" smtClean="0"/>
              <a:t>design.</a:t>
            </a:r>
            <a:r>
              <a:rPr lang="en-US" sz="1200" i="1" dirty="0" smtClean="0"/>
              <a:t>”</a:t>
            </a:r>
            <a:r>
              <a:rPr lang="en-US" sz="1200" dirty="0"/>
              <a:t/>
            </a:r>
            <a:br>
              <a:rPr lang="en-US" sz="1200" dirty="0"/>
            </a:br>
            <a:endParaRPr lang="en-US" sz="1200" dirty="0" smtClean="0"/>
          </a:p>
          <a:p>
            <a:r>
              <a:rPr lang="en-US" sz="1200" b="1" dirty="0" smtClean="0"/>
              <a:t>Huffington Post</a:t>
            </a:r>
          </a:p>
          <a:p>
            <a:r>
              <a:rPr lang="en-US" sz="1200" dirty="0" smtClean="0"/>
              <a:t>“</a:t>
            </a:r>
            <a:r>
              <a:rPr lang="en-US" sz="1200" i="1" dirty="0" smtClean="0"/>
              <a:t>It's </a:t>
            </a:r>
            <a:r>
              <a:rPr lang="en-US" sz="1200" i="1" dirty="0" smtClean="0"/>
              <a:t>an elegant </a:t>
            </a:r>
            <a:r>
              <a:rPr lang="en-US" sz="1200" i="1" dirty="0" smtClean="0"/>
              <a:t>idea</a:t>
            </a:r>
            <a:r>
              <a:rPr lang="en-US" sz="1200" i="1" dirty="0" smtClean="0"/>
              <a:t>…</a:t>
            </a:r>
            <a:r>
              <a:rPr lang="en-US" sz="1200" i="1" dirty="0" smtClean="0"/>
              <a:t>Harada </a:t>
            </a:r>
            <a:r>
              <a:rPr lang="en-US" sz="1200" i="1" dirty="0" smtClean="0"/>
              <a:t>is showing a new way all of us can take responsibility for risks.</a:t>
            </a:r>
            <a:r>
              <a:rPr lang="en-US" sz="1200" dirty="0" smtClean="0"/>
              <a:t>”</a:t>
            </a:r>
            <a:r>
              <a:rPr lang="en-US" sz="1200" dirty="0" smtClean="0"/>
              <a:t> </a:t>
            </a:r>
          </a:p>
        </p:txBody>
      </p:sp>
      <p:pic>
        <p:nvPicPr>
          <p:cNvPr id="8" name="Picture 7" descr="Screen Shot 2012-07-17 at 4.28.06 PM.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273499" y="3076902"/>
            <a:ext cx="2057701" cy="1895389"/>
          </a:xfrm>
          <a:prstGeom prst="rect">
            <a:avLst/>
          </a:prstGeom>
        </p:spPr>
      </p:pic>
      <p:sp>
        <p:nvSpPr>
          <p:cNvPr id="9" name="Shape 1040"/>
          <p:cNvSpPr txBox="1">
            <a:spLocks noGrp="1"/>
          </p:cNvSpPr>
          <p:nvPr>
            <p:ph type="body" idx="1"/>
          </p:nvPr>
        </p:nvSpPr>
        <p:spPr>
          <a:xfrm>
            <a:off x="413499" y="1541557"/>
            <a:ext cx="7917701" cy="1107965"/>
          </a:xfrm>
          <a:prstGeom prst="rect">
            <a:avLst/>
          </a:prstGeom>
        </p:spPr>
        <p:txBody>
          <a:bodyPr wrap="square" lIns="91425" tIns="91425" rIns="91425" bIns="91425" anchor="t" anchorCtr="0">
            <a:spAutoFit/>
          </a:bodyPr>
          <a:lstStyle/>
          <a:p>
            <a:pPr marL="38100" indent="0">
              <a:buClr>
                <a:srgbClr val="4EB9E5"/>
              </a:buClr>
              <a:buSzPct val="90000"/>
              <a:buNone/>
            </a:pPr>
            <a:r>
              <a:rPr lang="en-US" sz="2000" dirty="0" smtClean="0"/>
              <a:t>By sponsoring this project, your brand will reach millions of people around the world through our extensive media coverage, exhibitions and workshops.</a:t>
            </a:r>
            <a:endParaRPr lang="en-US" sz="20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18089658"/>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38"/>
        <p:cNvGrpSpPr/>
        <p:nvPr/>
      </p:nvGrpSpPr>
      <p:grpSpPr>
        <a:xfrm>
          <a:off x="0" y="0"/>
          <a:ext cx="0" cy="0"/>
          <a:chOff x="0" y="0"/>
          <a:chExt cx="0" cy="0"/>
        </a:xfrm>
      </p:grpSpPr>
      <p:sp>
        <p:nvSpPr>
          <p:cNvPr id="1039" name="Shape 1039"/>
          <p:cNvSpPr txBox="1">
            <a:spLocks noGrp="1"/>
          </p:cNvSpPr>
          <p:nvPr>
            <p:ph type="title"/>
          </p:nvPr>
        </p:nvSpPr>
        <p:spPr>
          <a:xfrm>
            <a:off x="457200" y="864479"/>
            <a:ext cx="8229600" cy="677078"/>
          </a:xfrm>
          <a:prstGeom prst="rect">
            <a:avLst/>
          </a:prstGeom>
        </p:spPr>
        <p:txBody>
          <a:bodyPr lIns="91425" tIns="91425" rIns="91425" bIns="91425" anchor="b" anchorCtr="0">
            <a:spAutoFit/>
          </a:bodyPr>
          <a:lstStyle/>
          <a:p>
            <a:r>
              <a:rPr lang="en-US" sz="3200" dirty="0" smtClean="0"/>
              <a:t>Become a Sponsor </a:t>
            </a:r>
            <a:r>
              <a:rPr lang="en-US" sz="3200" dirty="0"/>
              <a:t>of Ocean </a:t>
            </a:r>
            <a:r>
              <a:rPr lang="en-US" sz="3200" dirty="0" smtClean="0"/>
              <a:t>Innovation</a:t>
            </a:r>
            <a:endParaRPr lang="en" sz="3200" dirty="0"/>
          </a:p>
        </p:txBody>
      </p:sp>
      <p:pic>
        <p:nvPicPr>
          <p:cNvPr id="5" name="Picture 4" descr="Protei Logo.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124538" y="6056416"/>
            <a:ext cx="969917" cy="770114"/>
          </a:xfrm>
          <a:prstGeom prst="rect">
            <a:avLst/>
          </a:prstGeom>
        </p:spPr>
      </p:pic>
      <p:sp>
        <p:nvSpPr>
          <p:cNvPr id="7" name="Rectangle 6"/>
          <p:cNvSpPr/>
          <p:nvPr/>
        </p:nvSpPr>
        <p:spPr>
          <a:xfrm>
            <a:off x="4479667" y="3244334"/>
            <a:ext cx="184666" cy="369332"/>
          </a:xfrm>
          <a:prstGeom prst="rect">
            <a:avLst/>
          </a:prstGeom>
        </p:spPr>
        <p:txBody>
          <a:bodyPr wrap="none">
            <a:spAutoFit/>
          </a:bodyPr>
          <a:lstStyle/>
          <a:p>
            <a:r>
              <a:rPr lang="en-US" dirty="0" smtClean="0"/>
              <a:t> </a:t>
            </a:r>
            <a:endParaRPr lang="en-US" dirty="0"/>
          </a:p>
        </p:txBody>
      </p:sp>
      <p:sp>
        <p:nvSpPr>
          <p:cNvPr id="10" name="Rectangle 9"/>
          <p:cNvSpPr/>
          <p:nvPr/>
        </p:nvSpPr>
        <p:spPr>
          <a:xfrm>
            <a:off x="470096" y="1532602"/>
            <a:ext cx="5086326" cy="1631216"/>
          </a:xfrm>
          <a:prstGeom prst="rect">
            <a:avLst/>
          </a:prstGeom>
        </p:spPr>
        <p:txBody>
          <a:bodyPr wrap="square">
            <a:spAutoFit/>
          </a:bodyPr>
          <a:lstStyle/>
          <a:p>
            <a:pPr lvl="0">
              <a:buClr>
                <a:srgbClr val="4EB9E5"/>
              </a:buClr>
              <a:buSzPct val="85000"/>
            </a:pPr>
            <a:r>
              <a:rPr lang="en-US" sz="2000" b="1" dirty="0" smtClean="0">
                <a:solidFill>
                  <a:prstClr val="black"/>
                </a:solidFill>
              </a:rPr>
              <a:t>Protei </a:t>
            </a:r>
            <a:r>
              <a:rPr lang="en-US" sz="2000" b="1" dirty="0">
                <a:solidFill>
                  <a:prstClr val="black"/>
                </a:solidFill>
              </a:rPr>
              <a:t>Sponsorship Opportunity </a:t>
            </a:r>
            <a:endParaRPr lang="en-US" sz="2000" dirty="0" smtClean="0"/>
          </a:p>
          <a:p>
            <a:pPr marL="285750" indent="-285750">
              <a:buClr>
                <a:srgbClr val="4EB9E5"/>
              </a:buClr>
              <a:buSzPct val="85000"/>
              <a:buFont typeface="Wingdings" charset="2"/>
              <a:buChar char="Ø"/>
            </a:pPr>
            <a:r>
              <a:rPr lang="en-US" sz="1600" dirty="0" smtClean="0"/>
              <a:t>Limited global </a:t>
            </a:r>
            <a:r>
              <a:rPr lang="en-US" sz="1600" dirty="0"/>
              <a:t>sponsorship </a:t>
            </a:r>
            <a:r>
              <a:rPr lang="en-US" sz="1600" dirty="0" smtClean="0"/>
              <a:t>seats </a:t>
            </a:r>
            <a:r>
              <a:rPr lang="en-US" sz="1600" dirty="0"/>
              <a:t>for </a:t>
            </a:r>
            <a:r>
              <a:rPr lang="en-US" sz="1600" dirty="0" smtClean="0"/>
              <a:t>further development &amp; </a:t>
            </a:r>
            <a:r>
              <a:rPr lang="en-US" sz="1600" dirty="0"/>
              <a:t>deployment of Protei </a:t>
            </a:r>
            <a:r>
              <a:rPr lang="en-US" sz="1600" dirty="0" smtClean="0"/>
              <a:t>1 meter</a:t>
            </a:r>
          </a:p>
          <a:p>
            <a:pPr marL="285750" indent="-285750">
              <a:buClr>
                <a:srgbClr val="4EB9E5"/>
              </a:buClr>
              <a:buSzPct val="85000"/>
              <a:buFont typeface="Wingdings" charset="2"/>
              <a:buChar char="Ø"/>
            </a:pPr>
            <a:r>
              <a:rPr lang="en-US" sz="1600" dirty="0" smtClean="0"/>
              <a:t>Initial three levels of sponsor engagement</a:t>
            </a:r>
          </a:p>
          <a:p>
            <a:pPr marL="742950" lvl="1" indent="-285750">
              <a:buClr>
                <a:srgbClr val="4EB9E5"/>
              </a:buClr>
              <a:buSzPct val="85000"/>
              <a:buFont typeface="Arial"/>
              <a:buChar char="•"/>
            </a:pPr>
            <a:r>
              <a:rPr lang="en-US" sz="1600" dirty="0" smtClean="0"/>
              <a:t>1) Visionary</a:t>
            </a:r>
            <a:r>
              <a:rPr lang="en-US" sz="1600" dirty="0"/>
              <a:t> </a:t>
            </a:r>
            <a:r>
              <a:rPr lang="en-US" sz="1600" dirty="0" smtClean="0"/>
              <a:t> 2) Innovator</a:t>
            </a:r>
            <a:r>
              <a:rPr lang="en-US" sz="1600" dirty="0"/>
              <a:t> </a:t>
            </a:r>
            <a:r>
              <a:rPr lang="en-US" sz="1600" dirty="0" smtClean="0"/>
              <a:t>3) Pioneer</a:t>
            </a:r>
          </a:p>
          <a:p>
            <a:pPr marL="285750" indent="-285750">
              <a:buClr>
                <a:srgbClr val="4EB9E5"/>
              </a:buClr>
              <a:buSzPct val="85000"/>
              <a:buFont typeface="Wingdings" charset="2"/>
              <a:buChar char="Ø"/>
            </a:pPr>
            <a:r>
              <a:rPr lang="en-US" sz="1600" dirty="0" smtClean="0"/>
              <a:t>Sponsorship runs August </a:t>
            </a:r>
            <a:r>
              <a:rPr lang="en-US" sz="1600" dirty="0"/>
              <a:t>2012 </a:t>
            </a:r>
            <a:r>
              <a:rPr lang="en-US" sz="1600" dirty="0" smtClean="0"/>
              <a:t>through </a:t>
            </a:r>
            <a:r>
              <a:rPr lang="en-US" sz="1600" dirty="0"/>
              <a:t>May </a:t>
            </a:r>
            <a:r>
              <a:rPr lang="en-US" sz="1600" dirty="0" smtClean="0"/>
              <a:t>2013</a:t>
            </a:r>
          </a:p>
        </p:txBody>
      </p:sp>
      <p:sp>
        <p:nvSpPr>
          <p:cNvPr id="12" name="Rectangle 11"/>
          <p:cNvSpPr/>
          <p:nvPr/>
        </p:nvSpPr>
        <p:spPr>
          <a:xfrm>
            <a:off x="5750094" y="1827021"/>
            <a:ext cx="3140181" cy="1246495"/>
          </a:xfrm>
          <a:prstGeom prst="rect">
            <a:avLst/>
          </a:prstGeom>
          <a:solidFill>
            <a:srgbClr val="4EB9E5">
              <a:alpha val="25000"/>
            </a:srgbClr>
          </a:solidFill>
          <a:scene3d>
            <a:camera prst="orthographicFront"/>
            <a:lightRig rig="threePt" dir="t"/>
          </a:scene3d>
          <a:sp3d>
            <a:bevelT w="165100" prst="coolSlant"/>
          </a:sp3d>
        </p:spPr>
        <p:txBody>
          <a:bodyPr wrap="square">
            <a:spAutoFit/>
          </a:bodyPr>
          <a:lstStyle/>
          <a:p>
            <a:pPr lvl="0" algn="ctr">
              <a:buClr>
                <a:srgbClr val="4EB9E5"/>
              </a:buClr>
              <a:buSzPct val="85000"/>
            </a:pPr>
            <a:endParaRPr lang="en-US" sz="800" u="sng" dirty="0" smtClean="0"/>
          </a:p>
          <a:p>
            <a:pPr lvl="0" algn="ctr">
              <a:buClr>
                <a:srgbClr val="4EB9E5"/>
              </a:buClr>
              <a:buSzPct val="85000"/>
            </a:pPr>
            <a:r>
              <a:rPr lang="en-US" sz="1600" b="1" dirty="0" smtClean="0"/>
              <a:t>Key </a:t>
            </a:r>
            <a:r>
              <a:rPr lang="en-US" sz="1600" b="1" dirty="0"/>
              <a:t>Dates </a:t>
            </a:r>
            <a:endParaRPr lang="en-US" sz="1600" b="1" dirty="0" smtClean="0"/>
          </a:p>
          <a:p>
            <a:pPr lvl="0" algn="ctr">
              <a:buClr>
                <a:srgbClr val="4EB9E5"/>
              </a:buClr>
              <a:buSzPct val="85000"/>
            </a:pPr>
            <a:endParaRPr lang="en-US" sz="300" dirty="0"/>
          </a:p>
          <a:p>
            <a:pPr lvl="0" algn="ctr">
              <a:buClr>
                <a:srgbClr val="4EB9E5"/>
              </a:buClr>
              <a:buSzPct val="85000"/>
            </a:pPr>
            <a:r>
              <a:rPr lang="en-US" sz="1600" dirty="0" smtClean="0"/>
              <a:t>July 2012:  Sponsor Outreach</a:t>
            </a:r>
          </a:p>
          <a:p>
            <a:pPr>
              <a:buClr>
                <a:srgbClr val="4EB9E5"/>
              </a:buClr>
              <a:buSzPct val="85000"/>
            </a:pPr>
            <a:r>
              <a:rPr lang="en-US" sz="1600" dirty="0" smtClean="0"/>
              <a:t>August 2012 : Sponsor Deadline</a:t>
            </a:r>
          </a:p>
          <a:p>
            <a:pPr>
              <a:buClr>
                <a:srgbClr val="4EB9E5"/>
              </a:buClr>
              <a:buSzPct val="85000"/>
            </a:pPr>
            <a:endParaRPr lang="en-US" sz="1600" dirty="0" smtClean="0"/>
          </a:p>
        </p:txBody>
      </p:sp>
      <p:graphicFrame>
        <p:nvGraphicFramePr>
          <p:cNvPr id="15" name="Diagram 14"/>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636142209"/>
              </p:ext>
            </p:extLst>
          </p:nvPr>
        </p:nvGraphicFramePr>
        <p:xfrm>
          <a:off x="695158" y="3445363"/>
          <a:ext cx="7456116" cy="3060118"/>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6626874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mp:transition xmlns:mp="http://schemas.microsoft.com/office/mac/powerpoint/2008/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38"/>
        <p:cNvGrpSpPr/>
        <p:nvPr/>
      </p:nvGrpSpPr>
      <p:grpSpPr>
        <a:xfrm>
          <a:off x="0" y="0"/>
          <a:ext cx="0" cy="0"/>
          <a:chOff x="0" y="0"/>
          <a:chExt cx="0" cy="0"/>
        </a:xfrm>
      </p:grpSpPr>
      <p:pic>
        <p:nvPicPr>
          <p:cNvPr id="5" name="Picture 4" descr="Protei Logo.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124538" y="6056416"/>
            <a:ext cx="969917" cy="770114"/>
          </a:xfrm>
          <a:prstGeom prst="rect">
            <a:avLst/>
          </a:prstGeom>
        </p:spPr>
      </p:pic>
      <p:sp>
        <p:nvSpPr>
          <p:cNvPr id="7" name="Rectangle 6"/>
          <p:cNvSpPr/>
          <p:nvPr/>
        </p:nvSpPr>
        <p:spPr>
          <a:xfrm>
            <a:off x="4426195" y="3083918"/>
            <a:ext cx="184666" cy="369332"/>
          </a:xfrm>
          <a:prstGeom prst="rect">
            <a:avLst/>
          </a:prstGeom>
        </p:spPr>
        <p:txBody>
          <a:bodyPr wrap="none">
            <a:spAutoFit/>
          </a:bodyPr>
          <a:lstStyle/>
          <a:p>
            <a:r>
              <a:rPr lang="en-US" dirty="0" smtClean="0"/>
              <a:t> </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6161472"/>
              </p:ext>
            </p:extLst>
          </p:nvPr>
        </p:nvGraphicFramePr>
        <p:xfrm>
          <a:off x="247727" y="241107"/>
          <a:ext cx="8774287" cy="6235293"/>
        </p:xfrm>
        <a:graphic>
          <a:graphicData uri="http://schemas.openxmlformats.org/drawingml/2006/table">
            <a:tbl>
              <a:tblPr/>
              <a:tblGrid>
                <a:gridCol w="2454117"/>
                <a:gridCol w="2857500"/>
                <a:gridCol w="1190625"/>
                <a:gridCol w="1205825"/>
                <a:gridCol w="1066220"/>
              </a:tblGrid>
              <a:tr h="107673">
                <a:tc>
                  <a:txBody>
                    <a:bodyPr/>
                    <a:lstStyle/>
                    <a:p>
                      <a:pPr algn="l" fontAlgn="t"/>
                      <a:r>
                        <a:rPr lang="en-US" sz="1100" b="1" i="0" u="none" strike="noStrike" dirty="0">
                          <a:solidFill>
                            <a:srgbClr val="FFFFFF"/>
                          </a:solidFill>
                          <a:effectLst/>
                          <a:latin typeface="Century Gothic"/>
                        </a:rPr>
                        <a:t> </a:t>
                      </a:r>
                    </a:p>
                  </a:txBody>
                  <a:tcPr marL="6992" marR="6992" marT="6992" marB="0">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solidFill>
                  </a:tcPr>
                </a:tc>
                <a:tc>
                  <a:txBody>
                    <a:bodyPr/>
                    <a:lstStyle/>
                    <a:p>
                      <a:pPr algn="l" fontAlgn="t"/>
                      <a:r>
                        <a:rPr lang="en-US" sz="1100" b="1" i="0" u="none" strike="noStrike" dirty="0">
                          <a:solidFill>
                            <a:srgbClr val="FFFFFF"/>
                          </a:solidFill>
                          <a:effectLst/>
                          <a:latin typeface="Century Gothic"/>
                        </a:rPr>
                        <a:t> </a:t>
                      </a:r>
                    </a:p>
                  </a:txBody>
                  <a:tcPr marL="6992" marR="6992" marT="6992" marB="0">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solidFill>
                  </a:tcPr>
                </a:tc>
                <a:tc>
                  <a:txBody>
                    <a:bodyPr/>
                    <a:lstStyle/>
                    <a:p>
                      <a:pPr algn="ctr" fontAlgn="t"/>
                      <a:r>
                        <a:rPr lang="en-US" sz="1300" b="1" i="0" u="none" strike="noStrike" dirty="0">
                          <a:solidFill>
                            <a:srgbClr val="FFFFFF"/>
                          </a:solidFill>
                          <a:effectLst/>
                          <a:latin typeface="Century Gothic"/>
                        </a:rPr>
                        <a:t>VISIONARY</a:t>
                      </a:r>
                    </a:p>
                  </a:txBody>
                  <a:tcPr marL="6992" marR="6992" marT="6992" marB="0">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solidFill>
                  </a:tcPr>
                </a:tc>
                <a:tc>
                  <a:txBody>
                    <a:bodyPr/>
                    <a:lstStyle/>
                    <a:p>
                      <a:pPr algn="ctr" fontAlgn="t"/>
                      <a:r>
                        <a:rPr lang="en-US" sz="1300" b="1" i="0" u="none" strike="noStrike" dirty="0">
                          <a:solidFill>
                            <a:srgbClr val="FFFFFF"/>
                          </a:solidFill>
                          <a:effectLst/>
                          <a:latin typeface="Century Gothic"/>
                        </a:rPr>
                        <a:t>INNOVATOR</a:t>
                      </a:r>
                    </a:p>
                  </a:txBody>
                  <a:tcPr marL="6992" marR="6992" marT="6992" marB="0">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solidFill>
                  </a:tcPr>
                </a:tc>
                <a:tc>
                  <a:txBody>
                    <a:bodyPr/>
                    <a:lstStyle/>
                    <a:p>
                      <a:pPr algn="ctr" fontAlgn="t"/>
                      <a:r>
                        <a:rPr lang="en-US" sz="1300" b="1" i="0" u="none" strike="noStrike" dirty="0">
                          <a:solidFill>
                            <a:srgbClr val="FFFFFF"/>
                          </a:solidFill>
                          <a:effectLst/>
                          <a:latin typeface="Century Gothic"/>
                        </a:rPr>
                        <a:t>PIONEER</a:t>
                      </a:r>
                    </a:p>
                  </a:txBody>
                  <a:tcPr marL="6992" marR="6992" marT="6992" marB="0">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solidFill>
                  </a:tcPr>
                </a:tc>
              </a:tr>
              <a:tr h="107673">
                <a:tc>
                  <a:txBody>
                    <a:bodyPr/>
                    <a:lstStyle/>
                    <a:p>
                      <a:pPr algn="l" fontAlgn="t"/>
                      <a:r>
                        <a:rPr lang="en-US" sz="1100" b="1" i="0" u="none" strike="noStrike" dirty="0">
                          <a:solidFill>
                            <a:srgbClr val="FFFFFF"/>
                          </a:solidFill>
                          <a:effectLst/>
                          <a:latin typeface="Century Gothic"/>
                        </a:rPr>
                        <a:t> </a:t>
                      </a:r>
                    </a:p>
                  </a:txBody>
                  <a:tcPr marL="6992" marR="6992" marT="6992" marB="0">
                    <a:lnL w="6350" cap="flat" cmpd="sng" algn="ctr">
                      <a:noFill/>
                      <a:prstDash val="solid"/>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fontAlgn="t"/>
                      <a:r>
                        <a:rPr lang="en-US" sz="1100" b="1" i="0" u="none" strike="noStrike" dirty="0">
                          <a:solidFill>
                            <a:srgbClr val="FFFFFF"/>
                          </a:solidFill>
                          <a:effectLst/>
                          <a:latin typeface="Century Gothic"/>
                        </a:rPr>
                        <a:t> </a:t>
                      </a:r>
                    </a:p>
                  </a:txBody>
                  <a:tcPr marL="6992" marR="6992" marT="6992" marB="0">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t"/>
                      <a:r>
                        <a:rPr lang="en-US" sz="1300" b="1" i="0" u="none" strike="noStrike" dirty="0">
                          <a:solidFill>
                            <a:srgbClr val="FFFFFF"/>
                          </a:solidFill>
                          <a:effectLst/>
                          <a:latin typeface="Century Gothic"/>
                        </a:rPr>
                        <a:t>$500K+</a:t>
                      </a:r>
                    </a:p>
                  </a:txBody>
                  <a:tcPr marL="6992" marR="6992" marT="6992" marB="0">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t"/>
                      <a:r>
                        <a:rPr lang="en-US" sz="1300" b="1" i="0" u="none" strike="noStrike" dirty="0">
                          <a:solidFill>
                            <a:srgbClr val="FFFFFF"/>
                          </a:solidFill>
                          <a:effectLst/>
                          <a:latin typeface="Century Gothic"/>
                        </a:rPr>
                        <a:t>$250K-</a:t>
                      </a:r>
                      <a:r>
                        <a:rPr lang="en-US" sz="1300" b="1" i="0" u="none" strike="noStrike" dirty="0" smtClean="0">
                          <a:solidFill>
                            <a:srgbClr val="FFFFFF"/>
                          </a:solidFill>
                          <a:effectLst/>
                          <a:latin typeface="Century Gothic"/>
                        </a:rPr>
                        <a:t>$499K</a:t>
                      </a:r>
                      <a:endParaRPr lang="en-US" sz="1300" b="1" i="0" u="none" strike="noStrike" dirty="0">
                        <a:solidFill>
                          <a:srgbClr val="FFFFFF"/>
                        </a:solidFill>
                        <a:effectLst/>
                        <a:latin typeface="Century Gothic"/>
                      </a:endParaRPr>
                    </a:p>
                  </a:txBody>
                  <a:tcPr marL="6992" marR="6992" marT="6992" marB="0">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t"/>
                      <a:r>
                        <a:rPr lang="en-US" sz="1300" b="1" i="0" u="none" strike="noStrike" dirty="0">
                          <a:solidFill>
                            <a:srgbClr val="FFFFFF"/>
                          </a:solidFill>
                          <a:effectLst/>
                          <a:latin typeface="Century Gothic"/>
                        </a:rPr>
                        <a:t>$</a:t>
                      </a:r>
                      <a:r>
                        <a:rPr lang="en-US" sz="1300" b="1" i="0" u="none" strike="noStrike" dirty="0" smtClean="0">
                          <a:solidFill>
                            <a:srgbClr val="FFFFFF"/>
                          </a:solidFill>
                          <a:effectLst/>
                          <a:latin typeface="Century Gothic"/>
                        </a:rPr>
                        <a:t>25K-$249K</a:t>
                      </a:r>
                      <a:endParaRPr lang="en-US" sz="1300" b="1" i="0" u="none" strike="noStrike" dirty="0">
                        <a:solidFill>
                          <a:srgbClr val="FFFFFF"/>
                        </a:solidFill>
                        <a:effectLst/>
                        <a:latin typeface="Century Gothic"/>
                      </a:endParaRPr>
                    </a:p>
                  </a:txBody>
                  <a:tcPr marL="6992" marR="6992" marT="6992" marB="0">
                    <a:lnL>
                      <a:noFill/>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107673">
                <a:tc>
                  <a:txBody>
                    <a:bodyPr/>
                    <a:lstStyle/>
                    <a:p>
                      <a:pPr algn="l" fontAlgn="t"/>
                      <a:r>
                        <a:rPr lang="en-US" sz="1100" b="1" i="0" u="none" strike="noStrike" dirty="0" smtClean="0">
                          <a:effectLst/>
                          <a:latin typeface="Century Gothic"/>
                        </a:rPr>
                        <a:t>   Boat</a:t>
                      </a:r>
                      <a:endParaRPr lang="en-US" sz="1100" b="1" i="0" u="none" strike="noStrike" dirty="0">
                        <a:effectLst/>
                        <a:latin typeface="Century Gothic"/>
                      </a:endParaRP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en-US" sz="1100" b="0" i="0" u="none" strike="noStrike" dirty="0">
                          <a:effectLst/>
                          <a:latin typeface="Century Gothic"/>
                        </a:rPr>
                        <a:t> </a:t>
                      </a:r>
                    </a:p>
                  </a:txBody>
                  <a:tcPr marL="6992" marR="6992" marT="699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Logo on sail</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Complimentary boat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Logo in video</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38261">
                <a:tc>
                  <a:txBody>
                    <a:bodyPr/>
                    <a:lstStyle/>
                    <a:p>
                      <a:pPr algn="l" fontAlgn="t"/>
                      <a:r>
                        <a:rPr lang="en-US" sz="1100" b="1" i="0" u="none" strike="noStrike" dirty="0" smtClean="0">
                          <a:effectLst/>
                          <a:latin typeface="Century Gothic"/>
                        </a:rPr>
                        <a:t>   Exhibits </a:t>
                      </a:r>
                      <a:r>
                        <a:rPr lang="en-US" sz="1100" b="1" i="0" u="none" strike="noStrike" dirty="0">
                          <a:effectLst/>
                          <a:latin typeface="Century Gothic"/>
                        </a:rPr>
                        <a:t>&amp; Symposiums</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Logo during exhibition</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Logo during demo</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Logo in slide presentation</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Logo on </a:t>
                      </a:r>
                      <a:r>
                        <a:rPr lang="en-US" sz="1100" b="0" i="0" u="none" strike="noStrike" dirty="0" smtClean="0">
                          <a:effectLst/>
                          <a:latin typeface="Century Gothic"/>
                        </a:rPr>
                        <a:t>banner &amp;</a:t>
                      </a:r>
                      <a:r>
                        <a:rPr lang="en-US" sz="1100" b="0" i="0" u="none" strike="noStrike" baseline="0" dirty="0" smtClean="0">
                          <a:effectLst/>
                          <a:latin typeface="Century Gothic"/>
                        </a:rPr>
                        <a:t> signs</a:t>
                      </a:r>
                      <a:endParaRPr lang="en-US" sz="1100" b="0" i="0" u="none" strike="noStrike" dirty="0">
                        <a:effectLst/>
                        <a:latin typeface="Century Gothic"/>
                      </a:endParaRP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11868">
                <a:tc>
                  <a:txBody>
                    <a:bodyPr/>
                    <a:lstStyle/>
                    <a:p>
                      <a:pPr algn="l" fontAlgn="t"/>
                      <a:r>
                        <a:rPr lang="en-US" sz="1100" b="1" i="0" u="none" strike="noStrike" dirty="0" smtClean="0">
                          <a:effectLst/>
                          <a:latin typeface="Century Gothic"/>
                        </a:rPr>
                        <a:t>   Website</a:t>
                      </a:r>
                      <a:endParaRPr lang="en-US" sz="1100" b="1" i="0" u="none" strike="noStrike" dirty="0">
                        <a:effectLst/>
                        <a:latin typeface="Century Gothic"/>
                      </a:endParaRP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Logo on front page</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Logo on sponsor page</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Logo provided for your website</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59153">
                <a:tc>
                  <a:txBody>
                    <a:bodyPr/>
                    <a:lstStyle/>
                    <a:p>
                      <a:pPr algn="l" fontAlgn="t"/>
                      <a:r>
                        <a:rPr lang="en-US" sz="1100" b="1" i="0" u="none" strike="noStrike" dirty="0" smtClean="0">
                          <a:effectLst/>
                          <a:latin typeface="Century Gothic"/>
                        </a:rPr>
                        <a:t>   Promotional </a:t>
                      </a:r>
                      <a:r>
                        <a:rPr lang="en-US" sz="1100" b="1" i="0" u="none" strike="noStrike" dirty="0">
                          <a:effectLst/>
                          <a:latin typeface="Century Gothic"/>
                        </a:rPr>
                        <a:t>Materials &amp; Apparel</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Logo</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Links</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73976">
                <a:tc>
                  <a:txBody>
                    <a:bodyPr/>
                    <a:lstStyle/>
                    <a:p>
                      <a:pPr algn="l" fontAlgn="t"/>
                      <a:r>
                        <a:rPr lang="en-US" sz="1100" b="1" i="0" u="none" strike="noStrike" dirty="0" smtClean="0">
                          <a:effectLst/>
                          <a:latin typeface="Century Gothic"/>
                        </a:rPr>
                        <a:t>   Workshop </a:t>
                      </a:r>
                      <a:r>
                        <a:rPr lang="en-US" sz="1100" b="1" i="0" u="none" strike="noStrike" dirty="0">
                          <a:effectLst/>
                          <a:latin typeface="Century Gothic"/>
                        </a:rPr>
                        <a:t>&amp; Consulting</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1 day workshop</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100" b="0" i="0" u="none" strike="noStrike" dirty="0">
                          <a:effectLst/>
                          <a:latin typeface="Zapf Dingbats"/>
                        </a:rPr>
                        <a:t>✓</a:t>
                      </a:r>
                    </a:p>
                  </a:txBody>
                  <a:tcPr marL="6992" marR="6992" marT="699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3 day workshop</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55472">
                <a:tc>
                  <a:txBody>
                    <a:bodyPr/>
                    <a:lstStyle/>
                    <a:p>
                      <a:pPr algn="l" fontAlgn="t"/>
                      <a:r>
                        <a:rPr lang="en-US" sz="1100" b="1" i="0" u="none" strike="noStrike" dirty="0" smtClean="0">
                          <a:effectLst/>
                          <a:latin typeface="Century Gothic"/>
                        </a:rPr>
                        <a:t>   PR </a:t>
                      </a:r>
                      <a:r>
                        <a:rPr lang="en-US" sz="1100" b="1" i="0" u="none" strike="noStrike" dirty="0">
                          <a:effectLst/>
                          <a:latin typeface="Century Gothic"/>
                        </a:rPr>
                        <a:t>&amp; Marketing &amp; Social Media</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Joint press release</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Mentioned in press release</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Personal quote provided for your PR</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Column in newsletter</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Article in newsletter</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Mention in newsletter</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Logo on social media channels</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Mention in social media channels</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Dedicated forum or blog</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Video placement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11868">
                <a:tc>
                  <a:txBody>
                    <a:bodyPr/>
                    <a:lstStyle/>
                    <a:p>
                      <a:pPr algn="l" fontAlgn="t"/>
                      <a:r>
                        <a:rPr lang="en-US" sz="1100" b="1" i="0" u="none" strike="noStrike" dirty="0" smtClean="0">
                          <a:effectLst/>
                          <a:latin typeface="Century Gothic"/>
                        </a:rPr>
                        <a:t>   Challenge</a:t>
                      </a:r>
                      <a:endParaRPr lang="en-US" sz="1100" b="1" i="0" u="none" strike="noStrike" dirty="0">
                        <a:effectLst/>
                        <a:latin typeface="Century Gothic"/>
                      </a:endParaRP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0">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Sponsor challenge for specific solution</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36845">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Featured project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039" name="Shape 1039"/>
          <p:cNvSpPr txBox="1">
            <a:spLocks noGrp="1"/>
          </p:cNvSpPr>
          <p:nvPr>
            <p:ph type="title"/>
          </p:nvPr>
        </p:nvSpPr>
        <p:spPr>
          <a:xfrm>
            <a:off x="271210" y="110198"/>
            <a:ext cx="4977567" cy="584745"/>
          </a:xfrm>
          <a:prstGeom prst="rect">
            <a:avLst/>
          </a:prstGeom>
          <a:scene3d>
            <a:camera prst="orthographicFront"/>
            <a:lightRig rig="threePt" dir="t"/>
          </a:scene3d>
          <a:sp3d>
            <a:bevelT/>
          </a:sp3d>
        </p:spPr>
        <p:txBody>
          <a:bodyPr wrap="square" lIns="91425" tIns="91425" rIns="91425" bIns="91425" anchor="b" anchorCtr="0">
            <a:spAutoFit/>
          </a:bodyPr>
          <a:lstStyle/>
          <a:p>
            <a:r>
              <a:rPr lang="en-US" sz="2600" dirty="0" smtClean="0"/>
              <a:t>Sponsor Options and Benefits</a:t>
            </a:r>
            <a:endParaRPr lang="en" sz="2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9511913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mp:transition xmlns:mp="http://schemas.microsoft.com/office/mac/powerpoint/2008/mai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38"/>
        <p:cNvGrpSpPr/>
        <p:nvPr/>
      </p:nvGrpSpPr>
      <p:grpSpPr>
        <a:xfrm>
          <a:off x="0" y="0"/>
          <a:ext cx="0" cy="0"/>
          <a:chOff x="0" y="0"/>
          <a:chExt cx="0" cy="0"/>
        </a:xfrm>
      </p:grpSpPr>
      <p:pic>
        <p:nvPicPr>
          <p:cNvPr id="4" name="Picture 3" descr="Screen Shot 2012-07-18 at 10.30.32 AM.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839816" y="1577170"/>
            <a:ext cx="3304184" cy="4890193"/>
          </a:xfrm>
          <a:prstGeom prst="rect">
            <a:avLst/>
          </a:prstGeom>
        </p:spPr>
      </p:pic>
      <p:sp>
        <p:nvSpPr>
          <p:cNvPr id="1039" name="Shape 1039"/>
          <p:cNvSpPr txBox="1">
            <a:spLocks noGrp="1"/>
          </p:cNvSpPr>
          <p:nvPr>
            <p:ph type="title"/>
          </p:nvPr>
        </p:nvSpPr>
        <p:spPr>
          <a:xfrm>
            <a:off x="457200" y="864479"/>
            <a:ext cx="8229600" cy="677078"/>
          </a:xfrm>
          <a:prstGeom prst="rect">
            <a:avLst/>
          </a:prstGeom>
        </p:spPr>
        <p:txBody>
          <a:bodyPr lIns="91425" tIns="91425" rIns="91425" bIns="91425" anchor="b" anchorCtr="0">
            <a:spAutoFit/>
          </a:bodyPr>
          <a:lstStyle/>
          <a:p>
            <a:r>
              <a:rPr lang="en-US" sz="3200" dirty="0" smtClean="0"/>
              <a:t>Visionary Sponsorship Overview</a:t>
            </a:r>
            <a:endParaRPr lang="en" sz="3200" dirty="0"/>
          </a:p>
        </p:txBody>
      </p:sp>
      <p:pic>
        <p:nvPicPr>
          <p:cNvPr id="5" name="Picture 4" descr="Protei Logo.jp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124538" y="6056416"/>
            <a:ext cx="969917" cy="770114"/>
          </a:xfrm>
          <a:prstGeom prst="rect">
            <a:avLst/>
          </a:prstGeom>
        </p:spPr>
      </p:pic>
      <p:sp>
        <p:nvSpPr>
          <p:cNvPr id="7" name="Rectangle 6"/>
          <p:cNvSpPr/>
          <p:nvPr/>
        </p:nvSpPr>
        <p:spPr>
          <a:xfrm>
            <a:off x="4479667" y="3244334"/>
            <a:ext cx="184666" cy="369332"/>
          </a:xfrm>
          <a:prstGeom prst="rect">
            <a:avLst/>
          </a:prstGeom>
        </p:spPr>
        <p:txBody>
          <a:bodyPr wrap="none">
            <a:spAutoFit/>
          </a:bodyPr>
          <a:lstStyle/>
          <a:p>
            <a:r>
              <a:rPr lang="en-US" dirty="0" smtClean="0"/>
              <a:t> </a:t>
            </a:r>
            <a:endParaRPr lang="en-US" dirty="0"/>
          </a:p>
        </p:txBody>
      </p:sp>
      <p:sp>
        <p:nvSpPr>
          <p:cNvPr id="6" name="TextBox 5"/>
          <p:cNvSpPr txBox="1"/>
          <p:nvPr/>
        </p:nvSpPr>
        <p:spPr>
          <a:xfrm>
            <a:off x="486428" y="2067088"/>
            <a:ext cx="5911256" cy="3877985"/>
          </a:xfrm>
          <a:prstGeom prst="rect">
            <a:avLst/>
          </a:prstGeom>
          <a:noFill/>
        </p:spPr>
        <p:txBody>
          <a:bodyPr wrap="square" rtlCol="0">
            <a:spAutoFit/>
          </a:bodyPr>
          <a:lstStyle/>
          <a:p>
            <a:pPr>
              <a:buClr>
                <a:srgbClr val="4EB9E5"/>
              </a:buClr>
            </a:pPr>
            <a:r>
              <a:rPr lang="en-US" sz="2400" dirty="0" smtClean="0"/>
              <a:t>As </a:t>
            </a:r>
            <a:r>
              <a:rPr lang="en-US" sz="2400" b="1" dirty="0" smtClean="0"/>
              <a:t>a Visionary Sponsor </a:t>
            </a:r>
            <a:r>
              <a:rPr lang="en-US" sz="2400" dirty="0" smtClean="0"/>
              <a:t>you will benefit with:</a:t>
            </a:r>
            <a:endParaRPr lang="en-US" dirty="0" smtClean="0"/>
          </a:p>
          <a:p>
            <a:pPr marL="285750" indent="-285750">
              <a:buClr>
                <a:srgbClr val="4EB9E5"/>
              </a:buClr>
              <a:buSzPct val="85000"/>
              <a:buFont typeface="Wingdings" charset="2"/>
              <a:buChar char="Ø"/>
            </a:pPr>
            <a:r>
              <a:rPr lang="en-US" dirty="0" smtClean="0"/>
              <a:t>Prominent </a:t>
            </a:r>
            <a:r>
              <a:rPr lang="en-US" b="1" dirty="0" smtClean="0">
                <a:solidFill>
                  <a:schemeClr val="bg2">
                    <a:lumMod val="50000"/>
                  </a:schemeClr>
                </a:solidFill>
              </a:rPr>
              <a:t>BRANDING</a:t>
            </a:r>
            <a:r>
              <a:rPr lang="en-US" dirty="0" smtClean="0">
                <a:solidFill>
                  <a:srgbClr val="4EB9E5"/>
                </a:solidFill>
              </a:rPr>
              <a:t> </a:t>
            </a:r>
            <a:r>
              <a:rPr lang="en-US" dirty="0" smtClean="0"/>
              <a:t>on the boat, website, at events and with our social media channels </a:t>
            </a:r>
          </a:p>
          <a:p>
            <a:pPr marL="285750" indent="-285750">
              <a:buClr>
                <a:srgbClr val="4EB9E5"/>
              </a:buClr>
              <a:buSzPct val="85000"/>
              <a:buFont typeface="Wingdings" charset="2"/>
              <a:buChar char="Ø"/>
            </a:pPr>
            <a:r>
              <a:rPr lang="en-US" dirty="0" smtClean="0"/>
              <a:t>Inclusion in </a:t>
            </a:r>
            <a:r>
              <a:rPr lang="en-US" b="1" dirty="0" smtClean="0">
                <a:solidFill>
                  <a:srgbClr val="21B2C9"/>
                </a:solidFill>
              </a:rPr>
              <a:t>PROMOTIONAL MATERIALS</a:t>
            </a:r>
            <a:endParaRPr lang="en-US" b="1" dirty="0">
              <a:solidFill>
                <a:srgbClr val="21B2C9"/>
              </a:solidFill>
            </a:endParaRPr>
          </a:p>
          <a:p>
            <a:pPr marL="285750" indent="-285750">
              <a:buClr>
                <a:srgbClr val="4EB9E5"/>
              </a:buClr>
              <a:buSzPct val="85000"/>
              <a:buFont typeface="Wingdings" charset="2"/>
              <a:buChar char="Ø"/>
            </a:pPr>
            <a:r>
              <a:rPr lang="en-US" b="1" dirty="0" smtClean="0">
                <a:solidFill>
                  <a:srgbClr val="21B2C9"/>
                </a:solidFill>
              </a:rPr>
              <a:t>PR</a:t>
            </a:r>
            <a:r>
              <a:rPr lang="en-US" dirty="0" smtClean="0">
                <a:solidFill>
                  <a:srgbClr val="21B2C9"/>
                </a:solidFill>
              </a:rPr>
              <a:t> </a:t>
            </a:r>
            <a:r>
              <a:rPr lang="en-US" dirty="0" smtClean="0">
                <a:solidFill>
                  <a:srgbClr val="000000"/>
                </a:solidFill>
              </a:rPr>
              <a:t>and</a:t>
            </a:r>
            <a:r>
              <a:rPr lang="en-US" dirty="0" smtClean="0">
                <a:solidFill>
                  <a:srgbClr val="21B2C9"/>
                </a:solidFill>
              </a:rPr>
              <a:t> </a:t>
            </a:r>
            <a:r>
              <a:rPr lang="en-US" b="1" dirty="0" smtClean="0">
                <a:solidFill>
                  <a:srgbClr val="21B2C9"/>
                </a:solidFill>
              </a:rPr>
              <a:t>MEDIA </a:t>
            </a:r>
            <a:r>
              <a:rPr lang="en-US" dirty="0" smtClean="0"/>
              <a:t>exposure </a:t>
            </a:r>
          </a:p>
          <a:p>
            <a:pPr marL="285750" indent="-285750">
              <a:buClr>
                <a:srgbClr val="4EB9E5"/>
              </a:buClr>
              <a:buSzPct val="85000"/>
              <a:buFont typeface="Wingdings" charset="2"/>
              <a:buChar char="Ø"/>
            </a:pPr>
            <a:r>
              <a:rPr lang="en-US" b="1" dirty="0" smtClean="0">
                <a:solidFill>
                  <a:srgbClr val="21B2C9"/>
                </a:solidFill>
              </a:rPr>
              <a:t>CONSULTANCY</a:t>
            </a:r>
            <a:r>
              <a:rPr lang="en-US" dirty="0" smtClean="0"/>
              <a:t> and </a:t>
            </a:r>
            <a:r>
              <a:rPr lang="en-US" b="1" dirty="0" smtClean="0">
                <a:solidFill>
                  <a:srgbClr val="21B2C9"/>
                </a:solidFill>
              </a:rPr>
              <a:t>WORKSHOPS</a:t>
            </a:r>
          </a:p>
          <a:p>
            <a:pPr marL="285750" indent="-285750">
              <a:buClr>
                <a:srgbClr val="4EB9E5"/>
              </a:buClr>
              <a:buSzPct val="85000"/>
              <a:buFont typeface="Wingdings" charset="2"/>
              <a:buChar char="Ø"/>
            </a:pPr>
            <a:r>
              <a:rPr lang="en-US" dirty="0" smtClean="0"/>
              <a:t>Active involvement in the community via a </a:t>
            </a:r>
            <a:r>
              <a:rPr lang="en-US" b="1" dirty="0" smtClean="0">
                <a:solidFill>
                  <a:schemeClr val="bg2">
                    <a:lumMod val="50000"/>
                  </a:schemeClr>
                </a:solidFill>
              </a:rPr>
              <a:t>FORUM</a:t>
            </a:r>
            <a:r>
              <a:rPr lang="en-US" dirty="0" smtClean="0"/>
              <a:t> and </a:t>
            </a:r>
            <a:r>
              <a:rPr lang="en-US" b="1" dirty="0" smtClean="0">
                <a:solidFill>
                  <a:srgbClr val="21B2C9"/>
                </a:solidFill>
              </a:rPr>
              <a:t>BLOG</a:t>
            </a:r>
          </a:p>
          <a:p>
            <a:pPr marL="285750" indent="-285750">
              <a:buClr>
                <a:srgbClr val="4EB9E5"/>
              </a:buClr>
              <a:buSzPct val="85000"/>
              <a:buFont typeface="Wingdings" charset="2"/>
              <a:buChar char="Ø"/>
            </a:pPr>
            <a:r>
              <a:rPr lang="en-US" dirty="0" smtClean="0"/>
              <a:t>Input from community for </a:t>
            </a:r>
            <a:r>
              <a:rPr lang="en-US" b="1" dirty="0" smtClean="0">
                <a:solidFill>
                  <a:srgbClr val="21B2C9"/>
                </a:solidFill>
              </a:rPr>
              <a:t>IDEATION</a:t>
            </a:r>
            <a:r>
              <a:rPr lang="en-US" dirty="0" smtClean="0"/>
              <a:t> and </a:t>
            </a:r>
            <a:r>
              <a:rPr lang="en-US" b="1" dirty="0" smtClean="0">
                <a:solidFill>
                  <a:srgbClr val="21B2C9"/>
                </a:solidFill>
              </a:rPr>
              <a:t>PROJECTS</a:t>
            </a:r>
          </a:p>
          <a:p>
            <a:pPr marL="285750" indent="-285750">
              <a:buClr>
                <a:srgbClr val="4EB9E5"/>
              </a:buClr>
              <a:buSzPct val="85000"/>
              <a:buFont typeface="Wingdings" charset="2"/>
              <a:buChar char="Ø"/>
            </a:pPr>
            <a:r>
              <a:rPr lang="en-US" dirty="0" smtClean="0">
                <a:solidFill>
                  <a:srgbClr val="000000"/>
                </a:solidFill>
              </a:rPr>
              <a:t>Vehicle for </a:t>
            </a:r>
            <a:r>
              <a:rPr lang="en-US" b="1" dirty="0" smtClean="0">
                <a:solidFill>
                  <a:srgbClr val="21B2C9"/>
                </a:solidFill>
              </a:rPr>
              <a:t>MARKET RESEARCH</a:t>
            </a:r>
            <a:endParaRPr lang="en-US" b="1" dirty="0" smtClean="0">
              <a:solidFill>
                <a:srgbClr val="000000"/>
              </a:solidFill>
            </a:endParaRPr>
          </a:p>
          <a:p>
            <a:pPr marL="285750" indent="-285750">
              <a:buClr>
                <a:srgbClr val="4EB9E5"/>
              </a:buClr>
              <a:buSzPct val="85000"/>
              <a:buFont typeface="Wingdings" charset="2"/>
              <a:buChar char="Ø"/>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2940424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mp:transition xmlns:mp="http://schemas.microsoft.com/office/mac/powerpoint/2008/mai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38"/>
        <p:cNvGrpSpPr/>
        <p:nvPr/>
      </p:nvGrpSpPr>
      <p:grpSpPr>
        <a:xfrm>
          <a:off x="0" y="0"/>
          <a:ext cx="0" cy="0"/>
          <a:chOff x="0" y="0"/>
          <a:chExt cx="0" cy="0"/>
        </a:xfrm>
      </p:grpSpPr>
      <p:pic>
        <p:nvPicPr>
          <p:cNvPr id="5" name="Picture 4" descr="Protei Logo.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124538" y="6056416"/>
            <a:ext cx="969917" cy="770114"/>
          </a:xfrm>
          <a:prstGeom prst="rect">
            <a:avLst/>
          </a:prstGeom>
        </p:spPr>
      </p:pic>
      <p:sp>
        <p:nvSpPr>
          <p:cNvPr id="7" name="Rectangle 6"/>
          <p:cNvSpPr/>
          <p:nvPr/>
        </p:nvSpPr>
        <p:spPr>
          <a:xfrm>
            <a:off x="4479667" y="3244334"/>
            <a:ext cx="184666" cy="369332"/>
          </a:xfrm>
          <a:prstGeom prst="rect">
            <a:avLst/>
          </a:prstGeom>
        </p:spPr>
        <p:txBody>
          <a:bodyPr wrap="none">
            <a:spAutoFit/>
          </a:bodyPr>
          <a:lstStyle/>
          <a:p>
            <a:r>
              <a:rPr lang="en-US" dirty="0" smtClean="0"/>
              <a:t> </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438651014"/>
              </p:ext>
            </p:extLst>
          </p:nvPr>
        </p:nvGraphicFramePr>
        <p:xfrm>
          <a:off x="742241" y="190240"/>
          <a:ext cx="7389424" cy="6387693"/>
        </p:xfrm>
        <a:graphic>
          <a:graphicData uri="http://schemas.openxmlformats.org/drawingml/2006/table">
            <a:tbl>
              <a:tblPr/>
              <a:tblGrid>
                <a:gridCol w="2869892"/>
                <a:gridCol w="2985567"/>
                <a:gridCol w="1533965"/>
              </a:tblGrid>
              <a:tr h="0">
                <a:tc>
                  <a:txBody>
                    <a:bodyPr/>
                    <a:lstStyle/>
                    <a:p>
                      <a:pPr algn="l" fontAlgn="t"/>
                      <a:r>
                        <a:rPr lang="en-US" sz="1100" b="1" i="0" u="none" strike="noStrike" dirty="0">
                          <a:solidFill>
                            <a:srgbClr val="FFFFFF"/>
                          </a:solidFill>
                          <a:effectLst/>
                          <a:latin typeface="Century Gothic"/>
                        </a:rPr>
                        <a:t> </a:t>
                      </a:r>
                    </a:p>
                  </a:txBody>
                  <a:tcPr marL="6992" marR="6992" marT="6992" marB="0">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solidFill>
                  </a:tcPr>
                </a:tc>
                <a:tc>
                  <a:txBody>
                    <a:bodyPr/>
                    <a:lstStyle/>
                    <a:p>
                      <a:pPr algn="l" fontAlgn="t"/>
                      <a:r>
                        <a:rPr lang="en-US" sz="1100" b="1" i="0" u="none" strike="noStrike" dirty="0">
                          <a:solidFill>
                            <a:srgbClr val="FFFFFF"/>
                          </a:solidFill>
                          <a:effectLst/>
                          <a:latin typeface="Century Gothic"/>
                        </a:rPr>
                        <a:t> </a:t>
                      </a:r>
                    </a:p>
                  </a:txBody>
                  <a:tcPr marL="6992" marR="6992" marT="6992" marB="0">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solidFill>
                  </a:tcPr>
                </a:tc>
                <a:tc>
                  <a:txBody>
                    <a:bodyPr/>
                    <a:lstStyle/>
                    <a:p>
                      <a:endParaRPr lang="en-US" dirty="0"/>
                    </a:p>
                  </a:txBody>
                  <a:tcPr marL="6992" marR="6992" marT="6992" marB="0">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solidFill>
                  </a:tcPr>
                </a:tc>
              </a:tr>
              <a:tr h="107673">
                <a:tc>
                  <a:txBody>
                    <a:bodyPr/>
                    <a:lstStyle/>
                    <a:p>
                      <a:pPr algn="l" fontAlgn="t"/>
                      <a:r>
                        <a:rPr lang="en-US" sz="1100" b="1" i="0" u="none" strike="noStrike" dirty="0">
                          <a:solidFill>
                            <a:srgbClr val="FFFFFF"/>
                          </a:solidFill>
                          <a:effectLst/>
                          <a:latin typeface="Century Gothic"/>
                        </a:rPr>
                        <a:t> </a:t>
                      </a:r>
                    </a:p>
                  </a:txBody>
                  <a:tcPr marL="6992" marR="6992" marT="6992" marB="0">
                    <a:lnL w="6350" cap="flat" cmpd="sng" algn="ctr">
                      <a:noFill/>
                      <a:prstDash val="solid"/>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fontAlgn="t"/>
                      <a:r>
                        <a:rPr lang="en-US" sz="1100" b="1" i="0" u="none" strike="noStrike" dirty="0">
                          <a:solidFill>
                            <a:srgbClr val="FFFFFF"/>
                          </a:solidFill>
                          <a:effectLst/>
                          <a:latin typeface="Century Gothic"/>
                        </a:rPr>
                        <a:t> </a:t>
                      </a:r>
                    </a:p>
                  </a:txBody>
                  <a:tcPr marL="6992" marR="6992" marT="6992" marB="0">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dirty="0"/>
                    </a:p>
                  </a:txBody>
                  <a:tcPr marL="6992" marR="6992" marT="6992" marB="0">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107673">
                <a:tc>
                  <a:txBody>
                    <a:bodyPr/>
                    <a:lstStyle/>
                    <a:p>
                      <a:pPr algn="l" fontAlgn="t"/>
                      <a:r>
                        <a:rPr lang="en-US" sz="1100" b="1" i="0" u="none" strike="noStrike" dirty="0" smtClean="0">
                          <a:effectLst/>
                          <a:latin typeface="Century Gothic"/>
                        </a:rPr>
                        <a:t>   Boat</a:t>
                      </a:r>
                      <a:endParaRPr lang="en-US" sz="1100" b="1" i="0" u="none" strike="noStrike" dirty="0">
                        <a:effectLst/>
                        <a:latin typeface="Century Gothic"/>
                      </a:endParaRP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Logo on sail</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Complimentary boat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Logo in video</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38261">
                <a:tc>
                  <a:txBody>
                    <a:bodyPr/>
                    <a:lstStyle/>
                    <a:p>
                      <a:pPr algn="l" fontAlgn="t"/>
                      <a:r>
                        <a:rPr lang="en-US" sz="1100" b="1" i="0" u="none" strike="noStrike" dirty="0" smtClean="0">
                          <a:effectLst/>
                          <a:latin typeface="Century Gothic"/>
                        </a:rPr>
                        <a:t>   Exhibits </a:t>
                      </a:r>
                      <a:r>
                        <a:rPr lang="en-US" sz="1100" b="1" i="0" u="none" strike="noStrike" dirty="0">
                          <a:effectLst/>
                          <a:latin typeface="Century Gothic"/>
                        </a:rPr>
                        <a:t>&amp; Symposiums</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Logo during exhibition</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Logo during demo</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Logo in slide presentation</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Logo on </a:t>
                      </a:r>
                      <a:r>
                        <a:rPr lang="en-US" sz="1100" b="0" i="0" u="none" strike="noStrike" dirty="0" smtClean="0">
                          <a:effectLst/>
                          <a:latin typeface="Century Gothic"/>
                        </a:rPr>
                        <a:t>banner &amp;</a:t>
                      </a:r>
                      <a:r>
                        <a:rPr lang="en-US" sz="1100" b="0" i="0" u="none" strike="noStrike" baseline="0" dirty="0" smtClean="0">
                          <a:effectLst/>
                          <a:latin typeface="Century Gothic"/>
                        </a:rPr>
                        <a:t> signs</a:t>
                      </a:r>
                      <a:endParaRPr lang="en-US" sz="1100" b="0" i="0" u="none" strike="noStrike" dirty="0">
                        <a:effectLst/>
                        <a:latin typeface="Century Gothic"/>
                      </a:endParaRP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11868">
                <a:tc>
                  <a:txBody>
                    <a:bodyPr/>
                    <a:lstStyle/>
                    <a:p>
                      <a:pPr algn="l" fontAlgn="t"/>
                      <a:r>
                        <a:rPr lang="en-US" sz="1100" b="1" i="0" u="none" strike="noStrike" dirty="0" smtClean="0">
                          <a:effectLst/>
                          <a:latin typeface="Century Gothic"/>
                        </a:rPr>
                        <a:t>   Website</a:t>
                      </a:r>
                      <a:endParaRPr lang="en-US" sz="1100" b="1" i="0" u="none" strike="noStrike" dirty="0">
                        <a:effectLst/>
                        <a:latin typeface="Century Gothic"/>
                      </a:endParaRP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Logo on front page</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Logo on sponsor page</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Logo provided for your website</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59153">
                <a:tc>
                  <a:txBody>
                    <a:bodyPr/>
                    <a:lstStyle/>
                    <a:p>
                      <a:pPr algn="l" fontAlgn="t"/>
                      <a:r>
                        <a:rPr lang="en-US" sz="1100" b="1" i="0" u="none" strike="noStrike" dirty="0" smtClean="0">
                          <a:effectLst/>
                          <a:latin typeface="Century Gothic"/>
                        </a:rPr>
                        <a:t>   Promotional </a:t>
                      </a:r>
                      <a:r>
                        <a:rPr lang="en-US" sz="1100" b="1" i="0" u="none" strike="noStrike" dirty="0">
                          <a:effectLst/>
                          <a:latin typeface="Century Gothic"/>
                        </a:rPr>
                        <a:t>Materials &amp; Apparel</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Logo</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Links</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73976">
                <a:tc>
                  <a:txBody>
                    <a:bodyPr/>
                    <a:lstStyle/>
                    <a:p>
                      <a:pPr algn="l" fontAlgn="t"/>
                      <a:r>
                        <a:rPr lang="en-US" sz="1100" b="1" i="0" u="none" strike="noStrike" dirty="0" smtClean="0">
                          <a:effectLst/>
                          <a:latin typeface="Century Gothic"/>
                        </a:rPr>
                        <a:t>   Workshop </a:t>
                      </a:r>
                      <a:r>
                        <a:rPr lang="en-US" sz="1100" b="1" i="0" u="none" strike="noStrike" dirty="0">
                          <a:effectLst/>
                          <a:latin typeface="Century Gothic"/>
                        </a:rPr>
                        <a:t>&amp; Consulting</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1 day workshop</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3 day workshop</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55472">
                <a:tc>
                  <a:txBody>
                    <a:bodyPr/>
                    <a:lstStyle/>
                    <a:p>
                      <a:pPr algn="l" fontAlgn="t"/>
                      <a:r>
                        <a:rPr lang="en-US" sz="1100" b="1" i="0" u="none" strike="noStrike" dirty="0" smtClean="0">
                          <a:effectLst/>
                          <a:latin typeface="Century Gothic"/>
                        </a:rPr>
                        <a:t>   PR </a:t>
                      </a:r>
                      <a:r>
                        <a:rPr lang="en-US" sz="1100" b="1" i="0" u="none" strike="noStrike" dirty="0">
                          <a:effectLst/>
                          <a:latin typeface="Century Gothic"/>
                        </a:rPr>
                        <a:t>&amp; Marketing &amp; Social Media</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Joint press release</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Mentioned in press release</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Personal quote provided for your PR</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Column in newsletter</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Article in newsletter</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Mention in newsletter</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Logo on social media channels</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Mention in social media channels</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Dedicated forum or blog</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Video placement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11868">
                <a:tc>
                  <a:txBody>
                    <a:bodyPr/>
                    <a:lstStyle/>
                    <a:p>
                      <a:pPr algn="l" fontAlgn="t"/>
                      <a:r>
                        <a:rPr lang="en-US" sz="1100" b="1" i="0" u="none" strike="noStrike" dirty="0" smtClean="0">
                          <a:effectLst/>
                          <a:latin typeface="Century Gothic"/>
                        </a:rPr>
                        <a:t>   Challenge</a:t>
                      </a:r>
                      <a:endParaRPr lang="en-US" sz="1100" b="1" i="0" u="none" strike="noStrike" dirty="0">
                        <a:effectLst/>
                        <a:latin typeface="Century Gothic"/>
                      </a:endParaRP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0">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Sponsor challenge for specific solution</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36845">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Featured project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039" name="Shape 1039"/>
          <p:cNvSpPr txBox="1">
            <a:spLocks noGrp="1"/>
          </p:cNvSpPr>
          <p:nvPr>
            <p:ph type="title"/>
          </p:nvPr>
        </p:nvSpPr>
        <p:spPr>
          <a:xfrm>
            <a:off x="742241" y="159117"/>
            <a:ext cx="7389424" cy="615523"/>
          </a:xfrm>
          <a:prstGeom prst="rect">
            <a:avLst/>
          </a:prstGeom>
        </p:spPr>
        <p:txBody>
          <a:bodyPr wrap="square" lIns="91425" tIns="91425" rIns="91425" bIns="91425" anchor="b" anchorCtr="0">
            <a:spAutoFit/>
          </a:bodyPr>
          <a:lstStyle/>
          <a:p>
            <a:pPr algn="ctr"/>
            <a:r>
              <a:rPr lang="en-US" sz="2800" dirty="0" smtClean="0"/>
              <a:t>Visionary Sponsorship $500,000+</a:t>
            </a:r>
            <a:endParaRPr lang="en" sz="2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9125952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mp:transition xmlns:mp="http://schemas.microsoft.com/office/mac/powerpoint/2008/mai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38"/>
        <p:cNvGrpSpPr/>
        <p:nvPr/>
      </p:nvGrpSpPr>
      <p:grpSpPr>
        <a:xfrm>
          <a:off x="0" y="0"/>
          <a:ext cx="0" cy="0"/>
          <a:chOff x="0" y="0"/>
          <a:chExt cx="0" cy="0"/>
        </a:xfrm>
      </p:grpSpPr>
      <p:sp>
        <p:nvSpPr>
          <p:cNvPr id="1039" name="Shape 1039"/>
          <p:cNvSpPr txBox="1">
            <a:spLocks noGrp="1"/>
          </p:cNvSpPr>
          <p:nvPr>
            <p:ph type="title"/>
          </p:nvPr>
        </p:nvSpPr>
        <p:spPr>
          <a:xfrm>
            <a:off x="424212" y="1111904"/>
            <a:ext cx="8229600" cy="677078"/>
          </a:xfrm>
          <a:prstGeom prst="rect">
            <a:avLst/>
          </a:prstGeom>
        </p:spPr>
        <p:txBody>
          <a:bodyPr lIns="91425" tIns="91425" rIns="91425" bIns="91425" anchor="b" anchorCtr="0">
            <a:spAutoFit/>
          </a:bodyPr>
          <a:lstStyle/>
          <a:p>
            <a:r>
              <a:rPr lang="en-US" sz="3200" dirty="0" smtClean="0"/>
              <a:t>Innovator Sponsorship </a:t>
            </a:r>
            <a:r>
              <a:rPr lang="en-US" sz="3200" dirty="0"/>
              <a:t>Overview</a:t>
            </a:r>
            <a:endParaRPr lang="en" sz="3200" dirty="0"/>
          </a:p>
        </p:txBody>
      </p:sp>
      <p:pic>
        <p:nvPicPr>
          <p:cNvPr id="5" name="Picture 4" descr="Protei Logo.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124538" y="6056416"/>
            <a:ext cx="969917" cy="770114"/>
          </a:xfrm>
          <a:prstGeom prst="rect">
            <a:avLst/>
          </a:prstGeom>
        </p:spPr>
      </p:pic>
      <p:sp>
        <p:nvSpPr>
          <p:cNvPr id="7" name="Rectangle 6"/>
          <p:cNvSpPr/>
          <p:nvPr/>
        </p:nvSpPr>
        <p:spPr>
          <a:xfrm>
            <a:off x="4479667" y="3244334"/>
            <a:ext cx="184666" cy="369332"/>
          </a:xfrm>
          <a:prstGeom prst="rect">
            <a:avLst/>
          </a:prstGeom>
        </p:spPr>
        <p:txBody>
          <a:bodyPr wrap="none">
            <a:spAutoFit/>
          </a:bodyPr>
          <a:lstStyle/>
          <a:p>
            <a:r>
              <a:rPr lang="en-US" dirty="0" smtClean="0"/>
              <a:t> </a:t>
            </a:r>
            <a:endParaRPr lang="en-US" dirty="0"/>
          </a:p>
        </p:txBody>
      </p:sp>
      <p:sp>
        <p:nvSpPr>
          <p:cNvPr id="8" name="TextBox 7"/>
          <p:cNvSpPr txBox="1"/>
          <p:nvPr/>
        </p:nvSpPr>
        <p:spPr>
          <a:xfrm>
            <a:off x="486428" y="2067088"/>
            <a:ext cx="7720581" cy="3093155"/>
          </a:xfrm>
          <a:prstGeom prst="rect">
            <a:avLst/>
          </a:prstGeom>
          <a:noFill/>
        </p:spPr>
        <p:txBody>
          <a:bodyPr wrap="square" rtlCol="0">
            <a:spAutoFit/>
          </a:bodyPr>
          <a:lstStyle/>
          <a:p>
            <a:pPr>
              <a:buClr>
                <a:srgbClr val="4EB9E5"/>
              </a:buClr>
            </a:pPr>
            <a:r>
              <a:rPr lang="en-US" sz="2400" dirty="0" smtClean="0"/>
              <a:t>As an</a:t>
            </a:r>
            <a:r>
              <a:rPr lang="en-US" sz="2400" b="1" dirty="0" smtClean="0"/>
              <a:t> Innovator Sponsor </a:t>
            </a:r>
            <a:r>
              <a:rPr lang="en-US" sz="2400" dirty="0" smtClean="0"/>
              <a:t>you will benefit with:</a:t>
            </a:r>
          </a:p>
          <a:p>
            <a:pPr>
              <a:buClr>
                <a:srgbClr val="4EB9E5"/>
              </a:buClr>
            </a:pPr>
            <a:endParaRPr lang="en-US" sz="900" dirty="0" smtClean="0">
              <a:solidFill>
                <a:schemeClr val="bg2">
                  <a:lumMod val="50000"/>
                </a:schemeClr>
              </a:solidFill>
            </a:endParaRPr>
          </a:p>
          <a:p>
            <a:pPr marL="285750" indent="-285750">
              <a:buClr>
                <a:srgbClr val="4EB9E5"/>
              </a:buClr>
              <a:buSzPct val="85000"/>
              <a:buFont typeface="Wingdings" charset="2"/>
              <a:buChar char="Ø"/>
            </a:pPr>
            <a:r>
              <a:rPr lang="en-US" b="1" dirty="0" smtClean="0">
                <a:solidFill>
                  <a:schemeClr val="bg2">
                    <a:lumMod val="50000"/>
                  </a:schemeClr>
                </a:solidFill>
              </a:rPr>
              <a:t>BRANDING</a:t>
            </a:r>
            <a:r>
              <a:rPr lang="en-US" dirty="0" smtClean="0">
                <a:solidFill>
                  <a:srgbClr val="4EB9E5"/>
                </a:solidFill>
              </a:rPr>
              <a:t> </a:t>
            </a:r>
            <a:r>
              <a:rPr lang="en-US" dirty="0" smtClean="0"/>
              <a:t>on the boat, website, at events and with our social media channels</a:t>
            </a:r>
          </a:p>
          <a:p>
            <a:pPr marL="285750" indent="-285750">
              <a:buClr>
                <a:srgbClr val="4EB9E5"/>
              </a:buClr>
              <a:buSzPct val="85000"/>
              <a:buFont typeface="Wingdings" charset="2"/>
              <a:buChar char="Ø"/>
            </a:pPr>
            <a:r>
              <a:rPr lang="en-US" dirty="0" smtClean="0"/>
              <a:t>Logo on </a:t>
            </a:r>
            <a:r>
              <a:rPr lang="en-US" b="1" dirty="0" smtClean="0">
                <a:solidFill>
                  <a:srgbClr val="21B2C9"/>
                </a:solidFill>
              </a:rPr>
              <a:t>PROMOTIONAL MATERIALS</a:t>
            </a:r>
            <a:endParaRPr lang="en-US" b="1" dirty="0">
              <a:solidFill>
                <a:srgbClr val="21B2C9"/>
              </a:solidFill>
            </a:endParaRPr>
          </a:p>
          <a:p>
            <a:pPr marL="285750" indent="-285750">
              <a:buClr>
                <a:srgbClr val="4EB9E5"/>
              </a:buClr>
              <a:buSzPct val="85000"/>
              <a:buFont typeface="Wingdings" charset="2"/>
              <a:buChar char="Ø"/>
            </a:pPr>
            <a:r>
              <a:rPr lang="en-US" b="1" dirty="0" smtClean="0">
                <a:solidFill>
                  <a:srgbClr val="21B2C9"/>
                </a:solidFill>
              </a:rPr>
              <a:t>PR</a:t>
            </a:r>
            <a:r>
              <a:rPr lang="en-US" dirty="0" smtClean="0">
                <a:solidFill>
                  <a:srgbClr val="21B2C9"/>
                </a:solidFill>
              </a:rPr>
              <a:t> </a:t>
            </a:r>
            <a:r>
              <a:rPr lang="en-US" dirty="0" smtClean="0">
                <a:solidFill>
                  <a:srgbClr val="000000"/>
                </a:solidFill>
              </a:rPr>
              <a:t>and</a:t>
            </a:r>
            <a:r>
              <a:rPr lang="en-US" dirty="0" smtClean="0">
                <a:solidFill>
                  <a:srgbClr val="21B2C9"/>
                </a:solidFill>
              </a:rPr>
              <a:t> </a:t>
            </a:r>
            <a:r>
              <a:rPr lang="en-US" b="1" dirty="0" smtClean="0">
                <a:solidFill>
                  <a:srgbClr val="21B2C9"/>
                </a:solidFill>
              </a:rPr>
              <a:t>MEDIA </a:t>
            </a:r>
            <a:r>
              <a:rPr lang="en-US" dirty="0" smtClean="0"/>
              <a:t>exposure </a:t>
            </a:r>
          </a:p>
          <a:p>
            <a:pPr marL="285750" indent="-285750">
              <a:buClr>
                <a:srgbClr val="4EB9E5"/>
              </a:buClr>
              <a:buSzPct val="85000"/>
              <a:buFont typeface="Wingdings" charset="2"/>
              <a:buChar char="Ø"/>
            </a:pPr>
            <a:r>
              <a:rPr lang="en-US" dirty="0" smtClean="0"/>
              <a:t>One day </a:t>
            </a:r>
            <a:r>
              <a:rPr lang="en-US" b="1" dirty="0" smtClean="0">
                <a:solidFill>
                  <a:srgbClr val="21B2C9"/>
                </a:solidFill>
              </a:rPr>
              <a:t>WORKSHOP </a:t>
            </a:r>
            <a:r>
              <a:rPr lang="en-US" dirty="0" smtClean="0">
                <a:solidFill>
                  <a:srgbClr val="000000"/>
                </a:solidFill>
              </a:rPr>
              <a:t>or</a:t>
            </a:r>
            <a:r>
              <a:rPr lang="en-US" b="1" dirty="0" smtClean="0">
                <a:solidFill>
                  <a:srgbClr val="21B2C9"/>
                </a:solidFill>
              </a:rPr>
              <a:t> CONSULTING</a:t>
            </a:r>
          </a:p>
          <a:p>
            <a:pPr marL="285750" indent="-285750">
              <a:buClr>
                <a:srgbClr val="4EB9E5"/>
              </a:buClr>
              <a:buSzPct val="85000"/>
              <a:buFont typeface="Wingdings" charset="2"/>
              <a:buChar char="Ø"/>
            </a:pPr>
            <a:r>
              <a:rPr lang="en-US" dirty="0"/>
              <a:t>I</a:t>
            </a:r>
            <a:r>
              <a:rPr lang="en-US" dirty="0" smtClean="0"/>
              <a:t>nvolvement in the community via </a:t>
            </a:r>
            <a:r>
              <a:rPr lang="en-US" b="1" dirty="0" smtClean="0">
                <a:solidFill>
                  <a:schemeClr val="bg2">
                    <a:lumMod val="50000"/>
                  </a:schemeClr>
                </a:solidFill>
              </a:rPr>
              <a:t>VIDEO</a:t>
            </a:r>
            <a:r>
              <a:rPr lang="en-US" dirty="0" smtClean="0"/>
              <a:t> placement</a:t>
            </a:r>
          </a:p>
          <a:p>
            <a:pPr marL="285750" indent="-285750">
              <a:buClr>
                <a:srgbClr val="4EB9E5"/>
              </a:buClr>
              <a:buSzPct val="85000"/>
              <a:buFont typeface="Wingdings" charset="2"/>
              <a:buChar char="Ø"/>
            </a:pPr>
            <a:r>
              <a:rPr lang="en-US" dirty="0" smtClean="0"/>
              <a:t>Input from community for featured </a:t>
            </a:r>
            <a:r>
              <a:rPr lang="en-US" b="1" dirty="0" smtClean="0">
                <a:solidFill>
                  <a:srgbClr val="21B2C9"/>
                </a:solidFill>
              </a:rPr>
              <a:t>PROJECT</a:t>
            </a:r>
          </a:p>
          <a:p>
            <a:pPr marL="285750" indent="-285750">
              <a:buClr>
                <a:srgbClr val="4EB9E5"/>
              </a:buClr>
              <a:buSzPct val="85000"/>
              <a:buFont typeface="Wingdings" charset="2"/>
              <a:buChar char="Ø"/>
            </a:pPr>
            <a:r>
              <a:rPr lang="en-US" dirty="0" smtClean="0">
                <a:solidFill>
                  <a:srgbClr val="000000"/>
                </a:solidFill>
              </a:rPr>
              <a:t>Vehicle for </a:t>
            </a:r>
            <a:r>
              <a:rPr lang="en-US" b="1" dirty="0" smtClean="0">
                <a:solidFill>
                  <a:srgbClr val="21B2C9"/>
                </a:solidFill>
              </a:rPr>
              <a:t>MARKET RESEARCH</a:t>
            </a:r>
            <a:endParaRPr lang="en-US" b="1" dirty="0" smtClean="0">
              <a:solidFill>
                <a:srgbClr val="000000"/>
              </a:solidFill>
            </a:endParaRPr>
          </a:p>
          <a:p>
            <a:pPr marL="285750" indent="-285750">
              <a:buClr>
                <a:srgbClr val="4EB9E5"/>
              </a:buClr>
              <a:buSzPct val="85000"/>
              <a:buFont typeface="Wingdings" charset="2"/>
              <a:buChar char="Ø"/>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9973109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mp:transition xmlns:mp="http://schemas.microsoft.com/office/mac/powerpoint/2008/mai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38"/>
        <p:cNvGrpSpPr/>
        <p:nvPr/>
      </p:nvGrpSpPr>
      <p:grpSpPr>
        <a:xfrm>
          <a:off x="0" y="0"/>
          <a:ext cx="0" cy="0"/>
          <a:chOff x="0" y="0"/>
          <a:chExt cx="0" cy="0"/>
        </a:xfrm>
      </p:grpSpPr>
      <p:pic>
        <p:nvPicPr>
          <p:cNvPr id="5" name="Picture 4" descr="Protei Logo.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124538" y="6056416"/>
            <a:ext cx="969917" cy="770114"/>
          </a:xfrm>
          <a:prstGeom prst="rect">
            <a:avLst/>
          </a:prstGeom>
        </p:spPr>
      </p:pic>
      <p:sp>
        <p:nvSpPr>
          <p:cNvPr id="7" name="Rectangle 6"/>
          <p:cNvSpPr/>
          <p:nvPr/>
        </p:nvSpPr>
        <p:spPr>
          <a:xfrm>
            <a:off x="4479667" y="3244334"/>
            <a:ext cx="184666" cy="369332"/>
          </a:xfrm>
          <a:prstGeom prst="rect">
            <a:avLst/>
          </a:prstGeom>
        </p:spPr>
        <p:txBody>
          <a:bodyPr wrap="none">
            <a:spAutoFit/>
          </a:bodyPr>
          <a:lstStyle/>
          <a:p>
            <a:r>
              <a:rPr lang="en-US" dirty="0" smtClean="0"/>
              <a:t>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797094969"/>
              </p:ext>
            </p:extLst>
          </p:nvPr>
        </p:nvGraphicFramePr>
        <p:xfrm>
          <a:off x="967211" y="1084777"/>
          <a:ext cx="7157328" cy="4990637"/>
        </p:xfrm>
        <a:graphic>
          <a:graphicData uri="http://schemas.openxmlformats.org/drawingml/2006/table">
            <a:tbl>
              <a:tblPr/>
              <a:tblGrid>
                <a:gridCol w="2695064"/>
                <a:gridCol w="3138051"/>
                <a:gridCol w="1324213"/>
              </a:tblGrid>
              <a:tr h="107673">
                <a:tc>
                  <a:txBody>
                    <a:bodyPr/>
                    <a:lstStyle/>
                    <a:p>
                      <a:pPr algn="l" fontAlgn="t"/>
                      <a:r>
                        <a:rPr lang="en-US" sz="1100" b="1" i="0" u="none" strike="noStrike" dirty="0">
                          <a:solidFill>
                            <a:srgbClr val="FFFFFF"/>
                          </a:solidFill>
                          <a:effectLst/>
                          <a:latin typeface="Century Gothic"/>
                        </a:rPr>
                        <a:t> </a:t>
                      </a:r>
                    </a:p>
                  </a:txBody>
                  <a:tcPr marL="6992" marR="6992" marT="6992" marB="0">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solidFill>
                  </a:tcPr>
                </a:tc>
                <a:tc>
                  <a:txBody>
                    <a:bodyPr/>
                    <a:lstStyle/>
                    <a:p>
                      <a:pPr algn="l" fontAlgn="t"/>
                      <a:r>
                        <a:rPr lang="en-US" sz="1100" b="1" i="0" u="none" strike="noStrike" dirty="0">
                          <a:solidFill>
                            <a:srgbClr val="FFFFFF"/>
                          </a:solidFill>
                          <a:effectLst/>
                          <a:latin typeface="Century Gothic"/>
                        </a:rPr>
                        <a:t> </a:t>
                      </a:r>
                    </a:p>
                  </a:txBody>
                  <a:tcPr marL="6992" marR="6992" marT="6992" marB="0">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solidFill>
                  </a:tcPr>
                </a:tc>
                <a:tc>
                  <a:txBody>
                    <a:bodyPr/>
                    <a:lstStyle/>
                    <a:p>
                      <a:endParaRPr lang="en-US" dirty="0"/>
                    </a:p>
                  </a:txBody>
                  <a:tcPr marL="6992" marR="6992" marT="6992" marB="0">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solidFill>
                  </a:tcPr>
                </a:tc>
              </a:tr>
              <a:tr h="107673">
                <a:tc>
                  <a:txBody>
                    <a:bodyPr/>
                    <a:lstStyle/>
                    <a:p>
                      <a:pPr algn="l" fontAlgn="t"/>
                      <a:r>
                        <a:rPr lang="en-US" sz="1100" b="1" i="0" u="none" strike="noStrike" dirty="0">
                          <a:solidFill>
                            <a:srgbClr val="FFFFFF"/>
                          </a:solidFill>
                          <a:effectLst/>
                          <a:latin typeface="Century Gothic"/>
                        </a:rPr>
                        <a:t> </a:t>
                      </a:r>
                    </a:p>
                  </a:txBody>
                  <a:tcPr marL="6992" marR="6992" marT="6992" marB="0">
                    <a:lnL w="6350" cap="flat" cmpd="sng" algn="ctr">
                      <a:noFill/>
                      <a:prstDash val="solid"/>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fontAlgn="t"/>
                      <a:r>
                        <a:rPr lang="en-US" sz="1100" b="1" i="0" u="none" strike="noStrike" dirty="0">
                          <a:solidFill>
                            <a:srgbClr val="FFFFFF"/>
                          </a:solidFill>
                          <a:effectLst/>
                          <a:latin typeface="Century Gothic"/>
                        </a:rPr>
                        <a:t> </a:t>
                      </a:r>
                    </a:p>
                  </a:txBody>
                  <a:tcPr marL="6992" marR="6992" marT="6992" marB="0">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dirty="0"/>
                    </a:p>
                  </a:txBody>
                  <a:tcPr marL="6992" marR="6992" marT="6992" marB="0">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107673">
                <a:tc>
                  <a:txBody>
                    <a:bodyPr/>
                    <a:lstStyle/>
                    <a:p>
                      <a:pPr algn="l" fontAlgn="t"/>
                      <a:r>
                        <a:rPr lang="en-US" sz="1100" b="1" i="0" u="none" strike="noStrike" dirty="0" smtClean="0">
                          <a:effectLst/>
                          <a:latin typeface="Century Gothic"/>
                        </a:rPr>
                        <a:t>   Boat</a:t>
                      </a:r>
                      <a:endParaRPr lang="en-US" sz="1100" b="1" i="0" u="none" strike="noStrike" dirty="0">
                        <a:effectLst/>
                        <a:latin typeface="Century Gothic"/>
                      </a:endParaRP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Logo on sail</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Complimentary boat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Logo in video</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38261">
                <a:tc>
                  <a:txBody>
                    <a:bodyPr/>
                    <a:lstStyle/>
                    <a:p>
                      <a:pPr algn="l" fontAlgn="t"/>
                      <a:r>
                        <a:rPr lang="en-US" sz="1100" b="1" i="0" u="none" strike="noStrike" dirty="0" smtClean="0">
                          <a:effectLst/>
                          <a:latin typeface="Century Gothic"/>
                        </a:rPr>
                        <a:t>   Exhibits </a:t>
                      </a:r>
                      <a:r>
                        <a:rPr lang="en-US" sz="1100" b="1" i="0" u="none" strike="noStrike" dirty="0">
                          <a:effectLst/>
                          <a:latin typeface="Century Gothic"/>
                        </a:rPr>
                        <a:t>&amp; Symposiums</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Logo during demo</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Logo in slide presentation</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Logo on </a:t>
                      </a:r>
                      <a:r>
                        <a:rPr lang="en-US" sz="1100" b="0" i="0" u="none" strike="noStrike" dirty="0" smtClean="0">
                          <a:effectLst/>
                          <a:latin typeface="Century Gothic"/>
                        </a:rPr>
                        <a:t>banner &amp;</a:t>
                      </a:r>
                      <a:r>
                        <a:rPr lang="en-US" sz="1100" b="0" i="0" u="none" strike="noStrike" baseline="0" dirty="0" smtClean="0">
                          <a:effectLst/>
                          <a:latin typeface="Century Gothic"/>
                        </a:rPr>
                        <a:t> signs</a:t>
                      </a:r>
                      <a:endParaRPr lang="en-US" sz="1100" b="0" i="0" u="none" strike="noStrike" dirty="0">
                        <a:effectLst/>
                        <a:latin typeface="Century Gothic"/>
                      </a:endParaRP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11868">
                <a:tc>
                  <a:txBody>
                    <a:bodyPr/>
                    <a:lstStyle/>
                    <a:p>
                      <a:pPr algn="l" fontAlgn="t"/>
                      <a:r>
                        <a:rPr lang="en-US" sz="1100" b="1" i="0" u="none" strike="noStrike" dirty="0" smtClean="0">
                          <a:effectLst/>
                          <a:latin typeface="Century Gothic"/>
                        </a:rPr>
                        <a:t>   Website</a:t>
                      </a:r>
                      <a:endParaRPr lang="en-US" sz="1100" b="1" i="0" u="none" strike="noStrike" dirty="0">
                        <a:effectLst/>
                        <a:latin typeface="Century Gothic"/>
                      </a:endParaRP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Logo on sponsor page</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Logo provided for your website</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59153">
                <a:tc>
                  <a:txBody>
                    <a:bodyPr/>
                    <a:lstStyle/>
                    <a:p>
                      <a:pPr algn="l" fontAlgn="t"/>
                      <a:r>
                        <a:rPr lang="en-US" sz="1100" b="1" i="0" u="none" strike="noStrike" dirty="0" smtClean="0">
                          <a:effectLst/>
                          <a:latin typeface="Century Gothic"/>
                        </a:rPr>
                        <a:t>   Promotional </a:t>
                      </a:r>
                      <a:r>
                        <a:rPr lang="en-US" sz="1100" b="1" i="0" u="none" strike="noStrike" dirty="0">
                          <a:effectLst/>
                          <a:latin typeface="Century Gothic"/>
                        </a:rPr>
                        <a:t>Materials &amp; Apparel</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Logo</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73976">
                <a:tc>
                  <a:txBody>
                    <a:bodyPr/>
                    <a:lstStyle/>
                    <a:p>
                      <a:pPr algn="l" fontAlgn="t"/>
                      <a:r>
                        <a:rPr lang="en-US" sz="1100" b="1" i="0" u="none" strike="noStrike" dirty="0" smtClean="0">
                          <a:effectLst/>
                          <a:latin typeface="Century Gothic"/>
                        </a:rPr>
                        <a:t>   Workshop </a:t>
                      </a:r>
                      <a:r>
                        <a:rPr lang="en-US" sz="1100" b="1" i="0" u="none" strike="noStrike" dirty="0">
                          <a:effectLst/>
                          <a:latin typeface="Century Gothic"/>
                        </a:rPr>
                        <a:t>&amp; Consulting</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1 day workshop</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100" b="0" i="0" u="none" strike="noStrike" dirty="0">
                          <a:effectLst/>
                          <a:latin typeface="Zapf Dingbats"/>
                        </a:rPr>
                        <a:t>✓</a:t>
                      </a:r>
                    </a:p>
                  </a:txBody>
                  <a:tcPr marL="6992" marR="6992" marT="699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55472">
                <a:tc>
                  <a:txBody>
                    <a:bodyPr/>
                    <a:lstStyle/>
                    <a:p>
                      <a:pPr algn="l" fontAlgn="t"/>
                      <a:r>
                        <a:rPr lang="en-US" sz="1100" b="1" i="0" u="none" strike="noStrike" dirty="0" smtClean="0">
                          <a:effectLst/>
                          <a:latin typeface="Century Gothic"/>
                        </a:rPr>
                        <a:t>   PR </a:t>
                      </a:r>
                      <a:r>
                        <a:rPr lang="en-US" sz="1100" b="1" i="0" u="none" strike="noStrike" dirty="0">
                          <a:effectLst/>
                          <a:latin typeface="Century Gothic"/>
                        </a:rPr>
                        <a:t>&amp; Marketing &amp; Social Media</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Mentioned in press release</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Personal quote provided for your PR</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Article in newsletter</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Mention in newsletter</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Logo on social media channels</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Mention in social media channels</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0">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Video placement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11868">
                <a:tc>
                  <a:txBody>
                    <a:bodyPr/>
                    <a:lstStyle/>
                    <a:p>
                      <a:pPr algn="l" fontAlgn="t"/>
                      <a:r>
                        <a:rPr lang="en-US" sz="1100" b="1" i="0" u="none" strike="noStrike" dirty="0" smtClean="0">
                          <a:effectLst/>
                          <a:latin typeface="Century Gothic"/>
                        </a:rPr>
                        <a:t>   Challenge</a:t>
                      </a:r>
                      <a:endParaRPr lang="en-US" sz="1100" b="1" i="0" u="none" strike="noStrike" dirty="0">
                        <a:effectLst/>
                        <a:latin typeface="Century Gothic"/>
                      </a:endParaRP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236845">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Featured project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9" name="Shape 1039"/>
          <p:cNvSpPr txBox="1">
            <a:spLocks/>
          </p:cNvSpPr>
          <p:nvPr/>
        </p:nvSpPr>
        <p:spPr>
          <a:xfrm>
            <a:off x="969621" y="1017580"/>
            <a:ext cx="7154918" cy="615523"/>
          </a:xfrm>
          <a:prstGeom prst="rect">
            <a:avLst/>
          </a:prstGeom>
          <a:noFill/>
          <a:ln>
            <a:noFill/>
          </a:ln>
        </p:spPr>
        <p:txBody>
          <a:bodyPr vert="horz" wrap="square" lIns="91425" tIns="91425" rIns="91425" bIns="91425" anchor="b" anchorCtr="0">
            <a:spAutoFit/>
          </a:bodyPr>
          <a:lstStyle>
            <a:lvl1pPr algn="l" rtl="0" eaLnBrk="1" latinLnBrk="0" hangingPunct="1">
              <a:spcBef>
                <a:spcPts val="0"/>
              </a:spcBef>
              <a:buSzPct val="100000"/>
              <a:buFont typeface="Arial"/>
              <a:buNone/>
              <a:defRPr kumimoji="0" sz="3600" b="1" kern="1200">
                <a:ln>
                  <a:noFill/>
                </a:ln>
                <a:solidFill>
                  <a:schemeClr val="dk1"/>
                </a:solidFill>
                <a:effectLst/>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pPr algn="ctr"/>
            <a:r>
              <a:rPr lang="en-US" sz="2800" dirty="0" smtClean="0"/>
              <a:t>Innovator </a:t>
            </a:r>
            <a:r>
              <a:rPr lang="en-US" sz="2800" dirty="0"/>
              <a:t>Sponsorship $250K-</a:t>
            </a:r>
            <a:r>
              <a:rPr lang="en-US" sz="2800" dirty="0" smtClean="0"/>
              <a:t>$499K</a:t>
            </a:r>
            <a:endParaRPr lang="en-US" sz="2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2148291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mp:transition xmlns:mp="http://schemas.microsoft.com/office/mac/powerpoint/2008/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38"/>
        <p:cNvGrpSpPr/>
        <p:nvPr/>
      </p:nvGrpSpPr>
      <p:grpSpPr>
        <a:xfrm>
          <a:off x="0" y="0"/>
          <a:ext cx="0" cy="0"/>
          <a:chOff x="0" y="0"/>
          <a:chExt cx="0" cy="0"/>
        </a:xfrm>
      </p:grpSpPr>
      <p:sp>
        <p:nvSpPr>
          <p:cNvPr id="1039" name="Shape 1039"/>
          <p:cNvSpPr txBox="1">
            <a:spLocks noGrp="1"/>
          </p:cNvSpPr>
          <p:nvPr>
            <p:ph type="title"/>
          </p:nvPr>
        </p:nvSpPr>
        <p:spPr>
          <a:xfrm>
            <a:off x="457200" y="543647"/>
            <a:ext cx="8229600" cy="677078"/>
          </a:xfrm>
          <a:prstGeom prst="rect">
            <a:avLst/>
          </a:prstGeom>
        </p:spPr>
        <p:txBody>
          <a:bodyPr lIns="91425" tIns="91425" rIns="91425" bIns="91425" anchor="b" anchorCtr="0">
            <a:spAutoFit/>
          </a:bodyPr>
          <a:lstStyle/>
          <a:p>
            <a:pPr marL="38100" lvl="0" indent="0"/>
            <a:r>
              <a:rPr lang="en-US" sz="3200" dirty="0" smtClean="0"/>
              <a:t>What is </a:t>
            </a:r>
            <a:r>
              <a:rPr lang="en-US" sz="3200" dirty="0" err="1" smtClean="0"/>
              <a:t>Protei</a:t>
            </a:r>
            <a:r>
              <a:rPr lang="en-US" sz="3200" dirty="0" smtClean="0"/>
              <a:t>?  </a:t>
            </a:r>
            <a:endParaRPr lang="en-US" sz="3200" dirty="0" smtClean="0"/>
          </a:p>
        </p:txBody>
      </p:sp>
      <p:sp>
        <p:nvSpPr>
          <p:cNvPr id="1040" name="Shape 1040"/>
          <p:cNvSpPr txBox="1">
            <a:spLocks noGrp="1"/>
          </p:cNvSpPr>
          <p:nvPr>
            <p:ph type="body" idx="1"/>
          </p:nvPr>
        </p:nvSpPr>
        <p:spPr>
          <a:xfrm>
            <a:off x="413499" y="1342320"/>
            <a:ext cx="4563217" cy="2946930"/>
          </a:xfrm>
          <a:prstGeom prst="rect">
            <a:avLst/>
          </a:prstGeom>
        </p:spPr>
        <p:txBody>
          <a:bodyPr wrap="square" lIns="91425" tIns="91425" rIns="91425" bIns="91425" anchor="t" anchorCtr="0">
            <a:spAutoFit/>
          </a:bodyPr>
          <a:lstStyle/>
          <a:p>
            <a:pPr marL="209550" lvl="0" indent="-171450">
              <a:buClr>
                <a:srgbClr val="4EB9E5"/>
              </a:buClr>
              <a:buSzPct val="90000"/>
              <a:buFont typeface="Wingdings" charset="2"/>
              <a:buChar char="Ø"/>
            </a:pPr>
            <a:endParaRPr lang="en-US" sz="1550" dirty="0" smtClean="0"/>
          </a:p>
          <a:p>
            <a:pPr marL="209550" lvl="0" indent="-171450">
              <a:buClr>
                <a:srgbClr val="4EB9E5"/>
              </a:buClr>
              <a:buSzPct val="90000"/>
              <a:buFont typeface="Wingdings" charset="2"/>
              <a:buChar char="Ø"/>
            </a:pPr>
            <a:r>
              <a:rPr lang="en-US" sz="2000" dirty="0" smtClean="0"/>
              <a:t>Originally </a:t>
            </a:r>
            <a:r>
              <a:rPr lang="en-US" sz="2000" dirty="0"/>
              <a:t>developed to clean up the BP oil spill in the Gulf of Mexico, Protei </a:t>
            </a:r>
            <a:r>
              <a:rPr lang="en-US" sz="2000" dirty="0" smtClean="0"/>
              <a:t>has many applications</a:t>
            </a:r>
            <a:r>
              <a:rPr lang="en-US" sz="2000" dirty="0"/>
              <a:t>, </a:t>
            </a:r>
            <a:r>
              <a:rPr lang="en-US" sz="2000" dirty="0" smtClean="0"/>
              <a:t>from transporting </a:t>
            </a:r>
            <a:r>
              <a:rPr lang="en-US" sz="2000" dirty="0"/>
              <a:t>scientific </a:t>
            </a:r>
            <a:r>
              <a:rPr lang="en-US" sz="2000" dirty="0" smtClean="0"/>
              <a:t>payload, oil spill cleanup, and radioactivity sensing, </a:t>
            </a:r>
            <a:r>
              <a:rPr lang="en-US" sz="2000" dirty="0"/>
              <a:t>to studying coral reefs, monitoring  fisheries, and much more. </a:t>
            </a:r>
            <a:endParaRPr lang="en-US" sz="2000" dirty="0" smtClean="0"/>
          </a:p>
        </p:txBody>
      </p:sp>
      <p:pic>
        <p:nvPicPr>
          <p:cNvPr id="5" name="Picture 4" descr="Protei Logo.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124538" y="6056416"/>
            <a:ext cx="969917" cy="770114"/>
          </a:xfrm>
          <a:prstGeom prst="rect">
            <a:avLst/>
          </a:prstGeom>
        </p:spPr>
      </p:pic>
      <p:grpSp>
        <p:nvGrpSpPr>
          <p:cNvPr id="3" name="Group 2"/>
          <p:cNvGrpSpPr/>
          <p:nvPr/>
        </p:nvGrpSpPr>
        <p:grpSpPr>
          <a:xfrm>
            <a:off x="5081694" y="1486714"/>
            <a:ext cx="2222331" cy="4206177"/>
            <a:chOff x="5326681" y="1673866"/>
            <a:chExt cx="1983483" cy="3754113"/>
          </a:xfrm>
        </p:grpSpPr>
        <p:pic>
          <p:nvPicPr>
            <p:cNvPr id="10" name="Picture 9" descr="prototype2.jp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26681" y="3045388"/>
              <a:ext cx="1983481" cy="1263498"/>
            </a:xfrm>
            <a:prstGeom prst="rect">
              <a:avLst/>
            </a:prstGeom>
          </p:spPr>
        </p:pic>
        <p:pic>
          <p:nvPicPr>
            <p:cNvPr id="11" name="Picture 10" descr="worldprotei.jp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26682" y="4297128"/>
              <a:ext cx="1983482" cy="1130851"/>
            </a:xfrm>
            <a:prstGeom prst="rect">
              <a:avLst/>
            </a:prstGeom>
          </p:spPr>
        </p:pic>
        <p:pic>
          <p:nvPicPr>
            <p:cNvPr id="7" name="Picture 6" descr="CesarTED.jpg"/>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26682" y="1673866"/>
              <a:ext cx="1983481" cy="1371522"/>
            </a:xfrm>
            <a:prstGeom prst="rect">
              <a:avLst/>
            </a:prstGeom>
          </p:spPr>
        </p:pic>
      </p:grpSp>
      <p:grpSp>
        <p:nvGrpSpPr>
          <p:cNvPr id="12" name="Group 11"/>
          <p:cNvGrpSpPr/>
          <p:nvPr/>
        </p:nvGrpSpPr>
        <p:grpSpPr>
          <a:xfrm>
            <a:off x="5107547" y="1220725"/>
            <a:ext cx="2222331" cy="4206177"/>
            <a:chOff x="5326681" y="1673866"/>
            <a:chExt cx="1983483" cy="3754113"/>
          </a:xfrm>
        </p:grpSpPr>
        <p:pic>
          <p:nvPicPr>
            <p:cNvPr id="13" name="Picture 12" descr="prototype2.jp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26681" y="3045388"/>
              <a:ext cx="1983481" cy="1263498"/>
            </a:xfrm>
            <a:prstGeom prst="rect">
              <a:avLst/>
            </a:prstGeom>
          </p:spPr>
        </p:pic>
        <p:pic>
          <p:nvPicPr>
            <p:cNvPr id="14" name="Picture 13" descr="worldprotei.jp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26682" y="4297128"/>
              <a:ext cx="1983482" cy="1130851"/>
            </a:xfrm>
            <a:prstGeom prst="rect">
              <a:avLst/>
            </a:prstGeom>
          </p:spPr>
        </p:pic>
        <p:pic>
          <p:nvPicPr>
            <p:cNvPr id="15" name="Picture 14" descr="CesarTED.jpg"/>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26682" y="1673866"/>
              <a:ext cx="1983481" cy="1371522"/>
            </a:xfrm>
            <a:prstGeom prst="rect">
              <a:avLst/>
            </a:prstGeom>
          </p:spPr>
        </p:pic>
      </p:grpSp>
      <p:pic>
        <p:nvPicPr>
          <p:cNvPr id="16" name="Picture 15" descr="Screen Shot 2012-07-17 at 5.55.50 PM.png"/>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081695" y="4254888"/>
            <a:ext cx="2290943" cy="2290943"/>
          </a:xfrm>
          <a:prstGeom prst="rect">
            <a:avLst/>
          </a:prstGeom>
        </p:spPr>
      </p:pic>
      <p:sp>
        <p:nvSpPr>
          <p:cNvPr id="17" name="Rectangle 16"/>
          <p:cNvSpPr/>
          <p:nvPr/>
        </p:nvSpPr>
        <p:spPr>
          <a:xfrm>
            <a:off x="688110" y="4289250"/>
            <a:ext cx="3803072" cy="1323439"/>
          </a:xfrm>
          <a:prstGeom prst="rect">
            <a:avLst/>
          </a:prstGeom>
        </p:spPr>
        <p:txBody>
          <a:bodyPr wrap="square">
            <a:spAutoFit/>
          </a:bodyPr>
          <a:lstStyle/>
          <a:p>
            <a:pPr lvl="0"/>
            <a:r>
              <a:rPr lang="en-US" sz="2000" b="1" dirty="0">
                <a:solidFill>
                  <a:srgbClr val="FF0000"/>
                </a:solidFill>
              </a:rPr>
              <a:t>Wired.com, Tim Maly</a:t>
            </a:r>
          </a:p>
          <a:p>
            <a:pPr lvl="0"/>
            <a:r>
              <a:rPr lang="en-US" sz="2000" i="1" dirty="0">
                <a:solidFill>
                  <a:srgbClr val="FF0000"/>
                </a:solidFill>
              </a:rPr>
              <a:t>“Someday, this </a:t>
            </a:r>
            <a:r>
              <a:rPr lang="en-US" sz="2000" i="1" dirty="0" smtClean="0">
                <a:solidFill>
                  <a:srgbClr val="FF0000"/>
                </a:solidFill>
              </a:rPr>
              <a:t>fish boat </a:t>
            </a:r>
            <a:r>
              <a:rPr lang="en-US" sz="2000" i="1" dirty="0">
                <a:solidFill>
                  <a:srgbClr val="FF0000"/>
                </a:solidFill>
              </a:rPr>
              <a:t>robot-thing could be surveilling the oceans.</a:t>
            </a:r>
            <a:r>
              <a:rPr lang="en-US" sz="2000" i="1" dirty="0" smtClean="0">
                <a:solidFill>
                  <a:srgbClr val="FF0000"/>
                </a:solidFill>
              </a:rPr>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0923909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mp:transition xmlns:mp="http://schemas.microsoft.com/office/mac/powerpoint/2008/mai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38"/>
        <p:cNvGrpSpPr/>
        <p:nvPr/>
      </p:nvGrpSpPr>
      <p:grpSpPr>
        <a:xfrm>
          <a:off x="0" y="0"/>
          <a:ext cx="0" cy="0"/>
          <a:chOff x="0" y="0"/>
          <a:chExt cx="0" cy="0"/>
        </a:xfrm>
      </p:grpSpPr>
      <p:sp>
        <p:nvSpPr>
          <p:cNvPr id="1039" name="Shape 1039"/>
          <p:cNvSpPr txBox="1">
            <a:spLocks noGrp="1"/>
          </p:cNvSpPr>
          <p:nvPr>
            <p:ph type="title"/>
          </p:nvPr>
        </p:nvSpPr>
        <p:spPr>
          <a:xfrm>
            <a:off x="457200" y="1012934"/>
            <a:ext cx="8229600" cy="677078"/>
          </a:xfrm>
          <a:prstGeom prst="rect">
            <a:avLst/>
          </a:prstGeom>
        </p:spPr>
        <p:txBody>
          <a:bodyPr lIns="91425" tIns="91425" rIns="91425" bIns="91425" anchor="b" anchorCtr="0">
            <a:spAutoFit/>
          </a:bodyPr>
          <a:lstStyle/>
          <a:p>
            <a:r>
              <a:rPr lang="en-US" sz="3100" dirty="0" smtClean="0"/>
              <a:t>Pioneer Sponsorship </a:t>
            </a:r>
            <a:r>
              <a:rPr lang="en-US" sz="3100" dirty="0"/>
              <a:t>Overview</a:t>
            </a:r>
            <a:endParaRPr lang="en" sz="3100" dirty="0"/>
          </a:p>
        </p:txBody>
      </p:sp>
      <p:pic>
        <p:nvPicPr>
          <p:cNvPr id="5" name="Picture 4" descr="Protei Logo.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124538" y="6056416"/>
            <a:ext cx="969917" cy="770114"/>
          </a:xfrm>
          <a:prstGeom prst="rect">
            <a:avLst/>
          </a:prstGeom>
        </p:spPr>
      </p:pic>
      <p:sp>
        <p:nvSpPr>
          <p:cNvPr id="7" name="Rectangle 6"/>
          <p:cNvSpPr/>
          <p:nvPr/>
        </p:nvSpPr>
        <p:spPr>
          <a:xfrm>
            <a:off x="4479667" y="3244334"/>
            <a:ext cx="184666" cy="369332"/>
          </a:xfrm>
          <a:prstGeom prst="rect">
            <a:avLst/>
          </a:prstGeom>
        </p:spPr>
        <p:txBody>
          <a:bodyPr wrap="none">
            <a:spAutoFit/>
          </a:bodyPr>
          <a:lstStyle/>
          <a:p>
            <a:r>
              <a:rPr lang="en-US" dirty="0" smtClean="0"/>
              <a:t> </a:t>
            </a:r>
            <a:endParaRPr lang="en-US" dirty="0"/>
          </a:p>
        </p:txBody>
      </p:sp>
      <p:sp>
        <p:nvSpPr>
          <p:cNvPr id="3" name="Rectangle 2"/>
          <p:cNvSpPr/>
          <p:nvPr/>
        </p:nvSpPr>
        <p:spPr>
          <a:xfrm>
            <a:off x="596183" y="2100176"/>
            <a:ext cx="7931344" cy="2400657"/>
          </a:xfrm>
          <a:prstGeom prst="rect">
            <a:avLst/>
          </a:prstGeom>
        </p:spPr>
        <p:txBody>
          <a:bodyPr wrap="square">
            <a:spAutoFit/>
          </a:bodyPr>
          <a:lstStyle/>
          <a:p>
            <a:pPr>
              <a:buClr>
                <a:srgbClr val="4EB9E5"/>
              </a:buClr>
            </a:pPr>
            <a:r>
              <a:rPr lang="en-US" sz="2400" dirty="0"/>
              <a:t>As an</a:t>
            </a:r>
            <a:r>
              <a:rPr lang="en-US" sz="2400" b="1" dirty="0"/>
              <a:t> </a:t>
            </a:r>
            <a:r>
              <a:rPr lang="en-US" sz="2400" b="1" dirty="0" smtClean="0"/>
              <a:t>Pioneer </a:t>
            </a:r>
            <a:r>
              <a:rPr lang="en-US" sz="2400" b="1" dirty="0"/>
              <a:t>Sponsor </a:t>
            </a:r>
            <a:r>
              <a:rPr lang="en-US" sz="2400" dirty="0"/>
              <a:t>you will benefit with:</a:t>
            </a:r>
          </a:p>
          <a:p>
            <a:pPr>
              <a:buClr>
                <a:srgbClr val="4EB9E5"/>
              </a:buClr>
            </a:pPr>
            <a:endParaRPr lang="en-US" dirty="0">
              <a:solidFill>
                <a:schemeClr val="bg2">
                  <a:lumMod val="50000"/>
                </a:schemeClr>
              </a:solidFill>
            </a:endParaRPr>
          </a:p>
          <a:p>
            <a:pPr marL="285750" indent="-285750">
              <a:buClr>
                <a:srgbClr val="4EB9E5"/>
              </a:buClr>
              <a:buSzPct val="85000"/>
              <a:buFont typeface="Wingdings" charset="2"/>
              <a:buChar char="Ø"/>
            </a:pPr>
            <a:r>
              <a:rPr lang="en-US" b="1" dirty="0">
                <a:solidFill>
                  <a:schemeClr val="bg2">
                    <a:lumMod val="50000"/>
                  </a:schemeClr>
                </a:solidFill>
              </a:rPr>
              <a:t>BRANDING</a:t>
            </a:r>
            <a:r>
              <a:rPr lang="en-US" dirty="0">
                <a:solidFill>
                  <a:srgbClr val="4EB9E5"/>
                </a:solidFill>
              </a:rPr>
              <a:t> </a:t>
            </a:r>
            <a:r>
              <a:rPr lang="en-US" dirty="0"/>
              <a:t>on </a:t>
            </a:r>
            <a:r>
              <a:rPr lang="en-US" dirty="0" smtClean="0"/>
              <a:t>Protei boat video, </a:t>
            </a:r>
            <a:r>
              <a:rPr lang="en-US" dirty="0"/>
              <a:t>website, at events and with our social media channels</a:t>
            </a:r>
          </a:p>
          <a:p>
            <a:pPr marL="285750" indent="-285750">
              <a:buClr>
                <a:srgbClr val="4EB9E5"/>
              </a:buClr>
              <a:buSzPct val="85000"/>
              <a:buFont typeface="Wingdings" charset="2"/>
              <a:buChar char="Ø"/>
            </a:pPr>
            <a:r>
              <a:rPr lang="en-US" b="1" dirty="0" smtClean="0">
                <a:solidFill>
                  <a:srgbClr val="21B2C9"/>
                </a:solidFill>
              </a:rPr>
              <a:t>PR</a:t>
            </a:r>
            <a:r>
              <a:rPr lang="en-US" dirty="0" smtClean="0">
                <a:solidFill>
                  <a:srgbClr val="21B2C9"/>
                </a:solidFill>
              </a:rPr>
              <a:t> </a:t>
            </a:r>
            <a:r>
              <a:rPr lang="en-US" dirty="0">
                <a:solidFill>
                  <a:srgbClr val="000000"/>
                </a:solidFill>
              </a:rPr>
              <a:t>and</a:t>
            </a:r>
            <a:r>
              <a:rPr lang="en-US" dirty="0">
                <a:solidFill>
                  <a:srgbClr val="21B2C9"/>
                </a:solidFill>
              </a:rPr>
              <a:t> </a:t>
            </a:r>
            <a:r>
              <a:rPr lang="en-US" b="1" dirty="0">
                <a:solidFill>
                  <a:srgbClr val="21B2C9"/>
                </a:solidFill>
              </a:rPr>
              <a:t>MEDIA </a:t>
            </a:r>
            <a:r>
              <a:rPr lang="en-US" dirty="0"/>
              <a:t>exposure </a:t>
            </a:r>
            <a:r>
              <a:rPr lang="en-US" dirty="0" smtClean="0"/>
              <a:t>and quote</a:t>
            </a:r>
          </a:p>
          <a:p>
            <a:pPr marL="285750" indent="-285750">
              <a:buClr>
                <a:srgbClr val="4EB9E5"/>
              </a:buClr>
              <a:buSzPct val="85000"/>
              <a:buFont typeface="Wingdings" charset="2"/>
              <a:buChar char="Ø"/>
            </a:pPr>
            <a:r>
              <a:rPr lang="en-US" dirty="0" smtClean="0"/>
              <a:t>Mention in online </a:t>
            </a:r>
            <a:r>
              <a:rPr lang="en-US" b="1" dirty="0" smtClean="0">
                <a:solidFill>
                  <a:srgbClr val="21B2C9"/>
                </a:solidFill>
              </a:rPr>
              <a:t>NEWSLETTER</a:t>
            </a:r>
            <a:endParaRPr lang="en-US" b="1" dirty="0">
              <a:solidFill>
                <a:srgbClr val="21B2C9"/>
              </a:solidFill>
            </a:endParaRPr>
          </a:p>
          <a:p>
            <a:pPr marL="285750" indent="-285750">
              <a:buClr>
                <a:srgbClr val="4EB9E5"/>
              </a:buClr>
              <a:buSzPct val="85000"/>
              <a:buFont typeface="Wingdings" charset="2"/>
              <a:buChar char="Ø"/>
            </a:pPr>
            <a:r>
              <a:rPr lang="en-US" dirty="0"/>
              <a:t>One day </a:t>
            </a:r>
            <a:r>
              <a:rPr lang="en-US" b="1" dirty="0">
                <a:solidFill>
                  <a:srgbClr val="21B2C9"/>
                </a:solidFill>
              </a:rPr>
              <a:t>WORKSHOP </a:t>
            </a:r>
            <a:r>
              <a:rPr lang="en-US" dirty="0">
                <a:solidFill>
                  <a:srgbClr val="000000"/>
                </a:solidFill>
              </a:rPr>
              <a:t>or</a:t>
            </a:r>
            <a:r>
              <a:rPr lang="en-US" b="1" dirty="0">
                <a:solidFill>
                  <a:srgbClr val="21B2C9"/>
                </a:solidFill>
              </a:rPr>
              <a:t> CONSULTING</a:t>
            </a:r>
          </a:p>
          <a:p>
            <a:pPr marL="285750" indent="-285750">
              <a:buClr>
                <a:srgbClr val="4EB9E5"/>
              </a:buClr>
              <a:buSzPct val="85000"/>
              <a:buFont typeface="Wingdings" charset="2"/>
              <a:buChar char="Ø"/>
            </a:pPr>
            <a:r>
              <a:rPr lang="en-US" dirty="0" smtClean="0">
                <a:solidFill>
                  <a:srgbClr val="000000"/>
                </a:solidFill>
              </a:rPr>
              <a:t>Vehicle </a:t>
            </a:r>
            <a:r>
              <a:rPr lang="en-US" dirty="0">
                <a:solidFill>
                  <a:srgbClr val="000000"/>
                </a:solidFill>
              </a:rPr>
              <a:t>for </a:t>
            </a:r>
            <a:r>
              <a:rPr lang="en-US" b="1" dirty="0">
                <a:solidFill>
                  <a:srgbClr val="21B2C9"/>
                </a:solidFill>
              </a:rPr>
              <a:t>MARKET RESEARCH</a:t>
            </a:r>
            <a:endParaRPr lang="en-US" b="1" dirty="0">
              <a:solidFill>
                <a:srgbClr val="00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0783873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mp:transition xmlns:mp="http://schemas.microsoft.com/office/mac/powerpoint/2008/mai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38"/>
        <p:cNvGrpSpPr/>
        <p:nvPr/>
      </p:nvGrpSpPr>
      <p:grpSpPr>
        <a:xfrm>
          <a:off x="0" y="0"/>
          <a:ext cx="0" cy="0"/>
          <a:chOff x="0" y="0"/>
          <a:chExt cx="0" cy="0"/>
        </a:xfrm>
      </p:grpSpPr>
      <p:pic>
        <p:nvPicPr>
          <p:cNvPr id="5" name="Picture 4" descr="Protei Logo.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124538" y="6056416"/>
            <a:ext cx="969917" cy="770114"/>
          </a:xfrm>
          <a:prstGeom prst="rect">
            <a:avLst/>
          </a:prstGeom>
        </p:spPr>
      </p:pic>
      <p:sp>
        <p:nvSpPr>
          <p:cNvPr id="7" name="Rectangle 6"/>
          <p:cNvSpPr/>
          <p:nvPr/>
        </p:nvSpPr>
        <p:spPr>
          <a:xfrm>
            <a:off x="4479667" y="3244334"/>
            <a:ext cx="184666" cy="369332"/>
          </a:xfrm>
          <a:prstGeom prst="rect">
            <a:avLst/>
          </a:prstGeom>
        </p:spPr>
        <p:txBody>
          <a:bodyPr wrap="none">
            <a:spAutoFit/>
          </a:bodyPr>
          <a:lstStyle/>
          <a:p>
            <a:r>
              <a:rPr lang="en-US" dirty="0" smtClean="0"/>
              <a:t> </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396389825"/>
              </p:ext>
            </p:extLst>
          </p:nvPr>
        </p:nvGraphicFramePr>
        <p:xfrm>
          <a:off x="1290748" y="1515798"/>
          <a:ext cx="6377837" cy="3007472"/>
        </p:xfrm>
        <a:graphic>
          <a:graphicData uri="http://schemas.openxmlformats.org/drawingml/2006/table">
            <a:tbl>
              <a:tblPr/>
              <a:tblGrid>
                <a:gridCol w="2454117"/>
                <a:gridCol w="2857500"/>
                <a:gridCol w="1066220"/>
              </a:tblGrid>
              <a:tr h="107673">
                <a:tc>
                  <a:txBody>
                    <a:bodyPr/>
                    <a:lstStyle/>
                    <a:p>
                      <a:pPr algn="l" fontAlgn="t"/>
                      <a:r>
                        <a:rPr lang="en-US" sz="1100" b="1" i="0" u="none" strike="noStrike" dirty="0">
                          <a:solidFill>
                            <a:srgbClr val="FFFFFF"/>
                          </a:solidFill>
                          <a:effectLst/>
                          <a:latin typeface="Century Gothic"/>
                        </a:rPr>
                        <a:t> </a:t>
                      </a:r>
                    </a:p>
                  </a:txBody>
                  <a:tcPr marL="6992" marR="6992" marT="6992" marB="0">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009DD9"/>
                    </a:solidFill>
                  </a:tcPr>
                </a:tc>
                <a:tc>
                  <a:txBody>
                    <a:bodyPr/>
                    <a:lstStyle/>
                    <a:p>
                      <a:pPr algn="l" fontAlgn="t"/>
                      <a:r>
                        <a:rPr lang="en-US" sz="1100" b="1" i="0" u="none" strike="noStrike" dirty="0">
                          <a:solidFill>
                            <a:srgbClr val="FFFFFF"/>
                          </a:solidFill>
                          <a:effectLst/>
                          <a:latin typeface="Century Gothic"/>
                        </a:rPr>
                        <a:t> </a:t>
                      </a:r>
                    </a:p>
                  </a:txBody>
                  <a:tcPr marL="6992" marR="6992" marT="6992" marB="0">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009DD9"/>
                    </a:solidFill>
                  </a:tcPr>
                </a:tc>
                <a:tc>
                  <a:txBody>
                    <a:bodyPr/>
                    <a:lstStyle/>
                    <a:p>
                      <a:endParaRPr lang="en-US" dirty="0"/>
                    </a:p>
                  </a:txBody>
                  <a:tcPr marL="6992" marR="6992" marT="6992" marB="0">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009DD9"/>
                    </a:solidFill>
                  </a:tcPr>
                </a:tc>
              </a:tr>
              <a:tr h="107673">
                <a:tc>
                  <a:txBody>
                    <a:bodyPr/>
                    <a:lstStyle/>
                    <a:p>
                      <a:pPr algn="l" fontAlgn="t"/>
                      <a:r>
                        <a:rPr lang="en-US" sz="1100" b="1" i="0" u="none" strike="noStrike" dirty="0">
                          <a:solidFill>
                            <a:srgbClr val="FFFFFF"/>
                          </a:solidFill>
                          <a:effectLst/>
                          <a:latin typeface="Century Gothic"/>
                        </a:rPr>
                        <a:t> </a:t>
                      </a:r>
                    </a:p>
                  </a:txBody>
                  <a:tcPr marL="6992" marR="6992" marT="6992" marB="0">
                    <a:lnL w="6350" cap="flat" cmpd="sng" algn="ctr">
                      <a:noFill/>
                      <a:prstDash val="solid"/>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9DD9"/>
                    </a:solidFill>
                  </a:tcPr>
                </a:tc>
                <a:tc>
                  <a:txBody>
                    <a:bodyPr/>
                    <a:lstStyle/>
                    <a:p>
                      <a:pPr algn="l" fontAlgn="t"/>
                      <a:r>
                        <a:rPr lang="en-US" sz="1100" b="1" i="0" u="none" strike="noStrike" dirty="0">
                          <a:solidFill>
                            <a:srgbClr val="FFFFFF"/>
                          </a:solidFill>
                          <a:effectLst/>
                          <a:latin typeface="Century Gothic"/>
                        </a:rPr>
                        <a:t> </a:t>
                      </a:r>
                    </a:p>
                  </a:txBody>
                  <a:tcPr marL="6992" marR="6992" marT="6992" marB="0">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9DD9"/>
                    </a:solidFill>
                  </a:tcPr>
                </a:tc>
                <a:tc>
                  <a:txBody>
                    <a:bodyPr/>
                    <a:lstStyle/>
                    <a:p>
                      <a:endParaRPr lang="en-US" dirty="0"/>
                    </a:p>
                  </a:txBody>
                  <a:tcPr marL="6992" marR="6992" marT="6992" marB="0">
                    <a:lnL>
                      <a:noFill/>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9DD9"/>
                    </a:solidFill>
                  </a:tcPr>
                </a:tc>
              </a:tr>
              <a:tr h="107673">
                <a:tc>
                  <a:txBody>
                    <a:bodyPr/>
                    <a:lstStyle/>
                    <a:p>
                      <a:pPr algn="l" fontAlgn="t"/>
                      <a:r>
                        <a:rPr lang="en-US" sz="1100" b="1" i="0" u="none" strike="noStrike" dirty="0" smtClean="0">
                          <a:effectLst/>
                          <a:latin typeface="Century Gothic"/>
                        </a:rPr>
                        <a:t>   Boat</a:t>
                      </a:r>
                      <a:endParaRPr lang="en-US" sz="1100" b="1" i="0" u="none" strike="noStrike" dirty="0">
                        <a:effectLst/>
                        <a:latin typeface="Century Gothic"/>
                      </a:endParaRP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ctr"/>
                      <a:r>
                        <a:rPr lang="en-US" sz="1100" b="0" i="0" u="none" strike="noStrike" dirty="0">
                          <a:effectLst/>
                          <a:latin typeface="Century Gothic"/>
                        </a:rPr>
                        <a:t> </a:t>
                      </a:r>
                    </a:p>
                  </a:txBody>
                  <a:tcPr marL="6992" marR="6992" marT="699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Logo in video</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38261">
                <a:tc>
                  <a:txBody>
                    <a:bodyPr/>
                    <a:lstStyle/>
                    <a:p>
                      <a:pPr algn="l" fontAlgn="t"/>
                      <a:r>
                        <a:rPr lang="en-US" sz="1100" b="1" i="0" u="none" strike="noStrike" dirty="0" smtClean="0">
                          <a:effectLst/>
                          <a:latin typeface="Century Gothic"/>
                        </a:rPr>
                        <a:t>   Exhibits </a:t>
                      </a:r>
                      <a:r>
                        <a:rPr lang="en-US" sz="1100" b="1" i="0" u="none" strike="noStrike" dirty="0">
                          <a:effectLst/>
                          <a:latin typeface="Century Gothic"/>
                        </a:rPr>
                        <a:t>&amp; Symposiums</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Logo in slide presentation</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Logo on </a:t>
                      </a:r>
                      <a:r>
                        <a:rPr lang="en-US" sz="1100" b="0" i="0" u="none" strike="noStrike" dirty="0" smtClean="0">
                          <a:effectLst/>
                          <a:latin typeface="Century Gothic"/>
                        </a:rPr>
                        <a:t>banner &amp;</a:t>
                      </a:r>
                      <a:r>
                        <a:rPr lang="en-US" sz="1100" b="0" i="0" u="none" strike="noStrike" baseline="0" dirty="0" smtClean="0">
                          <a:effectLst/>
                          <a:latin typeface="Century Gothic"/>
                        </a:rPr>
                        <a:t> signs</a:t>
                      </a:r>
                      <a:endParaRPr lang="en-US" sz="1100" b="0" i="0" u="none" strike="noStrike" dirty="0">
                        <a:effectLst/>
                        <a:latin typeface="Century Gothic"/>
                      </a:endParaRP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11868">
                <a:tc>
                  <a:txBody>
                    <a:bodyPr/>
                    <a:lstStyle/>
                    <a:p>
                      <a:pPr algn="l" fontAlgn="t"/>
                      <a:r>
                        <a:rPr lang="en-US" sz="1100" b="1" i="0" u="none" strike="noStrike" dirty="0" smtClean="0">
                          <a:effectLst/>
                          <a:latin typeface="Century Gothic"/>
                        </a:rPr>
                        <a:t>   Website</a:t>
                      </a:r>
                      <a:endParaRPr lang="en-US" sz="1100" b="1" i="0" u="none" strike="noStrike" dirty="0">
                        <a:effectLst/>
                        <a:latin typeface="Century Gothic"/>
                      </a:endParaRP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Logo on sponsor page</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Logo provided for your website</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73976">
                <a:tc>
                  <a:txBody>
                    <a:bodyPr/>
                    <a:lstStyle/>
                    <a:p>
                      <a:pPr algn="l" fontAlgn="t"/>
                      <a:r>
                        <a:rPr lang="en-US" sz="1100" b="1" i="0" u="none" strike="noStrike" dirty="0" smtClean="0">
                          <a:effectLst/>
                          <a:latin typeface="Century Gothic"/>
                        </a:rPr>
                        <a:t>   Workshop </a:t>
                      </a:r>
                      <a:r>
                        <a:rPr lang="en-US" sz="1100" b="1" i="0" u="none" strike="noStrike" dirty="0">
                          <a:effectLst/>
                          <a:latin typeface="Century Gothic"/>
                        </a:rPr>
                        <a:t>&amp; Consulting</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1 day workshop</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55472">
                <a:tc>
                  <a:txBody>
                    <a:bodyPr/>
                    <a:lstStyle/>
                    <a:p>
                      <a:pPr algn="l" fontAlgn="t"/>
                      <a:r>
                        <a:rPr lang="en-US" sz="1100" b="1" i="0" u="none" strike="noStrike" dirty="0" smtClean="0">
                          <a:effectLst/>
                          <a:latin typeface="Century Gothic"/>
                        </a:rPr>
                        <a:t>   PR </a:t>
                      </a:r>
                      <a:r>
                        <a:rPr lang="en-US" sz="1100" b="1" i="0" u="none" strike="noStrike" dirty="0">
                          <a:effectLst/>
                          <a:latin typeface="Century Gothic"/>
                        </a:rPr>
                        <a:t>&amp; Marketing &amp; Social Media</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t"/>
                      <a:r>
                        <a:rPr lang="en-US" sz="1100" b="0"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Personal quote provided for your PR</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Mention in newsletter</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11868">
                <a:tc>
                  <a:txBody>
                    <a:bodyPr/>
                    <a:lstStyle/>
                    <a:p>
                      <a:pPr algn="l" fontAlgn="t"/>
                      <a:r>
                        <a:rPr lang="en-US" sz="1100" b="1" i="0" u="none" strike="noStrike" dirty="0">
                          <a:effectLst/>
                          <a:latin typeface="Century Gothic"/>
                        </a:rPr>
                        <a:t> </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sz="1100" b="0" i="0" u="none" strike="noStrike" dirty="0">
                          <a:effectLst/>
                          <a:latin typeface="Century Gothic"/>
                        </a:rPr>
                        <a:t>Mention in social media channels</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1100" b="0" i="0" u="none" strike="noStrike" dirty="0">
                          <a:effectLst/>
                          <a:latin typeface="Zapf Dingbats"/>
                        </a:rPr>
                        <a:t>✓</a:t>
                      </a:r>
                    </a:p>
                  </a:txBody>
                  <a:tcPr marL="6992" marR="6992" marT="6992"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0" name="Shape 1039"/>
          <p:cNvSpPr txBox="1">
            <a:spLocks/>
          </p:cNvSpPr>
          <p:nvPr/>
        </p:nvSpPr>
        <p:spPr>
          <a:xfrm>
            <a:off x="1290748" y="1495177"/>
            <a:ext cx="6377837" cy="615523"/>
          </a:xfrm>
          <a:prstGeom prst="rect">
            <a:avLst/>
          </a:prstGeom>
          <a:noFill/>
          <a:ln>
            <a:noFill/>
          </a:ln>
          <a:scene3d>
            <a:camera prst="orthographicFront"/>
            <a:lightRig rig="threePt" dir="t"/>
          </a:scene3d>
          <a:sp3d>
            <a:bevelT/>
          </a:sp3d>
        </p:spPr>
        <p:txBody>
          <a:bodyPr vert="horz" wrap="square" lIns="91425" tIns="91425" rIns="91425" bIns="91425" anchor="b" anchorCtr="0">
            <a:spAutoFit/>
          </a:bodyPr>
          <a:lstStyle>
            <a:lvl1pPr algn="l" rtl="0" eaLnBrk="1" latinLnBrk="0" hangingPunct="1">
              <a:spcBef>
                <a:spcPts val="0"/>
              </a:spcBef>
              <a:buSzPct val="100000"/>
              <a:buFont typeface="Arial"/>
              <a:buNone/>
              <a:defRPr kumimoji="0" sz="3600" b="1" kern="1200">
                <a:ln>
                  <a:noFill/>
                </a:ln>
                <a:solidFill>
                  <a:schemeClr val="dk1"/>
                </a:solidFill>
                <a:effectLst/>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pPr algn="ctr"/>
            <a:r>
              <a:rPr lang="en-US" sz="2800" dirty="0" smtClean="0"/>
              <a:t>Pioneer Sponsorship </a:t>
            </a:r>
            <a:r>
              <a:rPr lang="en-US" sz="2800" dirty="0"/>
              <a:t>$</a:t>
            </a:r>
            <a:r>
              <a:rPr lang="en-US" sz="2800" dirty="0" smtClean="0"/>
              <a:t>25K-$249K</a:t>
            </a:r>
            <a:endParaRPr lang="en-US" sz="2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7726115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mp:transition xmlns:mp="http://schemas.microsoft.com/office/mac/powerpoint/2008/mai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38"/>
        <p:cNvGrpSpPr/>
        <p:nvPr/>
      </p:nvGrpSpPr>
      <p:grpSpPr>
        <a:xfrm>
          <a:off x="0" y="0"/>
          <a:ext cx="0" cy="0"/>
          <a:chOff x="0" y="0"/>
          <a:chExt cx="0" cy="0"/>
        </a:xfrm>
      </p:grpSpPr>
      <p:pic>
        <p:nvPicPr>
          <p:cNvPr id="15" name="Picture 14" descr="Protei Logo.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124538" y="6056416"/>
            <a:ext cx="969917" cy="770114"/>
          </a:xfrm>
          <a:prstGeom prst="rect">
            <a:avLst/>
          </a:prstGeom>
        </p:spPr>
      </p:pic>
      <p:sp>
        <p:nvSpPr>
          <p:cNvPr id="1039" name="Shape 1039"/>
          <p:cNvSpPr txBox="1">
            <a:spLocks noGrp="1"/>
          </p:cNvSpPr>
          <p:nvPr>
            <p:ph type="title"/>
          </p:nvPr>
        </p:nvSpPr>
        <p:spPr>
          <a:xfrm>
            <a:off x="457200" y="689854"/>
            <a:ext cx="8229600" cy="677078"/>
          </a:xfrm>
          <a:prstGeom prst="rect">
            <a:avLst/>
          </a:prstGeom>
        </p:spPr>
        <p:txBody>
          <a:bodyPr lIns="91425" tIns="91425" rIns="91425" bIns="91425" anchor="b" anchorCtr="0">
            <a:spAutoFit/>
          </a:bodyPr>
          <a:lstStyle/>
          <a:p>
            <a:r>
              <a:rPr lang="en-US" sz="3200" dirty="0" smtClean="0"/>
              <a:t>Intended Use of Sponsor Funds</a:t>
            </a:r>
            <a:endParaRPr lang="en" sz="3200" dirty="0"/>
          </a:p>
        </p:txBody>
      </p:sp>
      <p:sp>
        <p:nvSpPr>
          <p:cNvPr id="6" name="Rectangle 5"/>
          <p:cNvSpPr/>
          <p:nvPr/>
        </p:nvSpPr>
        <p:spPr>
          <a:xfrm>
            <a:off x="313391" y="1197583"/>
            <a:ext cx="8494539" cy="4201150"/>
          </a:xfrm>
          <a:prstGeom prst="rect">
            <a:avLst/>
          </a:prstGeom>
        </p:spPr>
        <p:txBody>
          <a:bodyPr wrap="square">
            <a:spAutoFit/>
          </a:bodyPr>
          <a:lstStyle/>
          <a:p>
            <a:pPr>
              <a:buClr>
                <a:srgbClr val="4EB9E5"/>
              </a:buClr>
            </a:pPr>
            <a:endParaRPr lang="en-US" sz="1400" dirty="0"/>
          </a:p>
          <a:p>
            <a:pPr marL="285750" indent="-285750">
              <a:buClr>
                <a:srgbClr val="4EB9E5"/>
              </a:buClr>
              <a:buSzPct val="85000"/>
              <a:buFont typeface="Wingdings" charset="2"/>
              <a:buChar char="Ø"/>
            </a:pPr>
            <a:r>
              <a:rPr lang="en-US" sz="1500" dirty="0" smtClean="0"/>
              <a:t>We’re seeking funding to set up manufacturing as we transition from prototype to product.</a:t>
            </a:r>
          </a:p>
          <a:p>
            <a:pPr marL="285750" indent="-285750">
              <a:buClr>
                <a:srgbClr val="4EB9E5"/>
              </a:buClr>
              <a:buSzPct val="85000"/>
              <a:buFont typeface="Wingdings" charset="2"/>
              <a:buChar char="Ø"/>
            </a:pPr>
            <a:r>
              <a:rPr lang="en-US" sz="1500" dirty="0" smtClean="0"/>
              <a:t>Funds would help cover business operating expenses which go with any organization, including:</a:t>
            </a:r>
          </a:p>
          <a:p>
            <a:pPr marL="342900" indent="-342900">
              <a:buClr>
                <a:srgbClr val="4EB9E5"/>
              </a:buClr>
              <a:buSzPct val="85000"/>
              <a:buFont typeface="Wingdings" charset="2"/>
              <a:buChar char="Ø"/>
            </a:pPr>
            <a:endParaRPr lang="en-US" sz="1600" dirty="0" smtClean="0"/>
          </a:p>
          <a:p>
            <a:pPr marL="342900" indent="-342900">
              <a:buClr>
                <a:srgbClr val="4EB9E5"/>
              </a:buClr>
              <a:buSzPct val="85000"/>
              <a:buFont typeface="Wingdings" charset="2"/>
              <a:buChar char="Ø"/>
            </a:pPr>
            <a:endParaRPr lang="en-US" sz="1400" dirty="0"/>
          </a:p>
          <a:p>
            <a:pPr marL="342900" indent="-342900">
              <a:buClr>
                <a:srgbClr val="4EB9E5"/>
              </a:buClr>
              <a:buSzPct val="85000"/>
              <a:buFont typeface="Wingdings" charset="2"/>
              <a:buChar char="Ø"/>
            </a:pPr>
            <a:endParaRPr lang="en-US" sz="1400" dirty="0" smtClean="0"/>
          </a:p>
          <a:p>
            <a:pPr marL="342900" indent="-342900">
              <a:buClr>
                <a:srgbClr val="4EB9E5"/>
              </a:buClr>
              <a:buSzPct val="85000"/>
              <a:buFont typeface="Wingdings" charset="2"/>
              <a:buChar char="Ø"/>
            </a:pPr>
            <a:endParaRPr lang="en-US" sz="1400" dirty="0"/>
          </a:p>
          <a:p>
            <a:pPr marL="342900" indent="-342900">
              <a:buClr>
                <a:srgbClr val="4EB9E5"/>
              </a:buClr>
              <a:buSzPct val="85000"/>
              <a:buFont typeface="Wingdings" charset="2"/>
              <a:buChar char="Ø"/>
            </a:pPr>
            <a:endParaRPr lang="en-US" sz="1500" dirty="0" smtClean="0"/>
          </a:p>
          <a:p>
            <a:pPr marL="285750" indent="-285750">
              <a:buClr>
                <a:srgbClr val="4EB9E5"/>
              </a:buClr>
              <a:buSzPct val="85000"/>
              <a:buFont typeface="Wingdings" charset="2"/>
              <a:buChar char="Ø"/>
            </a:pPr>
            <a:r>
              <a:rPr lang="en-US" sz="1500" dirty="0" smtClean="0"/>
              <a:t>Funding will allow us to: </a:t>
            </a:r>
          </a:p>
          <a:p>
            <a:pPr marL="342900" indent="-342900">
              <a:buClr>
                <a:srgbClr val="4EB9E5"/>
              </a:buClr>
              <a:buSzPct val="85000"/>
              <a:buFont typeface="Wingdings" charset="2"/>
              <a:buChar char="Ø"/>
            </a:pPr>
            <a:endParaRPr lang="en-US" sz="1500" dirty="0" smtClean="0"/>
          </a:p>
          <a:p>
            <a:pPr marL="342900" indent="-342900">
              <a:buClr>
                <a:srgbClr val="4EB9E5"/>
              </a:buClr>
              <a:buSzPct val="85000"/>
              <a:buFont typeface="Wingdings" charset="2"/>
              <a:buChar char="Ø"/>
            </a:pPr>
            <a:endParaRPr lang="en-US" sz="1500" dirty="0" smtClean="0"/>
          </a:p>
          <a:p>
            <a:pPr marL="342900" indent="-342900">
              <a:buClr>
                <a:srgbClr val="4EB9E5"/>
              </a:buClr>
              <a:buSzPct val="85000"/>
              <a:buFont typeface="Wingdings" charset="2"/>
              <a:buChar char="Ø"/>
            </a:pPr>
            <a:endParaRPr lang="en-US" sz="1500" dirty="0" smtClean="0"/>
          </a:p>
          <a:p>
            <a:pPr marL="342900" indent="-342900">
              <a:buClr>
                <a:srgbClr val="4EB9E5"/>
              </a:buClr>
              <a:buSzPct val="85000"/>
              <a:buFont typeface="Wingdings" charset="2"/>
              <a:buChar char="Ø"/>
            </a:pPr>
            <a:endParaRPr lang="en-US" sz="1500" dirty="0"/>
          </a:p>
          <a:p>
            <a:pPr marL="342900" indent="-342900">
              <a:buClr>
                <a:srgbClr val="4EB9E5"/>
              </a:buClr>
              <a:buSzPct val="85000"/>
              <a:buFont typeface="Wingdings" charset="2"/>
              <a:buChar char="Ø"/>
            </a:pPr>
            <a:endParaRPr lang="en-US" sz="1500" dirty="0" smtClean="0"/>
          </a:p>
          <a:p>
            <a:pPr marL="285750" indent="-285750">
              <a:buClr>
                <a:srgbClr val="4EB9E5"/>
              </a:buClr>
              <a:buSzPct val="85000"/>
              <a:buFont typeface="Wingdings" charset="2"/>
              <a:buChar char="Ø"/>
            </a:pPr>
            <a:r>
              <a:rPr lang="en-US" sz="1500" dirty="0" smtClean="0"/>
              <a:t>We also desire to launch OpenH2O, a non-profit open source community for collaborative ocean research.</a:t>
            </a:r>
            <a:endParaRPr lang="en-US" sz="1500" dirty="0"/>
          </a:p>
          <a:p>
            <a:pPr marL="285750" indent="-285750">
              <a:buClr>
                <a:srgbClr val="4EB9E5"/>
              </a:buClr>
              <a:buSzPct val="85000"/>
              <a:buFont typeface="Wingdings" charset="2"/>
              <a:buChar char="Ø"/>
            </a:pPr>
            <a:r>
              <a:rPr lang="en-US" sz="1500" dirty="0" smtClean="0"/>
              <a:t>Your </a:t>
            </a:r>
            <a:r>
              <a:rPr lang="en-US" sz="1500" dirty="0"/>
              <a:t>sponsorship will allow Protei to meet these expenses as well as expand our capability to maintain our leadership </a:t>
            </a:r>
            <a:r>
              <a:rPr lang="en-US" sz="1500" dirty="0" smtClean="0"/>
              <a:t>in ocean </a:t>
            </a:r>
            <a:r>
              <a:rPr lang="en-US" sz="1500" dirty="0"/>
              <a:t>research and open source communities. </a:t>
            </a:r>
          </a:p>
        </p:txBody>
      </p:sp>
      <p:graphicFrame>
        <p:nvGraphicFramePr>
          <p:cNvPr id="5" name="Table 4"/>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353192397"/>
              </p:ext>
            </p:extLst>
          </p:nvPr>
        </p:nvGraphicFramePr>
        <p:xfrm>
          <a:off x="1229064" y="3334653"/>
          <a:ext cx="7457736" cy="1432560"/>
        </p:xfrm>
        <a:graphic>
          <a:graphicData uri="http://schemas.openxmlformats.org/drawingml/2006/table">
            <a:tbl>
              <a:tblPr firstRow="1" bandRow="1">
                <a:tableStyleId>{2D5ABB26-0587-4C30-8999-92F81FD0307C}</a:tableStyleId>
              </a:tblPr>
              <a:tblGrid>
                <a:gridCol w="3339843"/>
                <a:gridCol w="4117893"/>
              </a:tblGrid>
              <a:tr h="1413765">
                <a:tc>
                  <a:txBody>
                    <a:bodyPr/>
                    <a:lstStyle/>
                    <a:p>
                      <a:pPr marL="342900" marR="0" lvl="0" indent="-342900" algn="l" defTabSz="457200" rtl="0" eaLnBrk="1" fontAlgn="auto" latinLnBrk="0" hangingPunct="1">
                        <a:lnSpc>
                          <a:spcPct val="100000"/>
                        </a:lnSpc>
                        <a:spcBef>
                          <a:spcPts val="0"/>
                        </a:spcBef>
                        <a:spcAft>
                          <a:spcPts val="0"/>
                        </a:spcAft>
                        <a:buClr>
                          <a:srgbClr val="4EB9E5"/>
                        </a:buClr>
                        <a:buSzPct val="85000"/>
                        <a:buFont typeface="Wingdings" charset="2"/>
                        <a:buChar char="²"/>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Perform pro-active hardware development</a:t>
                      </a:r>
                    </a:p>
                    <a:p>
                      <a:pPr marL="342900" marR="0" lvl="0" indent="-342900" algn="l" defTabSz="457200" rtl="0" eaLnBrk="1" fontAlgn="auto" latinLnBrk="0" hangingPunct="1">
                        <a:lnSpc>
                          <a:spcPct val="100000"/>
                        </a:lnSpc>
                        <a:spcBef>
                          <a:spcPts val="0"/>
                        </a:spcBef>
                        <a:spcAft>
                          <a:spcPts val="0"/>
                        </a:spcAft>
                        <a:buClr>
                          <a:srgbClr val="4EB9E5"/>
                        </a:buClr>
                        <a:buSzPct val="85000"/>
                        <a:buFont typeface="Wingdings" charset="2"/>
                        <a:buChar char="²"/>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Enhance our community outreach</a:t>
                      </a:r>
                    </a:p>
                    <a:p>
                      <a:pPr marL="342900" marR="0" lvl="0" indent="-342900" algn="l" defTabSz="457200" rtl="0" eaLnBrk="1" fontAlgn="auto" latinLnBrk="0" hangingPunct="1">
                        <a:lnSpc>
                          <a:spcPct val="100000"/>
                        </a:lnSpc>
                        <a:spcBef>
                          <a:spcPts val="0"/>
                        </a:spcBef>
                        <a:spcAft>
                          <a:spcPts val="0"/>
                        </a:spcAft>
                        <a:buClr>
                          <a:srgbClr val="4EB9E5"/>
                        </a:buClr>
                        <a:buSzPct val="85000"/>
                        <a:buFont typeface="Wingdings" charset="2"/>
                        <a:buChar char="²"/>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Sponsor events and user groups </a:t>
                      </a:r>
                    </a:p>
                    <a:p>
                      <a:pPr marL="342900" marR="0" lvl="0" indent="-342900" algn="l" defTabSz="457200" rtl="0" eaLnBrk="1" fontAlgn="auto" latinLnBrk="0" hangingPunct="1">
                        <a:lnSpc>
                          <a:spcPct val="100000"/>
                        </a:lnSpc>
                        <a:spcBef>
                          <a:spcPts val="0"/>
                        </a:spcBef>
                        <a:spcAft>
                          <a:spcPts val="0"/>
                        </a:spcAft>
                        <a:buClr>
                          <a:srgbClr val="4EB9E5"/>
                        </a:buClr>
                        <a:buSzPct val="85000"/>
                        <a:buFont typeface="Wingdings" charset="2"/>
                        <a:buChar char="²"/>
                        <a:tabLst/>
                        <a:defRPr/>
                      </a:pP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marL="342900" indent="-342900">
                        <a:buClr>
                          <a:srgbClr val="4EB9E5"/>
                        </a:buClr>
                        <a:buFont typeface="Wingdings" charset="2"/>
                        <a:buChar char="²"/>
                      </a:pPr>
                      <a:endParaRPr lang="en-US" dirty="0"/>
                    </a:p>
                  </a:txBody>
                  <a:tcPr/>
                </a:tc>
                <a:tc>
                  <a:txBody>
                    <a:bodyPr/>
                    <a:lstStyle/>
                    <a:p>
                      <a:pPr marL="342900" marR="0" lvl="0" indent="-342900" algn="l" defTabSz="457200" rtl="0" eaLnBrk="1" fontAlgn="auto" latinLnBrk="0" hangingPunct="1">
                        <a:lnSpc>
                          <a:spcPct val="100000"/>
                        </a:lnSpc>
                        <a:spcBef>
                          <a:spcPts val="0"/>
                        </a:spcBef>
                        <a:spcAft>
                          <a:spcPts val="0"/>
                        </a:spcAft>
                        <a:buClr>
                          <a:srgbClr val="4EB9E5"/>
                        </a:buClr>
                        <a:buSzPct val="85000"/>
                        <a:buFont typeface="Wingdings" charset="2"/>
                        <a:buChar char="²"/>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Perform non-code related improvements to projects such as  documentation</a:t>
                      </a:r>
                    </a:p>
                    <a:p>
                      <a:pPr marL="342900" marR="0" lvl="0" indent="-342900" algn="l" defTabSz="457200" rtl="0" eaLnBrk="1" fontAlgn="auto" latinLnBrk="0" hangingPunct="1">
                        <a:lnSpc>
                          <a:spcPct val="100000"/>
                        </a:lnSpc>
                        <a:spcBef>
                          <a:spcPts val="0"/>
                        </a:spcBef>
                        <a:spcAft>
                          <a:spcPts val="0"/>
                        </a:spcAft>
                        <a:buClr>
                          <a:srgbClr val="4EB9E5"/>
                        </a:buClr>
                        <a:buSzPct val="85000"/>
                        <a:buFont typeface="Wingdings" charset="2"/>
                        <a:buChar char="²"/>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Develop a more comprehensive website</a:t>
                      </a:r>
                    </a:p>
                    <a:p>
                      <a:pPr marL="342900" marR="0" lvl="0" indent="-342900" algn="l" defTabSz="457200" rtl="0" eaLnBrk="1" fontAlgn="auto" latinLnBrk="0" hangingPunct="1">
                        <a:lnSpc>
                          <a:spcPct val="100000"/>
                        </a:lnSpc>
                        <a:spcBef>
                          <a:spcPts val="0"/>
                        </a:spcBef>
                        <a:spcAft>
                          <a:spcPts val="0"/>
                        </a:spcAft>
                        <a:buClr>
                          <a:srgbClr val="4EB9E5"/>
                        </a:buClr>
                        <a:buSzPct val="85000"/>
                        <a:buFont typeface="Wingdings" charset="2"/>
                        <a:buChar char="²"/>
                        <a:tabLst/>
                        <a:defRPr/>
                      </a:pPr>
                      <a:r>
                        <a:rPr lang="en-US" sz="1400" dirty="0" smtClean="0"/>
                        <a:t>Create a consultancy practice</a:t>
                      </a:r>
                    </a:p>
                    <a:p>
                      <a:pPr marL="342900" marR="0" lvl="0" indent="-342900" algn="l" defTabSz="457200" rtl="0" eaLnBrk="1" fontAlgn="auto" latinLnBrk="0" hangingPunct="1">
                        <a:lnSpc>
                          <a:spcPct val="100000"/>
                        </a:lnSpc>
                        <a:spcBef>
                          <a:spcPts val="0"/>
                        </a:spcBef>
                        <a:spcAft>
                          <a:spcPts val="0"/>
                        </a:spcAft>
                        <a:buClr>
                          <a:srgbClr val="4EB9E5"/>
                        </a:buClr>
                        <a:buSzPct val="85000"/>
                        <a:buFont typeface="Wingdings" charset="2"/>
                        <a:buChar char="²"/>
                        <a:tabLst/>
                        <a:defRPr/>
                      </a:pPr>
                      <a:endParaRPr lang="en-US"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586469976"/>
              </p:ext>
            </p:extLst>
          </p:nvPr>
        </p:nvGraphicFramePr>
        <p:xfrm>
          <a:off x="723540" y="2018985"/>
          <a:ext cx="7525050" cy="1426010"/>
        </p:xfrm>
        <a:graphic>
          <a:graphicData uri="http://schemas.openxmlformats.org/drawingml/2006/table">
            <a:tbl>
              <a:tblPr firstRow="1" bandRow="1">
                <a:tableStyleId>{2D5ABB26-0587-4C30-8999-92F81FD0307C}</a:tableStyleId>
              </a:tblPr>
              <a:tblGrid>
                <a:gridCol w="3367034"/>
                <a:gridCol w="4158016"/>
              </a:tblGrid>
              <a:tr h="1426010">
                <a:tc>
                  <a:txBody>
                    <a:bodyPr/>
                    <a:lstStyle/>
                    <a:p>
                      <a:pPr marL="742950" lvl="1" indent="-285750">
                        <a:buClr>
                          <a:srgbClr val="4EB9E5"/>
                        </a:buClr>
                        <a:buSzPct val="85000"/>
                        <a:buFont typeface="Wingdings" charset="2"/>
                        <a:buChar char="²"/>
                      </a:pPr>
                      <a:r>
                        <a:rPr lang="en-US" sz="1400" dirty="0" smtClean="0"/>
                        <a:t>  Bandwidth costs</a:t>
                      </a:r>
                    </a:p>
                    <a:p>
                      <a:pPr marL="742950" lvl="1" indent="-285750">
                        <a:buClr>
                          <a:srgbClr val="4EB9E5"/>
                        </a:buClr>
                        <a:buSzPct val="85000"/>
                        <a:buFont typeface="Wingdings" charset="2"/>
                        <a:buChar char="²"/>
                      </a:pPr>
                      <a:r>
                        <a:rPr lang="en-US" sz="1400" dirty="0" smtClean="0"/>
                        <a:t>  Servers and hardware</a:t>
                      </a:r>
                    </a:p>
                    <a:p>
                      <a:pPr marL="742950" lvl="1" indent="-285750">
                        <a:buClr>
                          <a:srgbClr val="4EB9E5"/>
                        </a:buClr>
                        <a:buSzPct val="85000"/>
                        <a:buFont typeface="Wingdings" charset="2"/>
                        <a:buChar char="²"/>
                      </a:pPr>
                      <a:r>
                        <a:rPr lang="en-US" sz="1400" dirty="0" smtClean="0"/>
                        <a:t>  Legal and accounting</a:t>
                      </a:r>
                    </a:p>
                    <a:p>
                      <a:pPr marL="742950" lvl="1" indent="-285750">
                        <a:buClr>
                          <a:srgbClr val="4EB9E5"/>
                        </a:buClr>
                        <a:buSzPct val="85000"/>
                        <a:buFont typeface="Wingdings" charset="2"/>
                        <a:buChar char="²"/>
                      </a:pPr>
                      <a:r>
                        <a:rPr lang="en-US" sz="1400" dirty="0" smtClean="0"/>
                        <a:t>  Marketing and PR</a:t>
                      </a:r>
                    </a:p>
                  </a:txBody>
                  <a:tcPr>
                    <a:noFill/>
                  </a:tcPr>
                </a:tc>
                <a:tc>
                  <a:txBody>
                    <a:bodyPr/>
                    <a:lstStyle/>
                    <a:p>
                      <a:pPr marL="742950" lvl="1" indent="-285750">
                        <a:buClr>
                          <a:srgbClr val="4EB9E5"/>
                        </a:buClr>
                        <a:buSzPct val="85000"/>
                        <a:buFont typeface="Wingdings" charset="2"/>
                        <a:buChar char="²"/>
                      </a:pPr>
                      <a:r>
                        <a:rPr lang="en-US" sz="1400" dirty="0" smtClean="0"/>
                        <a:t>Research space and office expenses</a:t>
                      </a:r>
                    </a:p>
                    <a:p>
                      <a:pPr marL="742950" lvl="1" indent="-285750">
                        <a:buClr>
                          <a:srgbClr val="4EB9E5"/>
                        </a:buClr>
                        <a:buSzPct val="85000"/>
                        <a:buFont typeface="Wingdings" charset="2"/>
                        <a:buChar char="²"/>
                      </a:pPr>
                      <a:r>
                        <a:rPr lang="en-US" sz="1400" dirty="0" smtClean="0"/>
                        <a:t>Staff and sub-contractors for administrative, design, project management, research and engineering </a:t>
                      </a:r>
                    </a:p>
                  </a:txBody>
                  <a:tcPr>
                    <a:noFill/>
                  </a:tcPr>
                </a:tc>
              </a:tr>
            </a:tbl>
          </a:graphicData>
        </a:graphic>
      </p:graphicFrame>
      <p:grpSp>
        <p:nvGrpSpPr>
          <p:cNvPr id="1026" name="Group 1025"/>
          <p:cNvGrpSpPr/>
          <p:nvPr/>
        </p:nvGrpSpPr>
        <p:grpSpPr>
          <a:xfrm>
            <a:off x="-39332" y="5559022"/>
            <a:ext cx="9199827" cy="999692"/>
            <a:chOff x="-39332" y="5575517"/>
            <a:chExt cx="9199827" cy="999692"/>
          </a:xfrm>
        </p:grpSpPr>
        <p:pic>
          <p:nvPicPr>
            <p:cNvPr id="8" name="Picture 7" descr="July 20 1.jp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137841" y="5575518"/>
              <a:ext cx="1445322" cy="961796"/>
            </a:xfrm>
            <a:prstGeom prst="rect">
              <a:avLst/>
            </a:prstGeom>
          </p:spPr>
        </p:pic>
        <p:pic>
          <p:nvPicPr>
            <p:cNvPr id="9" name="Picture 8" descr="July 20 8.jp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416911" y="5575518"/>
              <a:ext cx="1399568" cy="999691"/>
            </a:xfrm>
            <a:prstGeom prst="rect">
              <a:avLst/>
            </a:prstGeom>
          </p:spPr>
        </p:pic>
        <p:pic>
          <p:nvPicPr>
            <p:cNvPr id="10" name="Picture 9" descr="July 20 10.jpg"/>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9332" y="5575517"/>
              <a:ext cx="1472738" cy="999691"/>
            </a:xfrm>
            <a:prstGeom prst="rect">
              <a:avLst/>
            </a:prstGeom>
          </p:spPr>
        </p:pic>
        <p:pic>
          <p:nvPicPr>
            <p:cNvPr id="12" name="Picture 11" descr="jpg2.jpg"/>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689053" y="5575519"/>
              <a:ext cx="1249475" cy="970180"/>
            </a:xfrm>
            <a:prstGeom prst="rect">
              <a:avLst/>
            </a:prstGeom>
          </p:spPr>
        </p:pic>
        <p:pic>
          <p:nvPicPr>
            <p:cNvPr id="16" name="Picture 15" descr="jpg7.jpg"/>
            <p:cNvPicPr>
              <a:picLocks noChangeAspect="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487845" y="5575518"/>
              <a:ext cx="1284049" cy="961796"/>
            </a:xfrm>
            <a:prstGeom prst="rect">
              <a:avLst/>
            </a:prstGeom>
          </p:spPr>
        </p:pic>
        <p:pic>
          <p:nvPicPr>
            <p:cNvPr id="27" name="Picture 26" descr="July20 1.jpg"/>
            <p:cNvPicPr>
              <a:picLocks noChangeAspect="1"/>
            </p:cNvPicPr>
            <p:nvPr/>
          </p:nvPicPr>
          <p:blipFill>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16479" y="5607281"/>
              <a:ext cx="1337856" cy="930033"/>
            </a:xfrm>
            <a:prstGeom prst="rect">
              <a:avLst/>
            </a:prstGeom>
          </p:spPr>
        </p:pic>
        <p:pic>
          <p:nvPicPr>
            <p:cNvPr id="1025" name="Picture 1024" descr="jpg4.jpg"/>
            <p:cNvPicPr>
              <a:picLocks noChangeAspect="1"/>
            </p:cNvPicPr>
            <p:nvPr/>
          </p:nvPicPr>
          <p:blipFill rotWithShape="1">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r="22087"/>
            <a:stretch/>
          </p:blipFill>
          <p:spPr>
            <a:xfrm>
              <a:off x="7938529" y="5596918"/>
              <a:ext cx="1221966" cy="961795"/>
            </a:xfrm>
            <a:prstGeom prst="rect">
              <a:avLst/>
            </a:prstGeom>
            <a:noFill/>
            <a:ln>
              <a:noFill/>
            </a:ln>
          </p:spPr>
        </p:pic>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74132695"/>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38"/>
        <p:cNvGrpSpPr/>
        <p:nvPr/>
      </p:nvGrpSpPr>
      <p:grpSpPr>
        <a:xfrm>
          <a:off x="0" y="0"/>
          <a:ext cx="0" cy="0"/>
          <a:chOff x="0" y="0"/>
          <a:chExt cx="0" cy="0"/>
        </a:xfrm>
      </p:grpSpPr>
      <p:sp>
        <p:nvSpPr>
          <p:cNvPr id="1039" name="Shape 1039"/>
          <p:cNvSpPr txBox="1">
            <a:spLocks noGrp="1"/>
          </p:cNvSpPr>
          <p:nvPr>
            <p:ph type="title"/>
          </p:nvPr>
        </p:nvSpPr>
        <p:spPr>
          <a:xfrm>
            <a:off x="308467" y="290165"/>
            <a:ext cx="8229600" cy="677078"/>
          </a:xfrm>
          <a:prstGeom prst="rect">
            <a:avLst/>
          </a:prstGeom>
        </p:spPr>
        <p:txBody>
          <a:bodyPr lIns="91425" tIns="91425" rIns="91425" bIns="91425" anchor="b" anchorCtr="0">
            <a:spAutoFit/>
          </a:bodyPr>
          <a:lstStyle/>
          <a:p>
            <a:r>
              <a:rPr lang="en-US" sz="3200" dirty="0" smtClean="0"/>
              <a:t>Events &amp; Activities</a:t>
            </a:r>
            <a:endParaRPr lang="en" sz="3200" dirty="0"/>
          </a:p>
        </p:txBody>
      </p:sp>
      <p:pic>
        <p:nvPicPr>
          <p:cNvPr id="5" name="Picture 4" descr="Protei Logo.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124538" y="6056416"/>
            <a:ext cx="969917" cy="770114"/>
          </a:xfrm>
          <a:prstGeom prst="rect">
            <a:avLst/>
          </a:prstGeom>
        </p:spPr>
      </p:pic>
      <p:grpSp>
        <p:nvGrpSpPr>
          <p:cNvPr id="2" name="Group 1"/>
          <p:cNvGrpSpPr/>
          <p:nvPr/>
        </p:nvGrpSpPr>
        <p:grpSpPr>
          <a:xfrm>
            <a:off x="264788" y="874984"/>
            <a:ext cx="6624334" cy="5893922"/>
            <a:chOff x="264788" y="943636"/>
            <a:chExt cx="6117637" cy="5893922"/>
          </a:xfrm>
        </p:grpSpPr>
        <p:sp>
          <p:nvSpPr>
            <p:cNvPr id="10" name="Rectangle 9"/>
            <p:cNvSpPr/>
            <p:nvPr/>
          </p:nvSpPr>
          <p:spPr>
            <a:xfrm>
              <a:off x="728953" y="1020400"/>
              <a:ext cx="5653472" cy="5770807"/>
            </a:xfrm>
            <a:prstGeom prst="rect">
              <a:avLst/>
            </a:prstGeom>
          </p:spPr>
          <p:txBody>
            <a:bodyPr wrap="square">
              <a:spAutoFit/>
            </a:bodyPr>
            <a:lstStyle/>
            <a:p>
              <a:pPr marL="285750" indent="-285750">
                <a:buClr>
                  <a:srgbClr val="4EB9E5"/>
                </a:buClr>
                <a:buSzPct val="65000"/>
                <a:buFont typeface="Wingdings" charset="2"/>
                <a:buChar char="u"/>
              </a:pPr>
              <a:r>
                <a:rPr lang="en-US" sz="1060" dirty="0"/>
                <a:t>Tokyo Midtown DESIGN </a:t>
              </a:r>
              <a:r>
                <a:rPr lang="en-US" sz="1060" dirty="0" smtClean="0"/>
                <a:t>TOUCH, Japan. (3000+ visitors)</a:t>
              </a:r>
              <a:endParaRPr lang="en-US" sz="1060" dirty="0"/>
            </a:p>
            <a:p>
              <a:pPr marL="285750" indent="-285750">
                <a:buClr>
                  <a:srgbClr val="4EB9E5"/>
                </a:buClr>
                <a:buSzPct val="65000"/>
                <a:buFont typeface="Wingdings" charset="2"/>
                <a:buChar char="u"/>
              </a:pPr>
              <a:r>
                <a:rPr lang="en-US" sz="1060" dirty="0" err="1" smtClean="0"/>
                <a:t>Datapolis</a:t>
              </a:r>
              <a:r>
                <a:rPr lang="en-US" sz="1060" dirty="0" smtClean="0"/>
                <a:t>, </a:t>
              </a:r>
              <a:r>
                <a:rPr lang="en-US" sz="1060" dirty="0" err="1" smtClean="0"/>
                <a:t>Prag</a:t>
              </a:r>
              <a:r>
                <a:rPr lang="en-US" sz="1060" dirty="0" smtClean="0"/>
                <a:t>, </a:t>
              </a:r>
              <a:r>
                <a:rPr lang="en-US" sz="1060" dirty="0" err="1" smtClean="0"/>
                <a:t>Czeck</a:t>
              </a:r>
              <a:r>
                <a:rPr lang="en-US" sz="1060" dirty="0" smtClean="0"/>
                <a:t> Republic. </a:t>
              </a:r>
              <a:endParaRPr lang="en-US" sz="1060" dirty="0"/>
            </a:p>
            <a:p>
              <a:pPr marL="285750" indent="-285750">
                <a:buClr>
                  <a:srgbClr val="4EB9E5"/>
                </a:buClr>
                <a:buSzPct val="65000"/>
                <a:buFont typeface="Wingdings" charset="2"/>
                <a:buChar char="u"/>
              </a:pPr>
              <a:r>
                <a:rPr lang="en-US" sz="1060" dirty="0" smtClean="0"/>
                <a:t>INDAF </a:t>
              </a:r>
              <a:r>
                <a:rPr lang="en-US" sz="1060" dirty="0"/>
                <a:t>"</a:t>
              </a:r>
              <a:r>
                <a:rPr lang="en-US" sz="1060" dirty="0" smtClean="0"/>
                <a:t>Blur”, Incheon, Korea. (5000+ visitors)</a:t>
              </a:r>
              <a:endParaRPr lang="en-US" sz="1060" dirty="0"/>
            </a:p>
            <a:p>
              <a:pPr marL="285750" indent="-285750">
                <a:buClr>
                  <a:srgbClr val="4EB9E5"/>
                </a:buClr>
                <a:buSzPct val="65000"/>
                <a:buFont typeface="Wingdings" charset="2"/>
                <a:buChar char="u"/>
              </a:pPr>
              <a:r>
                <a:rPr lang="en-US" sz="1060" dirty="0"/>
                <a:t>Weather Tunnel, </a:t>
              </a:r>
              <a:r>
                <a:rPr lang="en-US" sz="1060" dirty="0" smtClean="0"/>
                <a:t>International </a:t>
              </a:r>
              <a:r>
                <a:rPr lang="en-US" sz="1060" dirty="0"/>
                <a:t>Triennial of Media Art, Museum of Contemporary Art, </a:t>
              </a:r>
              <a:r>
                <a:rPr lang="en-US" sz="1060" dirty="0" err="1" smtClean="0"/>
                <a:t>Beijin</a:t>
              </a:r>
              <a:r>
                <a:rPr lang="en-US" sz="1060" dirty="0" smtClean="0"/>
                <a:t>, China (3000 people/day for a month)</a:t>
              </a:r>
              <a:endParaRPr lang="en-US" sz="1060" dirty="0"/>
            </a:p>
            <a:p>
              <a:pPr marL="285750" indent="-285750">
                <a:buClr>
                  <a:srgbClr val="4EB9E5"/>
                </a:buClr>
                <a:buSzPct val="65000"/>
                <a:buFont typeface="Wingdings" charset="2"/>
                <a:buChar char="u"/>
              </a:pPr>
              <a:r>
                <a:rPr lang="en-US" sz="1060" dirty="0"/>
                <a:t>Cultura Digital </a:t>
              </a:r>
              <a:r>
                <a:rPr lang="en-US" sz="1060" dirty="0" smtClean="0"/>
                <a:t>Brasil, </a:t>
              </a:r>
              <a:r>
                <a:rPr lang="en-US" sz="1060" dirty="0" err="1" smtClean="0"/>
                <a:t>Rio,Brasil</a:t>
              </a:r>
              <a:r>
                <a:rPr lang="en-US" sz="1060" dirty="0" smtClean="0"/>
                <a:t>. </a:t>
              </a:r>
            </a:p>
            <a:p>
              <a:pPr marL="285750" indent="-285750">
                <a:buClr>
                  <a:srgbClr val="4EB9E5"/>
                </a:buClr>
                <a:buSzPct val="65000"/>
                <a:buFont typeface="Wingdings" charset="2"/>
                <a:buChar char="u"/>
              </a:pPr>
              <a:r>
                <a:rPr lang="en-US" sz="1060" dirty="0" err="1" smtClean="0"/>
                <a:t>NetFab</a:t>
              </a:r>
              <a:r>
                <a:rPr lang="en-US" sz="1060" dirty="0" smtClean="0"/>
                <a:t>, Ensenada, Mexico.</a:t>
              </a:r>
              <a:endParaRPr lang="en-US" sz="1060" dirty="0"/>
            </a:p>
            <a:p>
              <a:pPr marL="285750" indent="-285750">
                <a:buClr>
                  <a:srgbClr val="4EB9E5"/>
                </a:buClr>
                <a:buSzPct val="65000"/>
                <a:buFont typeface="Wingdings" charset="2"/>
                <a:buChar char="u"/>
              </a:pPr>
              <a:r>
                <a:rPr lang="en-US" sz="1060" dirty="0"/>
                <a:t>Wereld van Witte de With </a:t>
              </a:r>
              <a:r>
                <a:rPr lang="en-US" sz="1060" dirty="0" smtClean="0"/>
                <a:t>Festival, Rotterdam, Netherlands (4000 people/day for 3 days)</a:t>
              </a:r>
              <a:endParaRPr lang="en-US" sz="1060" dirty="0"/>
            </a:p>
            <a:p>
              <a:pPr marL="285750" indent="-285750">
                <a:buClr>
                  <a:srgbClr val="4EB9E5"/>
                </a:buClr>
                <a:buSzPct val="65000"/>
                <a:buFont typeface="Wingdings" charset="2"/>
                <a:buChar char="u"/>
              </a:pPr>
              <a:r>
                <a:rPr lang="en-US" sz="1060" dirty="0"/>
                <a:t>Open hardware summit </a:t>
              </a:r>
              <a:r>
                <a:rPr lang="en-US" sz="1060" dirty="0" smtClean="0"/>
                <a:t>2011, New York, USA (1500 audience)</a:t>
              </a:r>
              <a:endParaRPr lang="en-US" sz="1060" dirty="0"/>
            </a:p>
            <a:p>
              <a:pPr marL="285750" indent="-285750">
                <a:buClr>
                  <a:srgbClr val="4EB9E5"/>
                </a:buClr>
                <a:buSzPct val="65000"/>
                <a:buFont typeface="Wingdings" charset="2"/>
                <a:buChar char="u"/>
              </a:pPr>
              <a:r>
                <a:rPr lang="en-US" sz="1060" dirty="0"/>
                <a:t>Maker Faire </a:t>
              </a:r>
              <a:r>
                <a:rPr lang="en-US" sz="1060" dirty="0" smtClean="0"/>
                <a:t>NYC, USA</a:t>
              </a:r>
              <a:endParaRPr lang="en-US" sz="1060" dirty="0"/>
            </a:p>
            <a:p>
              <a:pPr marL="285750" indent="-285750">
                <a:buClr>
                  <a:srgbClr val="4EB9E5"/>
                </a:buClr>
                <a:buSzPct val="65000"/>
                <a:buFont typeface="Wingdings" charset="2"/>
                <a:buChar char="u"/>
              </a:pPr>
              <a:r>
                <a:rPr lang="en-US" sz="1060" dirty="0" smtClean="0"/>
                <a:t>Maker </a:t>
              </a:r>
              <a:r>
                <a:rPr lang="en-US" sz="1060" dirty="0"/>
                <a:t>Faire Shenzhen &amp; </a:t>
              </a:r>
              <a:r>
                <a:rPr lang="en-US" sz="1060" dirty="0" smtClean="0"/>
                <a:t>Beijing, China. </a:t>
              </a:r>
              <a:endParaRPr lang="en-US" sz="1060" dirty="0"/>
            </a:p>
            <a:p>
              <a:pPr marL="285750" indent="-285750">
                <a:buClr>
                  <a:srgbClr val="4EB9E5"/>
                </a:buClr>
                <a:buSzPct val="65000"/>
                <a:buFont typeface="Wingdings" charset="2"/>
                <a:buChar char="u"/>
              </a:pPr>
              <a:r>
                <a:rPr lang="en-US" sz="1060" dirty="0"/>
                <a:t>ISEA </a:t>
              </a:r>
              <a:r>
                <a:rPr lang="en-US" sz="1060" dirty="0" smtClean="0"/>
                <a:t>2011, </a:t>
              </a:r>
              <a:r>
                <a:rPr lang="en-US" sz="1060" dirty="0" err="1" smtClean="0"/>
                <a:t>Istambul</a:t>
              </a:r>
              <a:r>
                <a:rPr lang="en-US" sz="1060" dirty="0" smtClean="0"/>
                <a:t>, Turkey.</a:t>
              </a:r>
              <a:endParaRPr lang="en-US" sz="1060" dirty="0"/>
            </a:p>
            <a:p>
              <a:pPr marL="171450" indent="-171450">
                <a:buClr>
                  <a:srgbClr val="4EB9E5"/>
                </a:buClr>
                <a:buSzPct val="65000"/>
                <a:buFont typeface="Wingdings" charset="2"/>
                <a:buChar char="u"/>
              </a:pPr>
              <a:r>
                <a:rPr lang="en-US" sz="1060" dirty="0" smtClean="0"/>
                <a:t>   VIDA </a:t>
              </a:r>
              <a:r>
                <a:rPr lang="en-US" sz="1060" dirty="0"/>
                <a:t>Awards for Artifiicial Intelligence and bio-</a:t>
              </a:r>
              <a:r>
                <a:rPr lang="en-US" sz="1060" dirty="0" smtClean="0"/>
                <a:t>mimicry, </a:t>
              </a:r>
              <a:r>
                <a:rPr lang="en-US" sz="1060" dirty="0" err="1" smtClean="0"/>
                <a:t>Fundacion</a:t>
              </a:r>
              <a:r>
                <a:rPr lang="en-US" sz="1060" dirty="0" smtClean="0"/>
                <a:t> </a:t>
              </a:r>
              <a:r>
                <a:rPr lang="en-US" sz="1060" dirty="0" err="1" smtClean="0"/>
                <a:t>Telefonia</a:t>
              </a:r>
              <a:r>
                <a:rPr lang="en-US" sz="1060" dirty="0" smtClean="0"/>
                <a:t>, Madrid, Spain.</a:t>
              </a:r>
              <a:endParaRPr lang="en-US" sz="1060" dirty="0"/>
            </a:p>
            <a:p>
              <a:pPr marL="171450" indent="-171450">
                <a:buClr>
                  <a:srgbClr val="4EB9E5"/>
                </a:buClr>
                <a:buSzPct val="65000"/>
                <a:buFont typeface="Wingdings" charset="2"/>
                <a:buChar char="u"/>
              </a:pPr>
              <a:r>
                <a:rPr lang="en-US" sz="1060" dirty="0" smtClean="0"/>
                <a:t>   Strata </a:t>
              </a:r>
              <a:r>
                <a:rPr lang="en-US" sz="1060" dirty="0"/>
                <a:t>Big Data </a:t>
              </a:r>
              <a:r>
                <a:rPr lang="en-US" sz="1060" dirty="0" smtClean="0"/>
                <a:t>Conference, New York, USA. </a:t>
              </a:r>
              <a:endParaRPr lang="en-US" sz="1060" dirty="0"/>
            </a:p>
            <a:p>
              <a:pPr marL="171450" indent="-171450">
                <a:buClr>
                  <a:srgbClr val="4EB9E5"/>
                </a:buClr>
                <a:buSzPct val="65000"/>
                <a:buFont typeface="Wingdings" charset="2"/>
                <a:buChar char="u"/>
              </a:pPr>
              <a:r>
                <a:rPr lang="en-US" sz="1060" dirty="0" smtClean="0"/>
                <a:t>   Science </a:t>
              </a:r>
              <a:r>
                <a:rPr lang="en-US" sz="1060" dirty="0"/>
                <a:t>Gallery, Trinity College, Dublin, </a:t>
              </a:r>
              <a:r>
                <a:rPr lang="en-US" sz="1060" dirty="0" smtClean="0"/>
                <a:t>Ireland.</a:t>
              </a:r>
              <a:endParaRPr lang="en-US" sz="1060" dirty="0"/>
            </a:p>
            <a:p>
              <a:pPr marL="171450" indent="-171450">
                <a:buClr>
                  <a:srgbClr val="4EB9E5"/>
                </a:buClr>
                <a:buSzPct val="65000"/>
                <a:buFont typeface="Wingdings" charset="2"/>
                <a:buChar char="u"/>
              </a:pPr>
              <a:r>
                <a:rPr lang="en-US" sz="1060" dirty="0" smtClean="0"/>
                <a:t>   V2_ </a:t>
              </a:r>
              <a:r>
                <a:rPr lang="en-US" sz="1060" dirty="0"/>
                <a:t>Institute for the Unstable Media, Summer Sessions, Rotterdam, </a:t>
              </a:r>
              <a:r>
                <a:rPr lang="en-US" sz="1060" dirty="0" smtClean="0"/>
                <a:t>NL ,</a:t>
              </a:r>
              <a:endParaRPr lang="en-US" sz="1060" dirty="0"/>
            </a:p>
            <a:p>
              <a:pPr marL="171450" indent="-171450">
                <a:buClr>
                  <a:srgbClr val="4EB9E5"/>
                </a:buClr>
                <a:buSzPct val="65000"/>
                <a:buFont typeface="Wingdings" charset="2"/>
                <a:buChar char="u"/>
              </a:pPr>
              <a:r>
                <a:rPr lang="en-US" sz="1060" dirty="0" smtClean="0"/>
                <a:t>   Eyebeam </a:t>
              </a:r>
              <a:r>
                <a:rPr lang="en-US" sz="1060" dirty="0"/>
                <a:t>Surface Tension Exhibition, </a:t>
              </a:r>
              <a:r>
                <a:rPr lang="en-US" sz="1060" dirty="0" smtClean="0"/>
                <a:t>NYC, USA.</a:t>
              </a:r>
              <a:endParaRPr lang="en-US" sz="1060" dirty="0"/>
            </a:p>
            <a:p>
              <a:pPr marL="171450" indent="-171450">
                <a:buClr>
                  <a:srgbClr val="4EB9E5"/>
                </a:buClr>
                <a:buSzPct val="65000"/>
                <a:buFont typeface="Wingdings" charset="2"/>
                <a:buChar char="u"/>
              </a:pPr>
              <a:r>
                <a:rPr lang="en-US" sz="1060" dirty="0" smtClean="0"/>
                <a:t>   ARS </a:t>
              </a:r>
              <a:r>
                <a:rPr lang="en-US" sz="1060" dirty="0"/>
                <a:t>Electronica “Hybrid Art” Honorary </a:t>
              </a:r>
              <a:r>
                <a:rPr lang="en-US" sz="1060" dirty="0" smtClean="0"/>
                <a:t>Mention, Linz, Austria. </a:t>
              </a:r>
              <a:endParaRPr lang="en-US" sz="1060" dirty="0"/>
            </a:p>
            <a:p>
              <a:pPr marL="171450" indent="-171450">
                <a:buClr>
                  <a:srgbClr val="4EB9E5"/>
                </a:buClr>
                <a:buSzPct val="65000"/>
                <a:buFont typeface="Wingdings" charset="2"/>
                <a:buChar char="u"/>
              </a:pPr>
              <a:r>
                <a:rPr lang="en-US" sz="1060" dirty="0" smtClean="0"/>
                <a:t>   </a:t>
              </a:r>
              <a:r>
                <a:rPr lang="en-US" sz="1060" dirty="0" err="1" smtClean="0"/>
                <a:t>TEDxSummit</a:t>
              </a:r>
              <a:r>
                <a:rPr lang="en-US" sz="1060" dirty="0" smtClean="0"/>
                <a:t>: </a:t>
              </a:r>
              <a:r>
                <a:rPr lang="en-US" sz="1060" dirty="0"/>
                <a:t>1700 attendants, youtube views 20,000, ted.com: </a:t>
              </a:r>
              <a:r>
                <a:rPr lang="en-US" sz="1060" dirty="0" smtClean="0"/>
                <a:t>160,000+ views, Doha, Qatar.</a:t>
              </a:r>
              <a:endParaRPr lang="en-US" sz="1060" dirty="0"/>
            </a:p>
            <a:p>
              <a:pPr marL="171450" indent="-171450">
                <a:buClr>
                  <a:srgbClr val="4EB9E5"/>
                </a:buClr>
                <a:buSzPct val="65000"/>
                <a:buFont typeface="Wingdings" charset="2"/>
                <a:buChar char="u"/>
              </a:pPr>
              <a:r>
                <a:rPr lang="en-US" sz="1060" dirty="0" smtClean="0"/>
                <a:t>   Dutch </a:t>
              </a:r>
              <a:r>
                <a:rPr lang="en-US" sz="1060" dirty="0"/>
                <a:t>Electronic Art Festival Rotterdam (DEAF),Amsterdam, NL</a:t>
              </a:r>
            </a:p>
            <a:p>
              <a:pPr marL="171450" indent="-171450">
                <a:buClr>
                  <a:srgbClr val="4EB9E5"/>
                </a:buClr>
                <a:buSzPct val="65000"/>
                <a:buFont typeface="Wingdings" charset="2"/>
                <a:buChar char="u"/>
              </a:pPr>
              <a:r>
                <a:rPr lang="en-US" sz="1060" dirty="0" smtClean="0"/>
                <a:t>   ITHET </a:t>
              </a:r>
              <a:r>
                <a:rPr lang="en-US" sz="1060" dirty="0"/>
                <a:t>(International Conference on Information Technolog),  Istanbul, Turkey</a:t>
              </a:r>
            </a:p>
            <a:p>
              <a:pPr marL="171450" indent="-171450">
                <a:buClr>
                  <a:srgbClr val="4EB9E5"/>
                </a:buClr>
                <a:buSzPct val="65000"/>
                <a:buFont typeface="Wingdings" charset="2"/>
                <a:buChar char="u"/>
              </a:pPr>
              <a:r>
                <a:rPr lang="en-US" sz="1060" dirty="0" smtClean="0"/>
                <a:t>   CIGAC</a:t>
              </a:r>
              <a:r>
                <a:rPr lang="en-US" sz="1060" dirty="0"/>
                <a:t>, </a:t>
              </a:r>
              <a:r>
                <a:rPr lang="en-US" sz="1060" dirty="0" smtClean="0"/>
                <a:t>Rio, </a:t>
              </a:r>
              <a:r>
                <a:rPr lang="en-US" sz="1060" dirty="0" err="1" smtClean="0"/>
                <a:t>Brasil</a:t>
              </a:r>
              <a:endParaRPr lang="en-US" sz="1060" dirty="0"/>
            </a:p>
            <a:p>
              <a:pPr marL="171450" indent="-171450">
                <a:buClr>
                  <a:srgbClr val="4EB9E5"/>
                </a:buClr>
                <a:buSzPct val="65000"/>
                <a:buFont typeface="Wingdings" charset="2"/>
                <a:buChar char="u"/>
              </a:pPr>
              <a:r>
                <a:rPr lang="en-US" sz="1060" dirty="0" smtClean="0"/>
                <a:t>   Aug </a:t>
              </a:r>
              <a:r>
                <a:rPr lang="en-US" sz="1060" dirty="0"/>
                <a:t>11 </a:t>
              </a:r>
              <a:r>
                <a:rPr lang="en-US" sz="1060" dirty="0" err="1" smtClean="0"/>
                <a:t>TEDxItaewon</a:t>
              </a:r>
              <a:r>
                <a:rPr lang="en-US" sz="1060" dirty="0" smtClean="0"/>
                <a:t>, Seoul, Korea. (1500 attendees)</a:t>
              </a:r>
              <a:endParaRPr lang="en-US" sz="1060" dirty="0"/>
            </a:p>
            <a:p>
              <a:pPr marL="171450" indent="-171450">
                <a:buClr>
                  <a:srgbClr val="4EB9E5"/>
                </a:buClr>
                <a:buSzPct val="65000"/>
                <a:buFont typeface="Wingdings" charset="2"/>
                <a:buChar char="u"/>
              </a:pPr>
              <a:r>
                <a:rPr lang="en-US" sz="1060" dirty="0" smtClean="0"/>
                <a:t>   Sept </a:t>
              </a:r>
              <a:r>
                <a:rPr lang="en-US" sz="1060" dirty="0"/>
                <a:t>17, 18 PICNIC </a:t>
              </a:r>
              <a:r>
                <a:rPr lang="en-US" sz="1060" dirty="0" smtClean="0"/>
                <a:t>Amsterdam, NL</a:t>
              </a:r>
            </a:p>
            <a:p>
              <a:pPr marL="171450" indent="-171450">
                <a:buClr>
                  <a:srgbClr val="4EB9E5"/>
                </a:buClr>
                <a:buSzPct val="65000"/>
                <a:buFont typeface="Wingdings" charset="2"/>
                <a:buChar char="u"/>
              </a:pPr>
              <a:r>
                <a:rPr lang="en-US" sz="1060" dirty="0" smtClean="0"/>
                <a:t>   </a:t>
              </a:r>
              <a:r>
                <a:rPr lang="en-US" sz="1060" dirty="0"/>
                <a:t>Sept </a:t>
              </a:r>
              <a:r>
                <a:rPr lang="en-US" sz="1060" dirty="0" smtClean="0"/>
                <a:t>18 International </a:t>
              </a:r>
              <a:r>
                <a:rPr lang="en-US" sz="1060" dirty="0"/>
                <a:t>Sailing Robotics Conference </a:t>
              </a:r>
              <a:r>
                <a:rPr lang="en-US" sz="1060" dirty="0" smtClean="0"/>
                <a:t>Cardiff, UK</a:t>
              </a:r>
            </a:p>
            <a:p>
              <a:pPr marL="171450" indent="-171450">
                <a:buClr>
                  <a:srgbClr val="4EB9E5"/>
                </a:buClr>
                <a:buSzPct val="65000"/>
                <a:buFont typeface="Wingdings" charset="2"/>
                <a:buChar char="u"/>
              </a:pPr>
              <a:r>
                <a:rPr lang="en-US" sz="1060" dirty="0"/>
                <a:t> </a:t>
              </a:r>
              <a:r>
                <a:rPr lang="en-US" sz="1060" dirty="0" smtClean="0"/>
                <a:t>  Sept 20 </a:t>
              </a:r>
              <a:r>
                <a:rPr lang="tr-TR" sz="1060" dirty="0"/>
                <a:t> </a:t>
              </a:r>
              <a:r>
                <a:rPr lang="tr-TR" sz="1060" dirty="0" err="1"/>
                <a:t>Savannah</a:t>
              </a:r>
              <a:r>
                <a:rPr lang="tr-TR" sz="1060" dirty="0"/>
                <a:t> Ocean Exchange, USA.</a:t>
              </a:r>
              <a:endParaRPr lang="en-US" sz="1060" dirty="0" smtClean="0"/>
            </a:p>
            <a:p>
              <a:pPr marL="171450" indent="-171450">
                <a:buClr>
                  <a:srgbClr val="4EB9E5"/>
                </a:buClr>
                <a:buSzPct val="65000"/>
                <a:buFont typeface="Wingdings" charset="2"/>
                <a:buChar char="u"/>
              </a:pPr>
              <a:r>
                <a:rPr lang="en-US" sz="1060" dirty="0"/>
                <a:t> </a:t>
              </a:r>
              <a:r>
                <a:rPr lang="en-US" sz="1060" dirty="0" smtClean="0"/>
                <a:t>  Sept Presenting Protei at the </a:t>
              </a:r>
              <a:r>
                <a:rPr lang="en-US" sz="1060" dirty="0" err="1" smtClean="0"/>
                <a:t>WoodsHole</a:t>
              </a:r>
              <a:r>
                <a:rPr lang="en-US" sz="1060" dirty="0" smtClean="0"/>
                <a:t> Oceanographic Institute, USA</a:t>
              </a:r>
              <a:endParaRPr lang="en-US" sz="1060" dirty="0"/>
            </a:p>
            <a:p>
              <a:pPr marL="171450" indent="-171450">
                <a:buClr>
                  <a:srgbClr val="4EB9E5"/>
                </a:buClr>
                <a:buSzPct val="65000"/>
                <a:buFont typeface="Wingdings" charset="2"/>
                <a:buChar char="u"/>
              </a:pPr>
              <a:r>
                <a:rPr lang="en-US" sz="1060" dirty="0" smtClean="0"/>
                <a:t>   Oct 6 </a:t>
              </a:r>
              <a:r>
                <a:rPr lang="en-US" sz="1060" dirty="0" err="1" smtClean="0"/>
                <a:t>TEDxParis</a:t>
              </a:r>
              <a:r>
                <a:rPr lang="en-US" sz="1060" dirty="0" smtClean="0"/>
                <a:t>, France. (1500+ attendees expected).</a:t>
              </a:r>
            </a:p>
            <a:p>
              <a:pPr marL="171450" indent="-171450">
                <a:buClr>
                  <a:srgbClr val="4EB9E5"/>
                </a:buClr>
                <a:buSzPct val="65000"/>
                <a:buFont typeface="Wingdings" charset="2"/>
                <a:buChar char="u"/>
              </a:pPr>
              <a:r>
                <a:rPr lang="en-US" sz="1060" dirty="0" smtClean="0"/>
                <a:t>   Oct Trondheim </a:t>
              </a:r>
              <a:r>
                <a:rPr lang="en-US" sz="1060" dirty="0"/>
                <a:t>Electronic Arts </a:t>
              </a:r>
              <a:r>
                <a:rPr lang="en-US" sz="1060" dirty="0" smtClean="0"/>
                <a:t>Center, Norway.</a:t>
              </a:r>
            </a:p>
            <a:p>
              <a:pPr marL="171450" indent="-171450">
                <a:buClr>
                  <a:srgbClr val="4EB9E5"/>
                </a:buClr>
                <a:buSzPct val="65000"/>
                <a:buFont typeface="Wingdings" charset="2"/>
                <a:buChar char="u"/>
              </a:pPr>
              <a:r>
                <a:rPr lang="en-US" sz="1060" dirty="0" smtClean="0"/>
                <a:t>   Nov 1 </a:t>
              </a:r>
              <a:r>
                <a:rPr lang="en-US" sz="1100" dirty="0" err="1" smtClean="0"/>
                <a:t>TEDx</a:t>
              </a:r>
              <a:r>
                <a:rPr lang="en-US" sz="1100" dirty="0" smtClean="0"/>
                <a:t> Trondheim, Norway</a:t>
              </a:r>
              <a:endParaRPr lang="en-US" sz="1060" dirty="0" smtClean="0"/>
            </a:p>
            <a:p>
              <a:pPr marL="171450" indent="-171450">
                <a:buClr>
                  <a:srgbClr val="4EB9E5"/>
                </a:buClr>
                <a:buSzPct val="65000"/>
                <a:buFont typeface="Wingdings" charset="2"/>
                <a:buChar char="u"/>
              </a:pPr>
              <a:r>
                <a:rPr lang="en-US" sz="1060" dirty="0" smtClean="0"/>
                <a:t>   Nov 10 </a:t>
              </a:r>
              <a:r>
                <a:rPr lang="en-US" sz="1060" dirty="0"/>
                <a:t>TEDxRainer, </a:t>
              </a:r>
              <a:r>
                <a:rPr lang="en-US" sz="1060" dirty="0" smtClean="0"/>
                <a:t>Seattle, USA.</a:t>
              </a:r>
              <a:endParaRPr lang="en-US" sz="1060" dirty="0"/>
            </a:p>
            <a:p>
              <a:pPr marL="171450" indent="-171450">
                <a:buClr>
                  <a:srgbClr val="4EB9E5"/>
                </a:buClr>
                <a:buSzPct val="65000"/>
                <a:buFont typeface="Wingdings" charset="2"/>
                <a:buChar char="u"/>
              </a:pPr>
              <a:r>
                <a:rPr lang="en-US" sz="1060" dirty="0" smtClean="0"/>
                <a:t>   Dec </a:t>
              </a:r>
              <a:r>
                <a:rPr lang="en-US" sz="1060" dirty="0"/>
                <a:t>2nd </a:t>
              </a:r>
              <a:r>
                <a:rPr lang="en-US" sz="1060" dirty="0" err="1" smtClean="0"/>
                <a:t>TEDxGateway</a:t>
              </a:r>
              <a:r>
                <a:rPr lang="en-US" sz="1060" dirty="0" smtClean="0"/>
                <a:t>, Mumbai, India</a:t>
              </a:r>
              <a:endParaRPr lang="en-US" sz="1060" dirty="0"/>
            </a:p>
            <a:p>
              <a:pPr marL="171450" indent="-171450">
                <a:buClr>
                  <a:srgbClr val="4EB9E5"/>
                </a:buClr>
                <a:buSzPct val="65000"/>
                <a:buFont typeface="Wingdings" charset="2"/>
                <a:buChar char="u"/>
              </a:pPr>
              <a:endParaRPr lang="en-US" sz="500" dirty="0" smtClean="0"/>
            </a:p>
            <a:p>
              <a:pPr marL="171450" indent="-171450">
                <a:buClr>
                  <a:srgbClr val="4EB9E5"/>
                </a:buClr>
                <a:buSzPct val="65000"/>
                <a:buFont typeface="Wingdings" charset="2"/>
                <a:buChar char="u"/>
              </a:pPr>
              <a:r>
                <a:rPr lang="en-US" sz="1040" dirty="0" smtClean="0"/>
                <a:t>   March </a:t>
              </a:r>
              <a:r>
                <a:rPr lang="en-US" sz="1040" dirty="0"/>
                <a:t>India Design Festival</a:t>
              </a:r>
            </a:p>
            <a:p>
              <a:pPr marL="285750" indent="-285750">
                <a:buClr>
                  <a:srgbClr val="4EB9E5"/>
                </a:buClr>
                <a:buSzPct val="50000"/>
                <a:buFont typeface="Wingdings" charset="2"/>
                <a:buChar char="u"/>
              </a:pPr>
              <a:endParaRPr lang="en-US" sz="1400" dirty="0"/>
            </a:p>
          </p:txBody>
        </p:sp>
        <p:sp>
          <p:nvSpPr>
            <p:cNvPr id="7" name="Rectangle 6"/>
            <p:cNvSpPr/>
            <p:nvPr/>
          </p:nvSpPr>
          <p:spPr>
            <a:xfrm>
              <a:off x="4479667" y="3244334"/>
              <a:ext cx="184666" cy="369332"/>
            </a:xfrm>
            <a:prstGeom prst="rect">
              <a:avLst/>
            </a:prstGeom>
          </p:spPr>
          <p:txBody>
            <a:bodyPr wrap="none">
              <a:spAutoFit/>
            </a:bodyPr>
            <a:lstStyle/>
            <a:p>
              <a:pPr>
                <a:buClr>
                  <a:schemeClr val="bg2">
                    <a:lumMod val="50000"/>
                  </a:schemeClr>
                </a:buClr>
              </a:pPr>
              <a:r>
                <a:rPr lang="en-US" dirty="0" smtClean="0"/>
                <a:t> </a:t>
              </a:r>
              <a:endParaRPr lang="en-US" dirty="0"/>
            </a:p>
          </p:txBody>
        </p:sp>
        <p:cxnSp>
          <p:nvCxnSpPr>
            <p:cNvPr id="3" name="Straight Connector 2"/>
            <p:cNvCxnSpPr/>
            <p:nvPr/>
          </p:nvCxnSpPr>
          <p:spPr>
            <a:xfrm>
              <a:off x="986912" y="1029506"/>
              <a:ext cx="0" cy="5574501"/>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294281" y="6289892"/>
              <a:ext cx="1967034"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64788" y="943636"/>
              <a:ext cx="617364" cy="5893922"/>
            </a:xfrm>
            <a:prstGeom prst="rect">
              <a:avLst/>
            </a:prstGeom>
            <a:noFill/>
          </p:spPr>
          <p:txBody>
            <a:bodyPr wrap="none" rtlCol="0">
              <a:spAutoFit/>
            </a:bodyPr>
            <a:lstStyle/>
            <a:p>
              <a:pPr>
                <a:buClr>
                  <a:schemeClr val="bg2">
                    <a:lumMod val="50000"/>
                  </a:schemeClr>
                </a:buClr>
              </a:pPr>
              <a:r>
                <a:rPr lang="en-US" dirty="0" smtClean="0"/>
                <a:t>2010</a:t>
              </a:r>
            </a:p>
            <a:p>
              <a:pPr>
                <a:buClr>
                  <a:schemeClr val="bg2">
                    <a:lumMod val="50000"/>
                  </a:schemeClr>
                </a:buClr>
              </a:pPr>
              <a:endParaRPr lang="en-US" dirty="0" smtClean="0"/>
            </a:p>
            <a:p>
              <a:pPr>
                <a:buClr>
                  <a:schemeClr val="bg2">
                    <a:lumMod val="50000"/>
                  </a:schemeClr>
                </a:buClr>
              </a:pPr>
              <a:endParaRPr lang="en-US" dirty="0"/>
            </a:p>
            <a:p>
              <a:pPr>
                <a:buClr>
                  <a:schemeClr val="bg2">
                    <a:lumMod val="50000"/>
                  </a:schemeClr>
                </a:buClr>
              </a:pPr>
              <a:r>
                <a:rPr lang="en-US" dirty="0" smtClean="0"/>
                <a:t>2011</a:t>
              </a:r>
            </a:p>
            <a:p>
              <a:pPr>
                <a:buClr>
                  <a:schemeClr val="bg2">
                    <a:lumMod val="50000"/>
                  </a:schemeClr>
                </a:buClr>
              </a:pPr>
              <a:endParaRPr lang="en-US" dirty="0" smtClean="0"/>
            </a:p>
            <a:p>
              <a:pPr>
                <a:buClr>
                  <a:schemeClr val="bg2">
                    <a:lumMod val="50000"/>
                  </a:schemeClr>
                </a:buClr>
              </a:pPr>
              <a:endParaRPr lang="en-US" dirty="0" smtClean="0"/>
            </a:p>
            <a:p>
              <a:pPr>
                <a:buClr>
                  <a:schemeClr val="bg2">
                    <a:lumMod val="50000"/>
                  </a:schemeClr>
                </a:buClr>
              </a:pPr>
              <a:endParaRPr lang="en-US" sz="800" dirty="0" smtClean="0"/>
            </a:p>
            <a:p>
              <a:pPr>
                <a:buClr>
                  <a:schemeClr val="bg2">
                    <a:lumMod val="50000"/>
                  </a:schemeClr>
                </a:buClr>
              </a:pPr>
              <a:endParaRPr lang="en-US" sz="1100" dirty="0"/>
            </a:p>
            <a:p>
              <a:pPr>
                <a:buClr>
                  <a:schemeClr val="bg2">
                    <a:lumMod val="50000"/>
                  </a:schemeClr>
                </a:buClr>
              </a:pPr>
              <a:endParaRPr lang="en-US" sz="800" dirty="0"/>
            </a:p>
            <a:p>
              <a:pPr>
                <a:buClr>
                  <a:schemeClr val="bg2">
                    <a:lumMod val="50000"/>
                  </a:schemeClr>
                </a:buClr>
              </a:pPr>
              <a:r>
                <a:rPr lang="en-US" dirty="0" smtClean="0"/>
                <a:t>2012</a:t>
              </a:r>
            </a:p>
            <a:p>
              <a:pPr>
                <a:buClr>
                  <a:schemeClr val="bg2">
                    <a:lumMod val="50000"/>
                  </a:schemeClr>
                </a:buClr>
              </a:pPr>
              <a:endParaRPr lang="en-US" dirty="0" smtClean="0"/>
            </a:p>
            <a:p>
              <a:pPr>
                <a:buClr>
                  <a:schemeClr val="bg2">
                    <a:lumMod val="50000"/>
                  </a:schemeClr>
                </a:buClr>
              </a:pPr>
              <a:endParaRPr lang="en-US" dirty="0"/>
            </a:p>
            <a:p>
              <a:pPr>
                <a:buClr>
                  <a:schemeClr val="bg2">
                    <a:lumMod val="50000"/>
                  </a:schemeClr>
                </a:buClr>
              </a:pPr>
              <a:endParaRPr lang="en-US" dirty="0" smtClean="0"/>
            </a:p>
            <a:p>
              <a:pPr>
                <a:buClr>
                  <a:schemeClr val="bg2">
                    <a:lumMod val="50000"/>
                  </a:schemeClr>
                </a:buClr>
              </a:pPr>
              <a:endParaRPr lang="en-US" dirty="0"/>
            </a:p>
            <a:p>
              <a:pPr>
                <a:buClr>
                  <a:schemeClr val="bg2">
                    <a:lumMod val="50000"/>
                  </a:schemeClr>
                </a:buClr>
              </a:pPr>
              <a:endParaRPr lang="en-US" dirty="0" smtClean="0"/>
            </a:p>
            <a:p>
              <a:pPr>
                <a:buClr>
                  <a:schemeClr val="bg2">
                    <a:lumMod val="50000"/>
                  </a:schemeClr>
                </a:buClr>
              </a:pPr>
              <a:endParaRPr lang="en-US" dirty="0"/>
            </a:p>
            <a:p>
              <a:pPr>
                <a:buClr>
                  <a:schemeClr val="bg2">
                    <a:lumMod val="50000"/>
                  </a:schemeClr>
                </a:buClr>
              </a:pPr>
              <a:endParaRPr lang="en-US" dirty="0" smtClean="0"/>
            </a:p>
            <a:p>
              <a:pPr>
                <a:buClr>
                  <a:schemeClr val="bg2">
                    <a:lumMod val="50000"/>
                  </a:schemeClr>
                </a:buClr>
              </a:pPr>
              <a:endParaRPr lang="en-US" dirty="0"/>
            </a:p>
            <a:p>
              <a:pPr>
                <a:buClr>
                  <a:schemeClr val="bg2">
                    <a:lumMod val="50000"/>
                  </a:schemeClr>
                </a:buClr>
              </a:pPr>
              <a:endParaRPr lang="en-US" sz="1000" dirty="0" smtClean="0"/>
            </a:p>
            <a:p>
              <a:pPr>
                <a:buClr>
                  <a:schemeClr val="bg2">
                    <a:lumMod val="50000"/>
                  </a:schemeClr>
                </a:buClr>
              </a:pPr>
              <a:endParaRPr lang="en-US" sz="1600" dirty="0" smtClean="0"/>
            </a:p>
            <a:p>
              <a:pPr>
                <a:buClr>
                  <a:schemeClr val="bg2">
                    <a:lumMod val="50000"/>
                  </a:schemeClr>
                </a:buClr>
              </a:pPr>
              <a:endParaRPr lang="en-US" sz="1400" dirty="0" smtClean="0"/>
            </a:p>
            <a:p>
              <a:pPr>
                <a:buClr>
                  <a:schemeClr val="bg2">
                    <a:lumMod val="50000"/>
                  </a:schemeClr>
                </a:buClr>
              </a:pPr>
              <a:endParaRPr lang="en-US" dirty="0"/>
            </a:p>
            <a:p>
              <a:pPr>
                <a:buClr>
                  <a:schemeClr val="bg2">
                    <a:lumMod val="50000"/>
                  </a:schemeClr>
                </a:buClr>
              </a:pPr>
              <a:r>
                <a:rPr lang="en-US" dirty="0" smtClean="0"/>
                <a:t>2013</a:t>
              </a:r>
              <a:endParaRPr lang="en-US" dirty="0"/>
            </a:p>
          </p:txBody>
        </p:sp>
      </p:grpSp>
      <p:grpSp>
        <p:nvGrpSpPr>
          <p:cNvPr id="16" name="Group 15"/>
          <p:cNvGrpSpPr/>
          <p:nvPr/>
        </p:nvGrpSpPr>
        <p:grpSpPr>
          <a:xfrm>
            <a:off x="6790144" y="105180"/>
            <a:ext cx="2338147" cy="6788190"/>
            <a:chOff x="6821440" y="38340"/>
            <a:chExt cx="2338147" cy="6788190"/>
          </a:xfrm>
        </p:grpSpPr>
        <p:pic>
          <p:nvPicPr>
            <p:cNvPr id="17" name="Picture 16" descr="Protei Logo.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124538" y="6056416"/>
              <a:ext cx="969917" cy="770114"/>
            </a:xfrm>
            <a:prstGeom prst="rect">
              <a:avLst/>
            </a:prstGeom>
          </p:spPr>
        </p:pic>
        <p:pic>
          <p:nvPicPr>
            <p:cNvPr id="18" name="Picture 17" descr="Screen Shot 2012-07-17 at 5.55.41 PM.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821441" y="3204230"/>
              <a:ext cx="2338146" cy="1866226"/>
            </a:xfrm>
            <a:prstGeom prst="rect">
              <a:avLst/>
            </a:prstGeom>
          </p:spPr>
        </p:pic>
        <p:pic>
          <p:nvPicPr>
            <p:cNvPr id="19" name="Picture 18" descr="Screen Shot 2012-07-17 at 5.55.50 PM.pn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821440" y="38340"/>
              <a:ext cx="2290943" cy="2290943"/>
            </a:xfrm>
            <a:prstGeom prst="rect">
              <a:avLst/>
            </a:prstGeom>
          </p:spPr>
        </p:pic>
        <p:pic>
          <p:nvPicPr>
            <p:cNvPr id="20" name="Picture 19" descr="Screen Shot 2012-07-17 at 5.56.00 PM.png"/>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821442" y="5070456"/>
              <a:ext cx="2322378" cy="1468409"/>
            </a:xfrm>
            <a:prstGeom prst="rect">
              <a:avLst/>
            </a:prstGeom>
          </p:spPr>
        </p:pic>
        <p:pic>
          <p:nvPicPr>
            <p:cNvPr id="21" name="Picture 20" descr="Screen Shot 2012-07-17 at 5.56.09 PM.png"/>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821441" y="2183492"/>
              <a:ext cx="2290942" cy="1519502"/>
            </a:xfrm>
            <a:prstGeom prst="rect">
              <a:avLst/>
            </a:prstGeom>
          </p:spPr>
        </p:pic>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42989496"/>
      </p:ext>
    </p:extLst>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38"/>
        <p:cNvGrpSpPr/>
        <p:nvPr/>
      </p:nvGrpSpPr>
      <p:grpSpPr>
        <a:xfrm>
          <a:off x="0" y="0"/>
          <a:ext cx="0" cy="0"/>
          <a:chOff x="0" y="0"/>
          <a:chExt cx="0" cy="0"/>
        </a:xfrm>
      </p:grpSpPr>
      <p:sp>
        <p:nvSpPr>
          <p:cNvPr id="1039" name="Shape 1039"/>
          <p:cNvSpPr txBox="1">
            <a:spLocks noGrp="1"/>
          </p:cNvSpPr>
          <p:nvPr>
            <p:ph type="title"/>
          </p:nvPr>
        </p:nvSpPr>
        <p:spPr>
          <a:xfrm>
            <a:off x="239536" y="864479"/>
            <a:ext cx="8447264" cy="677078"/>
          </a:xfrm>
          <a:prstGeom prst="rect">
            <a:avLst/>
          </a:prstGeom>
        </p:spPr>
        <p:txBody>
          <a:bodyPr wrap="square" lIns="91425" tIns="91425" rIns="91425" bIns="91425" anchor="b" anchorCtr="0">
            <a:spAutoFit/>
          </a:bodyPr>
          <a:lstStyle/>
          <a:p>
            <a:r>
              <a:rPr lang="en-US" sz="3200" dirty="0" smtClean="0"/>
              <a:t>Our Supporters </a:t>
            </a:r>
            <a:endParaRPr lang="en" sz="3200" dirty="0"/>
          </a:p>
        </p:txBody>
      </p:sp>
      <p:pic>
        <p:nvPicPr>
          <p:cNvPr id="5" name="Picture 4" descr="Protei Logo.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124538" y="6056416"/>
            <a:ext cx="969917" cy="770114"/>
          </a:xfrm>
          <a:prstGeom prst="rect">
            <a:avLst/>
          </a:prstGeom>
        </p:spPr>
      </p:pic>
      <p:sp>
        <p:nvSpPr>
          <p:cNvPr id="7" name="Rectangle 6"/>
          <p:cNvSpPr/>
          <p:nvPr/>
        </p:nvSpPr>
        <p:spPr>
          <a:xfrm>
            <a:off x="4479667" y="3244334"/>
            <a:ext cx="184666" cy="369332"/>
          </a:xfrm>
          <a:prstGeom prst="rect">
            <a:avLst/>
          </a:prstGeom>
        </p:spPr>
        <p:txBody>
          <a:bodyPr wrap="none">
            <a:spAutoFit/>
          </a:bodyPr>
          <a:lstStyle/>
          <a:p>
            <a:r>
              <a:rPr lang="en-US" dirty="0" smtClean="0"/>
              <a:t> </a:t>
            </a:r>
            <a:endParaRPr lang="en-US" dirty="0"/>
          </a:p>
        </p:txBody>
      </p:sp>
      <p:sp>
        <p:nvSpPr>
          <p:cNvPr id="2" name="Rectangle 1"/>
          <p:cNvSpPr/>
          <p:nvPr/>
        </p:nvSpPr>
        <p:spPr>
          <a:xfrm>
            <a:off x="6400800" y="-1880144"/>
            <a:ext cx="4572000" cy="646331"/>
          </a:xfrm>
          <a:prstGeom prst="rect">
            <a:avLst/>
          </a:prstGeom>
        </p:spPr>
        <p:txBody>
          <a:bodyPr>
            <a:spAutoFit/>
          </a:bodyPr>
          <a:lstStyle/>
          <a:p>
            <a:endParaRPr lang="en-US" dirty="0" smtClean="0"/>
          </a:p>
          <a:p>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53911551"/>
              </p:ext>
            </p:extLst>
          </p:nvPr>
        </p:nvGraphicFramePr>
        <p:xfrm>
          <a:off x="239536" y="1595429"/>
          <a:ext cx="8697093" cy="4742078"/>
        </p:xfrm>
        <a:graphic>
          <a:graphicData uri="http://schemas.openxmlformats.org/drawingml/2006/table">
            <a:tbl>
              <a:tblPr firstRow="1" bandRow="1">
                <a:tableStyleId>{5C22544A-7EE6-4342-B048-85BDC9FD1C3A}</a:tableStyleId>
              </a:tblPr>
              <a:tblGrid>
                <a:gridCol w="2873645"/>
                <a:gridCol w="3106374"/>
                <a:gridCol w="2717074"/>
              </a:tblGrid>
              <a:tr h="747040">
                <a:tc>
                  <a:txBody>
                    <a:bodyPr/>
                    <a:lstStyle/>
                    <a:p>
                      <a:pPr algn="ctr"/>
                      <a:r>
                        <a:rPr lang="en-US" sz="2000" dirty="0" smtClean="0">
                          <a:solidFill>
                            <a:schemeClr val="bg2">
                              <a:lumMod val="50000"/>
                            </a:schemeClr>
                          </a:solidFill>
                        </a:rPr>
                        <a:t>Academic Institutions</a:t>
                      </a:r>
                      <a:endParaRPr lang="en-US" sz="2000" dirty="0">
                        <a:solidFill>
                          <a:schemeClr val="bg2">
                            <a:lumMod val="50000"/>
                          </a:schemeClr>
                        </a:solidFill>
                      </a:endParaRPr>
                    </a:p>
                  </a:txBody>
                  <a:tcPr>
                    <a:cell3D prstMaterial="dkEdge">
                      <a:bevel/>
                      <a:lightRig rig="flood" dir="t"/>
                    </a:cell3D>
                    <a:solidFill>
                      <a:srgbClr val="F2FCFF">
                        <a:alpha val="11000"/>
                      </a:srgbClr>
                    </a:solidFill>
                  </a:tcPr>
                </a:tc>
                <a:tc>
                  <a:txBody>
                    <a:bodyPr/>
                    <a:lstStyle/>
                    <a:p>
                      <a:pPr algn="ctr"/>
                      <a:r>
                        <a:rPr lang="en-US" sz="2000" dirty="0" smtClean="0">
                          <a:solidFill>
                            <a:schemeClr val="bg2">
                              <a:lumMod val="50000"/>
                            </a:schemeClr>
                          </a:solidFill>
                        </a:rPr>
                        <a:t>Partners</a:t>
                      </a:r>
                      <a:endParaRPr lang="en-US" sz="2000" dirty="0">
                        <a:solidFill>
                          <a:schemeClr val="bg2">
                            <a:lumMod val="50000"/>
                          </a:schemeClr>
                        </a:solidFill>
                      </a:endParaRPr>
                    </a:p>
                  </a:txBody>
                  <a:tcPr>
                    <a:cell3D prstMaterial="dkEdge">
                      <a:bevel/>
                      <a:lightRig rig="flood" dir="t"/>
                    </a:cell3D>
                    <a:solidFill>
                      <a:srgbClr val="F2FCFF">
                        <a:alpha val="11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2">
                              <a:lumMod val="50000"/>
                            </a:schemeClr>
                          </a:solidFill>
                        </a:rPr>
                        <a:t>Supporters</a:t>
                      </a:r>
                    </a:p>
                    <a:p>
                      <a:pPr algn="ctr"/>
                      <a:endParaRPr lang="en-US" sz="2000" dirty="0">
                        <a:solidFill>
                          <a:schemeClr val="bg2">
                            <a:lumMod val="50000"/>
                          </a:schemeClr>
                        </a:solidFill>
                      </a:endParaRPr>
                    </a:p>
                  </a:txBody>
                  <a:tcPr>
                    <a:cell3D prstMaterial="dkEdge">
                      <a:bevel/>
                      <a:lightRig rig="flood" dir="t"/>
                    </a:cell3D>
                    <a:solidFill>
                      <a:srgbClr val="F2FCFF">
                        <a:alpha val="11000"/>
                      </a:srgbClr>
                    </a:solidFill>
                  </a:tcPr>
                </a:tc>
              </a:tr>
              <a:tr h="3995038">
                <a:tc>
                  <a:txBody>
                    <a:bodyPr/>
                    <a:lstStyle/>
                    <a:p>
                      <a:pPr marL="171450" marR="0" indent="-171450" algn="l" defTabSz="914400" rtl="0" eaLnBrk="1" fontAlgn="auto" latinLnBrk="0" hangingPunct="1">
                        <a:lnSpc>
                          <a:spcPct val="100000"/>
                        </a:lnSpc>
                        <a:spcBef>
                          <a:spcPts val="0"/>
                        </a:spcBef>
                        <a:spcAft>
                          <a:spcPts val="0"/>
                        </a:spcAft>
                        <a:buClr>
                          <a:srgbClr val="4EB9E5"/>
                        </a:buClr>
                        <a:buSzTx/>
                        <a:buFont typeface="Courier New"/>
                        <a:buChar char="o"/>
                        <a:tabLst/>
                        <a:defRPr/>
                      </a:pPr>
                      <a:r>
                        <a:rPr lang="en-US" sz="1200" dirty="0" smtClean="0">
                          <a:solidFill>
                            <a:schemeClr val="tx1"/>
                          </a:solidFill>
                        </a:rPr>
                        <a:t>Stanford University (USA)</a:t>
                      </a:r>
                    </a:p>
                    <a:p>
                      <a:pPr marL="171450" marR="0" indent="-171450" algn="l" defTabSz="914400" rtl="0" eaLnBrk="1" fontAlgn="auto" latinLnBrk="0" hangingPunct="1">
                        <a:lnSpc>
                          <a:spcPct val="100000"/>
                        </a:lnSpc>
                        <a:spcBef>
                          <a:spcPts val="0"/>
                        </a:spcBef>
                        <a:spcAft>
                          <a:spcPts val="0"/>
                        </a:spcAft>
                        <a:buClr>
                          <a:srgbClr val="4EB9E5"/>
                        </a:buClr>
                        <a:buSzTx/>
                        <a:buFont typeface="Courier New"/>
                        <a:buChar char="o"/>
                        <a:tabLst/>
                        <a:defRPr/>
                      </a:pPr>
                      <a:r>
                        <a:rPr lang="en-US" sz="1200" dirty="0" smtClean="0">
                          <a:solidFill>
                            <a:schemeClr val="tx1"/>
                          </a:solidFill>
                        </a:rPr>
                        <a:t>MIT (USA)</a:t>
                      </a:r>
                    </a:p>
                    <a:p>
                      <a:pPr marL="171450" marR="0" indent="-171450" algn="l" defTabSz="914400" rtl="0" eaLnBrk="1" fontAlgn="auto" latinLnBrk="0" hangingPunct="1">
                        <a:lnSpc>
                          <a:spcPct val="100000"/>
                        </a:lnSpc>
                        <a:spcBef>
                          <a:spcPts val="0"/>
                        </a:spcBef>
                        <a:spcAft>
                          <a:spcPts val="0"/>
                        </a:spcAft>
                        <a:buClr>
                          <a:srgbClr val="4EB9E5"/>
                        </a:buClr>
                        <a:buSzTx/>
                        <a:buFont typeface="Courier New"/>
                        <a:buChar char="o"/>
                        <a:tabLst/>
                        <a:defRPr/>
                      </a:pPr>
                      <a:r>
                        <a:rPr lang="en-US" sz="1200" dirty="0" smtClean="0">
                          <a:solidFill>
                            <a:schemeClr val="tx1"/>
                          </a:solidFill>
                        </a:rPr>
                        <a:t>ITP (USA)</a:t>
                      </a:r>
                    </a:p>
                    <a:p>
                      <a:pPr marL="171450" marR="0" indent="-171450" algn="l" defTabSz="914400" rtl="0" eaLnBrk="1" fontAlgn="auto" latinLnBrk="0" hangingPunct="1">
                        <a:lnSpc>
                          <a:spcPct val="100000"/>
                        </a:lnSpc>
                        <a:spcBef>
                          <a:spcPts val="0"/>
                        </a:spcBef>
                        <a:spcAft>
                          <a:spcPts val="0"/>
                        </a:spcAft>
                        <a:buClr>
                          <a:srgbClr val="4EB9E5"/>
                        </a:buClr>
                        <a:buSzTx/>
                        <a:buFont typeface="Courier New"/>
                        <a:buChar char="o"/>
                        <a:tabLst/>
                        <a:defRPr/>
                      </a:pPr>
                      <a:r>
                        <a:rPr lang="en-US" sz="1200" dirty="0" smtClean="0">
                          <a:solidFill>
                            <a:schemeClr val="tx1"/>
                          </a:solidFill>
                        </a:rPr>
                        <a:t> T/u Eindhoven (NL)</a:t>
                      </a:r>
                    </a:p>
                    <a:p>
                      <a:pPr marL="171450" marR="0" indent="-171450" algn="l" defTabSz="914400" rtl="0" eaLnBrk="1" fontAlgn="auto" latinLnBrk="0" hangingPunct="1">
                        <a:lnSpc>
                          <a:spcPct val="100000"/>
                        </a:lnSpc>
                        <a:spcBef>
                          <a:spcPts val="0"/>
                        </a:spcBef>
                        <a:spcAft>
                          <a:spcPts val="0"/>
                        </a:spcAft>
                        <a:buClr>
                          <a:srgbClr val="4EB9E5"/>
                        </a:buClr>
                        <a:buSzTx/>
                        <a:buFont typeface="Courier New"/>
                        <a:buChar char="o"/>
                        <a:tabLst/>
                        <a:defRPr/>
                      </a:pPr>
                      <a:r>
                        <a:rPr lang="en-US" sz="1200" dirty="0" smtClean="0">
                          <a:solidFill>
                            <a:schemeClr val="tx1"/>
                          </a:solidFill>
                        </a:rPr>
                        <a:t>Syddansk University (DK)</a:t>
                      </a:r>
                    </a:p>
                    <a:p>
                      <a:pPr marL="171450" marR="0" indent="-171450" algn="l" defTabSz="914400" rtl="0" eaLnBrk="1" fontAlgn="auto" latinLnBrk="0" hangingPunct="1">
                        <a:lnSpc>
                          <a:spcPct val="100000"/>
                        </a:lnSpc>
                        <a:spcBef>
                          <a:spcPts val="0"/>
                        </a:spcBef>
                        <a:spcAft>
                          <a:spcPts val="0"/>
                        </a:spcAft>
                        <a:buClr>
                          <a:srgbClr val="4EB9E5"/>
                        </a:buClr>
                        <a:buSzTx/>
                        <a:buFont typeface="Courier New"/>
                        <a:buChar char="o"/>
                        <a:tabLst/>
                        <a:defRPr/>
                      </a:pPr>
                      <a:r>
                        <a:rPr lang="en-US" sz="1200" dirty="0" smtClean="0">
                          <a:solidFill>
                            <a:schemeClr val="tx1"/>
                          </a:solidFill>
                        </a:rPr>
                        <a:t>Hongik University (KR)</a:t>
                      </a:r>
                    </a:p>
                    <a:p>
                      <a:pPr marL="171450" marR="0" indent="-171450" algn="l" defTabSz="914400" rtl="0" eaLnBrk="1" fontAlgn="auto" latinLnBrk="0" hangingPunct="1">
                        <a:lnSpc>
                          <a:spcPct val="100000"/>
                        </a:lnSpc>
                        <a:spcBef>
                          <a:spcPts val="0"/>
                        </a:spcBef>
                        <a:spcAft>
                          <a:spcPts val="0"/>
                        </a:spcAft>
                        <a:buClr>
                          <a:srgbClr val="4EB9E5"/>
                        </a:buClr>
                        <a:buSzTx/>
                        <a:buFont typeface="Courier New"/>
                        <a:buChar char="o"/>
                        <a:tabLst/>
                        <a:defRPr/>
                      </a:pPr>
                      <a:r>
                        <a:rPr lang="en-US" sz="1200" dirty="0" smtClean="0">
                          <a:solidFill>
                            <a:schemeClr val="tx1"/>
                          </a:solidFill>
                        </a:rPr>
                        <a:t>Goldsmiths University London (UK)</a:t>
                      </a:r>
                    </a:p>
                    <a:p>
                      <a:pPr marL="171450" marR="0" indent="-171450" algn="l" defTabSz="914400" rtl="0" eaLnBrk="1" fontAlgn="auto" latinLnBrk="0" hangingPunct="1">
                        <a:lnSpc>
                          <a:spcPct val="100000"/>
                        </a:lnSpc>
                        <a:spcBef>
                          <a:spcPts val="0"/>
                        </a:spcBef>
                        <a:spcAft>
                          <a:spcPts val="0"/>
                        </a:spcAft>
                        <a:buClr>
                          <a:srgbClr val="4EB9E5"/>
                        </a:buClr>
                        <a:buSzTx/>
                        <a:buFont typeface="Courier New"/>
                        <a:buChar char="o"/>
                        <a:tabLst/>
                        <a:defRPr/>
                      </a:pPr>
                      <a:r>
                        <a:rPr lang="en-US" sz="1200" dirty="0" smtClean="0">
                          <a:solidFill>
                            <a:schemeClr val="tx1"/>
                          </a:solidFill>
                        </a:rPr>
                        <a:t>Southampton University (UK) </a:t>
                      </a:r>
                    </a:p>
                    <a:p>
                      <a:pPr marL="171450" marR="0" indent="-171450" algn="l" defTabSz="914400" rtl="0" eaLnBrk="1" fontAlgn="auto" latinLnBrk="0" hangingPunct="1">
                        <a:lnSpc>
                          <a:spcPct val="100000"/>
                        </a:lnSpc>
                        <a:spcBef>
                          <a:spcPts val="0"/>
                        </a:spcBef>
                        <a:spcAft>
                          <a:spcPts val="0"/>
                        </a:spcAft>
                        <a:buClr>
                          <a:srgbClr val="4EB9E5"/>
                        </a:buClr>
                        <a:buSzTx/>
                        <a:buFont typeface="Courier New"/>
                        <a:buChar char="o"/>
                        <a:tabLst/>
                        <a:defRPr/>
                      </a:pPr>
                      <a:r>
                        <a:rPr lang="en-US" sz="1200" dirty="0" smtClean="0">
                          <a:solidFill>
                            <a:schemeClr val="tx1"/>
                          </a:solidFill>
                        </a:rPr>
                        <a:t>CIGAC (Universidade Federale of Campina Grande) (BR)</a:t>
                      </a:r>
                    </a:p>
                    <a:p>
                      <a:pPr marL="171450" marR="0" indent="-171450" algn="l" defTabSz="914400" rtl="0" eaLnBrk="1" fontAlgn="auto" latinLnBrk="0" hangingPunct="1">
                        <a:lnSpc>
                          <a:spcPct val="100000"/>
                        </a:lnSpc>
                        <a:spcBef>
                          <a:spcPts val="0"/>
                        </a:spcBef>
                        <a:spcAft>
                          <a:spcPts val="0"/>
                        </a:spcAft>
                        <a:buClr>
                          <a:srgbClr val="4EB9E5"/>
                        </a:buClr>
                        <a:buSzTx/>
                        <a:buFont typeface="Courier New"/>
                        <a:buChar char="o"/>
                        <a:tabLst/>
                        <a:defRPr/>
                      </a:pPr>
                      <a:r>
                        <a:rPr lang="en-US" sz="1200" dirty="0" smtClean="0">
                          <a:solidFill>
                            <a:schemeClr val="tx1"/>
                          </a:solidFill>
                        </a:rPr>
                        <a:t>Universidade Federale of Rio de Janeiro</a:t>
                      </a:r>
                      <a:r>
                        <a:rPr lang="en-US" sz="1200" baseline="0" dirty="0" smtClean="0">
                          <a:solidFill>
                            <a:schemeClr val="tx1"/>
                          </a:solidFill>
                        </a:rPr>
                        <a:t> (BR)</a:t>
                      </a:r>
                      <a:endParaRPr lang="en-US" sz="1200" dirty="0" smtClean="0">
                        <a:solidFill>
                          <a:schemeClr val="tx1"/>
                        </a:solidFill>
                      </a:endParaRPr>
                    </a:p>
                    <a:p>
                      <a:pPr marL="285750" indent="-285750">
                        <a:buClr>
                          <a:srgbClr val="4EB9E5"/>
                        </a:buClr>
                        <a:buFont typeface="Courier New"/>
                        <a:buChar char="o"/>
                      </a:pPr>
                      <a:endParaRPr lang="en-US" sz="1200" dirty="0">
                        <a:solidFill>
                          <a:schemeClr val="tx1"/>
                        </a:solidFill>
                      </a:endParaRPr>
                    </a:p>
                  </a:txBody>
                  <a:tcPr>
                    <a:cell3D prstMaterial="dkEdge">
                      <a:bevel/>
                      <a:lightRig rig="flood" dir="t"/>
                    </a:cell3D>
                    <a:solidFill>
                      <a:srgbClr val="F2FCFF">
                        <a:alpha val="11000"/>
                      </a:srgbClr>
                    </a:solidFill>
                  </a:tcPr>
                </a:tc>
                <a:tc>
                  <a:txBody>
                    <a:bodyPr/>
                    <a:lstStyle/>
                    <a:p>
                      <a:pPr marL="171450" indent="-171450">
                        <a:buClr>
                          <a:srgbClr val="4EB9E5"/>
                        </a:buClr>
                        <a:buFont typeface="Courier New"/>
                        <a:buChar char="o"/>
                      </a:pPr>
                      <a:r>
                        <a:rPr kumimoji="0" lang="en-US" sz="1200" kern="1200" dirty="0" smtClean="0">
                          <a:solidFill>
                            <a:schemeClr val="dk1"/>
                          </a:solidFill>
                          <a:effectLst/>
                          <a:latin typeface="+mn-lt"/>
                          <a:ea typeface="+mn-ea"/>
                          <a:cs typeface="+mn-cs"/>
                        </a:rPr>
                        <a:t>Open_Sailing (www.opensailing.net)</a:t>
                      </a:r>
                    </a:p>
                    <a:p>
                      <a:pPr marL="171450" indent="-171450">
                        <a:buClr>
                          <a:srgbClr val="4EB9E5"/>
                        </a:buClr>
                        <a:buFont typeface="Courier New"/>
                        <a:buChar char="o"/>
                      </a:pPr>
                      <a:r>
                        <a:rPr kumimoji="0" lang="en-US" sz="1200" kern="1200" dirty="0" smtClean="0">
                          <a:solidFill>
                            <a:schemeClr val="dk1"/>
                          </a:solidFill>
                          <a:effectLst/>
                          <a:latin typeface="+mn-lt"/>
                          <a:ea typeface="+mn-ea"/>
                          <a:cs typeface="+mn-cs"/>
                        </a:rPr>
                        <a:t>V2_ Institute for Unstable Media (v2.nl)</a:t>
                      </a:r>
                    </a:p>
                    <a:p>
                      <a:pPr marL="171450" indent="-171450">
                        <a:buClr>
                          <a:srgbClr val="4EB9E5"/>
                        </a:buClr>
                        <a:buFont typeface="Courier New"/>
                        <a:buChar char="o"/>
                      </a:pPr>
                      <a:r>
                        <a:rPr kumimoji="0" lang="en-US" sz="1200" kern="1200" dirty="0" smtClean="0">
                          <a:solidFill>
                            <a:schemeClr val="dk1"/>
                          </a:solidFill>
                          <a:effectLst/>
                          <a:latin typeface="+mn-lt"/>
                          <a:ea typeface="+mn-ea"/>
                          <a:cs typeface="+mn-cs"/>
                        </a:rPr>
                        <a:t>DNV (www.dnv.com)</a:t>
                      </a:r>
                    </a:p>
                    <a:p>
                      <a:pPr marL="171450" indent="-171450">
                        <a:buClr>
                          <a:srgbClr val="4EB9E5"/>
                        </a:buClr>
                        <a:buFont typeface="Courier New"/>
                        <a:buChar char="o"/>
                      </a:pPr>
                      <a:r>
                        <a:rPr kumimoji="0" lang="en-US" sz="1200" kern="1200" dirty="0" err="1" smtClean="0">
                          <a:solidFill>
                            <a:schemeClr val="dk1"/>
                          </a:solidFill>
                          <a:effectLst/>
                          <a:latin typeface="+mn-lt"/>
                          <a:ea typeface="+mn-ea"/>
                          <a:cs typeface="+mn-cs"/>
                        </a:rPr>
                        <a:t>Amorphica</a:t>
                      </a:r>
                      <a:r>
                        <a:rPr kumimoji="0" lang="en-US" sz="1200" kern="1200" dirty="0" smtClean="0">
                          <a:solidFill>
                            <a:schemeClr val="dk1"/>
                          </a:solidFill>
                          <a:effectLst/>
                          <a:latin typeface="+mn-lt"/>
                          <a:ea typeface="+mn-ea"/>
                          <a:cs typeface="+mn-cs"/>
                        </a:rPr>
                        <a:t>, Mexico (amorphica.com)</a:t>
                      </a:r>
                    </a:p>
                    <a:p>
                      <a:pPr marL="171450" indent="-171450">
                        <a:buClr>
                          <a:srgbClr val="4EB9E5"/>
                        </a:buClr>
                        <a:buFont typeface="Courier New"/>
                        <a:buChar char="o"/>
                      </a:pPr>
                      <a:r>
                        <a:rPr kumimoji="0" lang="en-US" sz="1200" kern="1200" dirty="0" err="1" smtClean="0">
                          <a:solidFill>
                            <a:schemeClr val="dk1"/>
                          </a:solidFill>
                          <a:effectLst/>
                          <a:latin typeface="+mn-lt"/>
                          <a:ea typeface="+mn-ea"/>
                          <a:cs typeface="+mn-cs"/>
                        </a:rPr>
                        <a:t>RandomWalks</a:t>
                      </a:r>
                      <a:r>
                        <a:rPr kumimoji="0" lang="en-US" sz="1200" kern="1200" dirty="0" smtClean="0">
                          <a:solidFill>
                            <a:schemeClr val="dk1"/>
                          </a:solidFill>
                          <a:effectLst/>
                          <a:latin typeface="+mn-lt"/>
                          <a:ea typeface="+mn-ea"/>
                          <a:cs typeface="+mn-cs"/>
                        </a:rPr>
                        <a:t>, Korea</a:t>
                      </a:r>
                      <a:r>
                        <a:rPr kumimoji="0" lang="en-US" sz="1200" kern="1200" baseline="0" dirty="0" smtClean="0">
                          <a:solidFill>
                            <a:schemeClr val="dk1"/>
                          </a:solidFill>
                          <a:effectLst/>
                          <a:latin typeface="+mn-lt"/>
                          <a:ea typeface="+mn-ea"/>
                          <a:cs typeface="+mn-cs"/>
                        </a:rPr>
                        <a:t> </a:t>
                      </a:r>
                      <a:r>
                        <a:rPr kumimoji="0" lang="en-US" sz="1200" kern="1200" dirty="0" smtClean="0">
                          <a:solidFill>
                            <a:schemeClr val="dk1"/>
                          </a:solidFill>
                          <a:effectLst/>
                          <a:latin typeface="+mn-lt"/>
                          <a:ea typeface="+mn-ea"/>
                          <a:cs typeface="+mn-cs"/>
                        </a:rPr>
                        <a:t>(randomwalks.org)</a:t>
                      </a:r>
                    </a:p>
                    <a:p>
                      <a:pPr marL="171450" indent="-171450">
                        <a:buClr>
                          <a:srgbClr val="4EB9E5"/>
                        </a:buClr>
                        <a:buFont typeface="Courier New"/>
                        <a:buChar char="o"/>
                      </a:pPr>
                      <a:r>
                        <a:rPr kumimoji="0" lang="en-US" sz="1200" kern="1200" dirty="0" smtClean="0">
                          <a:solidFill>
                            <a:schemeClr val="dk1"/>
                          </a:solidFill>
                          <a:effectLst/>
                          <a:latin typeface="+mn-lt"/>
                          <a:ea typeface="+mn-ea"/>
                          <a:cs typeface="+mn-cs"/>
                        </a:rPr>
                        <a:t>Hofman and Zonen (florentijnhofman.nl) </a:t>
                      </a:r>
                    </a:p>
                    <a:p>
                      <a:pPr marL="171450" indent="-171450">
                        <a:buClr>
                          <a:srgbClr val="4EB9E5"/>
                        </a:buClr>
                        <a:buFont typeface="Courier New"/>
                        <a:buChar char="o"/>
                      </a:pPr>
                      <a:r>
                        <a:rPr kumimoji="0" lang="en-US" sz="1200" kern="1200" dirty="0" smtClean="0">
                          <a:solidFill>
                            <a:schemeClr val="dk1"/>
                          </a:solidFill>
                          <a:effectLst/>
                          <a:latin typeface="+mn-lt"/>
                          <a:ea typeface="+mn-ea"/>
                          <a:cs typeface="+mn-cs"/>
                        </a:rPr>
                        <a:t>TED (ted.com)</a:t>
                      </a:r>
                    </a:p>
                    <a:p>
                      <a:pPr marL="171450" indent="-171450">
                        <a:buClr>
                          <a:srgbClr val="4EB9E5"/>
                        </a:buClr>
                        <a:buFont typeface="Courier New"/>
                        <a:buChar char="o"/>
                      </a:pPr>
                      <a:r>
                        <a:rPr kumimoji="0" lang="en-US" sz="1200" kern="1200" dirty="0" smtClean="0">
                          <a:solidFill>
                            <a:schemeClr val="dk1"/>
                          </a:solidFill>
                          <a:effectLst/>
                          <a:latin typeface="+mn-lt"/>
                          <a:ea typeface="+mn-ea"/>
                          <a:cs typeface="+mn-cs"/>
                        </a:rPr>
                        <a:t>TEDxMidAtlantic (tedxmidatlantic.com)</a:t>
                      </a:r>
                    </a:p>
                    <a:p>
                      <a:pPr marL="171450" indent="-171450">
                        <a:buClr>
                          <a:srgbClr val="4EB9E5"/>
                        </a:buClr>
                        <a:buFont typeface="Courier New"/>
                        <a:buChar char="o"/>
                      </a:pPr>
                      <a:r>
                        <a:rPr kumimoji="0" lang="en-US" sz="1200" kern="1200" dirty="0" smtClean="0">
                          <a:solidFill>
                            <a:schemeClr val="dk1"/>
                          </a:solidFill>
                          <a:effectLst/>
                          <a:latin typeface="+mn-lt"/>
                          <a:ea typeface="+mn-ea"/>
                          <a:cs typeface="+mn-cs"/>
                        </a:rPr>
                        <a:t>Kaag Watersport Academy (dekaag.nl)</a:t>
                      </a:r>
                    </a:p>
                    <a:p>
                      <a:pPr marL="171450" indent="-171450">
                        <a:buClr>
                          <a:srgbClr val="4EB9E5"/>
                        </a:buClr>
                        <a:buFont typeface="Courier New"/>
                        <a:buChar char="o"/>
                      </a:pPr>
                      <a:r>
                        <a:rPr kumimoji="0" lang="en-US" sz="1200" kern="1200" dirty="0" smtClean="0">
                          <a:solidFill>
                            <a:schemeClr val="dk1"/>
                          </a:solidFill>
                          <a:effectLst/>
                          <a:latin typeface="+mn-lt"/>
                          <a:ea typeface="+mn-ea"/>
                          <a:cs typeface="+mn-cs"/>
                        </a:rPr>
                        <a:t>Creole.com (creole.com)</a:t>
                      </a:r>
                    </a:p>
                    <a:p>
                      <a:pPr marL="171450" indent="-171450">
                        <a:buClr>
                          <a:srgbClr val="4EB9E5"/>
                        </a:buClr>
                        <a:buFont typeface="Courier New"/>
                        <a:buChar char="o"/>
                      </a:pPr>
                      <a:r>
                        <a:rPr kumimoji="0" lang="en-US" sz="1200" kern="1200" dirty="0" smtClean="0">
                          <a:solidFill>
                            <a:schemeClr val="dk1"/>
                          </a:solidFill>
                          <a:effectLst/>
                          <a:latin typeface="+mn-lt"/>
                          <a:ea typeface="+mn-ea"/>
                          <a:cs typeface="+mn-cs"/>
                        </a:rPr>
                        <a:t>Goldsmiths University, UK (gold.ac.uk)</a:t>
                      </a:r>
                    </a:p>
                    <a:p>
                      <a:pPr marL="171450" indent="-171450">
                        <a:buClr>
                          <a:srgbClr val="4EB9E5"/>
                        </a:buClr>
                        <a:buFont typeface="Courier New"/>
                        <a:buChar char="o"/>
                      </a:pPr>
                      <a:r>
                        <a:rPr kumimoji="0" lang="en-US" sz="1200" kern="1200" dirty="0" smtClean="0">
                          <a:solidFill>
                            <a:schemeClr val="dk1"/>
                          </a:solidFill>
                          <a:effectLst/>
                          <a:latin typeface="+mn-lt"/>
                          <a:ea typeface="+mn-ea"/>
                          <a:cs typeface="+mn-cs"/>
                        </a:rPr>
                        <a:t>MIT Public Service Center (web.mit.edu/mitpsc/)</a:t>
                      </a:r>
                    </a:p>
                    <a:p>
                      <a:pPr marL="171450" indent="-171450">
                        <a:buClr>
                          <a:srgbClr val="4EB9E5"/>
                        </a:buClr>
                        <a:buFont typeface="Courier New"/>
                        <a:buChar char="o"/>
                      </a:pPr>
                      <a:r>
                        <a:rPr kumimoji="0" lang="en-US" sz="1200" kern="1200" dirty="0" smtClean="0">
                          <a:solidFill>
                            <a:schemeClr val="dk1"/>
                          </a:solidFill>
                          <a:effectLst/>
                          <a:latin typeface="+mn-lt"/>
                          <a:ea typeface="+mn-ea"/>
                          <a:cs typeface="+mn-cs"/>
                        </a:rPr>
                        <a:t>HTS Consulting (htsconsulting.com)</a:t>
                      </a:r>
                    </a:p>
                    <a:p>
                      <a:pPr marL="171450" indent="-171450">
                        <a:buClr>
                          <a:srgbClr val="4EB9E5"/>
                        </a:buClr>
                        <a:buFont typeface="Courier New"/>
                        <a:buChar char="o"/>
                      </a:pPr>
                      <a:r>
                        <a:rPr kumimoji="0" lang="en-US" sz="1200" kern="1200" dirty="0" smtClean="0">
                          <a:solidFill>
                            <a:schemeClr val="dk1"/>
                          </a:solidFill>
                          <a:effectLst/>
                          <a:latin typeface="+mn-lt"/>
                          <a:ea typeface="+mn-ea"/>
                          <a:cs typeface="+mn-cs"/>
                        </a:rPr>
                        <a:t>LA Bucket Team Brigade</a:t>
                      </a:r>
                      <a:r>
                        <a:rPr kumimoji="0" lang="en-US" sz="1200" kern="1200" baseline="0" dirty="0" smtClean="0">
                          <a:solidFill>
                            <a:schemeClr val="dk1"/>
                          </a:solidFill>
                          <a:effectLst/>
                          <a:latin typeface="+mn-lt"/>
                          <a:ea typeface="+mn-ea"/>
                          <a:cs typeface="+mn-cs"/>
                        </a:rPr>
                        <a:t> (</a:t>
                      </a:r>
                      <a:r>
                        <a:rPr kumimoji="0" lang="en-US" sz="1200" kern="1200" dirty="0" smtClean="0">
                          <a:solidFill>
                            <a:schemeClr val="dk1"/>
                          </a:solidFill>
                          <a:effectLst/>
                          <a:latin typeface="+mn-lt"/>
                          <a:ea typeface="+mn-ea"/>
                          <a:cs typeface="+mn-cs"/>
                        </a:rPr>
                        <a:t>labucketbrigade.org)</a:t>
                      </a:r>
                    </a:p>
                    <a:p>
                      <a:pPr marL="171450" indent="-171450">
                        <a:buClr>
                          <a:srgbClr val="4EB9E5"/>
                        </a:buClr>
                        <a:buFont typeface="Courier New"/>
                        <a:buChar char="o"/>
                      </a:pPr>
                      <a:r>
                        <a:rPr kumimoji="0" lang="en-US" sz="1200" kern="1200" dirty="0" smtClean="0">
                          <a:solidFill>
                            <a:schemeClr val="dk1"/>
                          </a:solidFill>
                          <a:effectLst/>
                          <a:latin typeface="+mn-lt"/>
                          <a:ea typeface="+mn-ea"/>
                          <a:cs typeface="+mn-cs"/>
                        </a:rPr>
                        <a:t>Suzette Toledano Becker (suzettebecker.com)</a:t>
                      </a:r>
                      <a:endParaRPr kumimoji="0" lang="en-US" sz="1200" kern="1200" dirty="0">
                        <a:solidFill>
                          <a:schemeClr val="dk1"/>
                        </a:solidFill>
                        <a:effectLst/>
                        <a:latin typeface="+mn-lt"/>
                        <a:ea typeface="+mn-ea"/>
                        <a:cs typeface="+mn-cs"/>
                      </a:endParaRPr>
                    </a:p>
                  </a:txBody>
                  <a:tcPr>
                    <a:cell3D prstMaterial="dkEdge">
                      <a:bevel/>
                      <a:lightRig rig="flood" dir="t"/>
                    </a:cell3D>
                    <a:solidFill>
                      <a:srgbClr val="F2FCFF">
                        <a:alpha val="11000"/>
                      </a:srgbClr>
                    </a:solidFill>
                  </a:tcPr>
                </a:tc>
                <a:tc>
                  <a:txBody>
                    <a:bodyPr/>
                    <a:lstStyle/>
                    <a:p>
                      <a:pPr marL="285750" indent="-285750">
                        <a:buClr>
                          <a:srgbClr val="4EB9E5"/>
                        </a:buClr>
                        <a:buFont typeface="Courier New"/>
                        <a:buChar char="o"/>
                      </a:pPr>
                      <a:r>
                        <a:rPr lang="en-US" sz="1200" dirty="0" smtClean="0">
                          <a:solidFill>
                            <a:schemeClr val="tx1"/>
                          </a:solidFill>
                        </a:rPr>
                        <a:t>300+ Kickstarter backers</a:t>
                      </a:r>
                    </a:p>
                    <a:p>
                      <a:pPr marL="285750" indent="-285750">
                        <a:buClr>
                          <a:srgbClr val="4EB9E5"/>
                        </a:buClr>
                        <a:buFont typeface="Courier New"/>
                        <a:buChar char="o"/>
                      </a:pPr>
                      <a:r>
                        <a:rPr lang="en-US" sz="1200" dirty="0" smtClean="0">
                          <a:solidFill>
                            <a:schemeClr val="tx1"/>
                          </a:solidFill>
                        </a:rPr>
                        <a:t>Florentijn Hofman </a:t>
                      </a:r>
                    </a:p>
                    <a:p>
                      <a:pPr marL="285750" indent="-285750">
                        <a:buClr>
                          <a:srgbClr val="4EB9E5"/>
                        </a:buClr>
                        <a:buFont typeface="Courier New"/>
                        <a:buChar char="o"/>
                      </a:pPr>
                      <a:r>
                        <a:rPr lang="en-US" sz="1200" dirty="0" smtClean="0">
                          <a:solidFill>
                            <a:schemeClr val="tx1"/>
                          </a:solidFill>
                        </a:rPr>
                        <a:t>KimEngbers</a:t>
                      </a:r>
                    </a:p>
                    <a:p>
                      <a:pPr marL="285750" indent="-285750">
                        <a:buClr>
                          <a:srgbClr val="4EB9E5"/>
                        </a:buClr>
                        <a:buFont typeface="Courier New"/>
                        <a:buChar char="o"/>
                      </a:pPr>
                      <a:r>
                        <a:rPr lang="en-US" sz="1200" dirty="0" smtClean="0">
                          <a:solidFill>
                            <a:schemeClr val="tx1"/>
                          </a:solidFill>
                        </a:rPr>
                        <a:t>Marnix de Nijs</a:t>
                      </a:r>
                      <a:r>
                        <a:rPr lang="en-US" sz="1200" baseline="0" dirty="0" smtClean="0">
                          <a:solidFill>
                            <a:schemeClr val="tx1"/>
                          </a:solidFill>
                        </a:rPr>
                        <a:t> </a:t>
                      </a:r>
                    </a:p>
                    <a:p>
                      <a:pPr marL="285750" indent="-285750">
                        <a:buClr>
                          <a:srgbClr val="4EB9E5"/>
                        </a:buClr>
                        <a:buFont typeface="Courier New"/>
                        <a:buChar char="o"/>
                      </a:pPr>
                      <a:r>
                        <a:rPr lang="en-US" sz="1200" dirty="0" smtClean="0">
                          <a:solidFill>
                            <a:schemeClr val="tx1"/>
                          </a:solidFill>
                        </a:rPr>
                        <a:t>Diana Wieser</a:t>
                      </a:r>
                    </a:p>
                    <a:p>
                      <a:pPr marL="285750" indent="-285750">
                        <a:buClr>
                          <a:srgbClr val="4EB9E5"/>
                        </a:buClr>
                        <a:buFont typeface="Courier New"/>
                        <a:buChar char="o"/>
                      </a:pPr>
                      <a:r>
                        <a:rPr lang="en-US" sz="1200" dirty="0" smtClean="0">
                          <a:solidFill>
                            <a:schemeClr val="tx1"/>
                          </a:solidFill>
                        </a:rPr>
                        <a:t>Dana Braff</a:t>
                      </a:r>
                    </a:p>
                    <a:p>
                      <a:pPr marL="285750" indent="-285750">
                        <a:buClr>
                          <a:srgbClr val="4EB9E5"/>
                        </a:buClr>
                        <a:buFont typeface="Courier New"/>
                        <a:buChar char="o"/>
                      </a:pPr>
                      <a:r>
                        <a:rPr lang="en-US" sz="1200" dirty="0" smtClean="0">
                          <a:solidFill>
                            <a:schemeClr val="tx1"/>
                          </a:solidFill>
                        </a:rPr>
                        <a:t>Jasper van Maede</a:t>
                      </a:r>
                    </a:p>
                    <a:p>
                      <a:pPr marL="285750" indent="-285750">
                        <a:buClr>
                          <a:srgbClr val="4EB9E5"/>
                        </a:buClr>
                        <a:buFont typeface="Courier New"/>
                        <a:buChar char="o"/>
                      </a:pPr>
                      <a:r>
                        <a:rPr lang="en-US" sz="1200" dirty="0" smtClean="0">
                          <a:solidFill>
                            <a:schemeClr val="tx1"/>
                          </a:solidFill>
                        </a:rPr>
                        <a:t>Jean-Grégoire Kherian</a:t>
                      </a:r>
                    </a:p>
                    <a:p>
                      <a:pPr marL="285750" indent="-285750">
                        <a:buClr>
                          <a:srgbClr val="4EB9E5"/>
                        </a:buClr>
                        <a:buFont typeface="Courier New"/>
                        <a:buChar char="o"/>
                      </a:pPr>
                      <a:r>
                        <a:rPr lang="en-US" sz="1200" dirty="0" smtClean="0">
                          <a:solidFill>
                            <a:schemeClr val="tx1"/>
                          </a:solidFill>
                        </a:rPr>
                        <a:t>Earl Scionneaux III</a:t>
                      </a:r>
                    </a:p>
                    <a:p>
                      <a:pPr marL="285750" indent="-285750">
                        <a:buClr>
                          <a:srgbClr val="4EB9E5"/>
                        </a:buClr>
                        <a:buFont typeface="Courier New"/>
                        <a:buChar char="o"/>
                      </a:pPr>
                      <a:r>
                        <a:rPr lang="en-US" sz="1200" dirty="0" smtClean="0">
                          <a:solidFill>
                            <a:schemeClr val="tx1"/>
                          </a:solidFill>
                        </a:rPr>
                        <a:t>Jessica Rohloff</a:t>
                      </a:r>
                    </a:p>
                    <a:p>
                      <a:pPr marL="285750" indent="-285750">
                        <a:buClr>
                          <a:srgbClr val="4EB9E5"/>
                        </a:buClr>
                        <a:buFont typeface="Courier New"/>
                        <a:buChar char="o"/>
                      </a:pPr>
                      <a:r>
                        <a:rPr lang="en-US" sz="1200" dirty="0" smtClean="0">
                          <a:solidFill>
                            <a:schemeClr val="tx1"/>
                          </a:solidFill>
                        </a:rPr>
                        <a:t>Nae Morita</a:t>
                      </a:r>
                    </a:p>
                    <a:p>
                      <a:pPr marL="285750" indent="-285750">
                        <a:buClr>
                          <a:srgbClr val="4EB9E5"/>
                        </a:buClr>
                        <a:buFont typeface="Courier New"/>
                        <a:buChar char="o"/>
                      </a:pPr>
                      <a:r>
                        <a:rPr lang="en-US" sz="1200" dirty="0" smtClean="0">
                          <a:solidFill>
                            <a:schemeClr val="tx1"/>
                          </a:solidFill>
                        </a:rPr>
                        <a:t>Nick Kaufmann</a:t>
                      </a:r>
                    </a:p>
                    <a:p>
                      <a:pPr marL="285750" indent="-285750">
                        <a:buClr>
                          <a:srgbClr val="4EB9E5"/>
                        </a:buClr>
                        <a:buFont typeface="Courier New"/>
                        <a:buChar char="o"/>
                      </a:pPr>
                      <a:r>
                        <a:rPr lang="en-US" sz="1200" dirty="0" smtClean="0">
                          <a:solidFill>
                            <a:schemeClr val="tx1"/>
                          </a:solidFill>
                        </a:rPr>
                        <a:t>Michel Van Dartel</a:t>
                      </a:r>
                    </a:p>
                    <a:p>
                      <a:pPr marL="285750" indent="-285750">
                        <a:buClr>
                          <a:srgbClr val="4EB9E5"/>
                        </a:buClr>
                        <a:buFont typeface="Courier New"/>
                        <a:buChar char="o"/>
                      </a:pPr>
                      <a:endParaRPr lang="en-US" sz="1200" dirty="0">
                        <a:solidFill>
                          <a:schemeClr val="tx1"/>
                        </a:solidFill>
                      </a:endParaRPr>
                    </a:p>
                  </a:txBody>
                  <a:tcPr>
                    <a:cell3D prstMaterial="dkEdge">
                      <a:bevel/>
                      <a:lightRig rig="flood" dir="t"/>
                    </a:cell3D>
                    <a:solidFill>
                      <a:srgbClr val="F2FCFF">
                        <a:alpha val="11000"/>
                      </a:srgbClr>
                    </a:solid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2613017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mp:transition xmlns:mp="http://schemas.microsoft.com/office/mac/powerpoint/2008/mai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38"/>
        <p:cNvGrpSpPr/>
        <p:nvPr/>
      </p:nvGrpSpPr>
      <p:grpSpPr>
        <a:xfrm>
          <a:off x="0" y="0"/>
          <a:ext cx="0" cy="0"/>
          <a:chOff x="0" y="0"/>
          <a:chExt cx="0" cy="0"/>
        </a:xfrm>
      </p:grpSpPr>
      <p:pic>
        <p:nvPicPr>
          <p:cNvPr id="4" name="Picture 3" descr="6412800011_1f2ca9b3d2_b.jpe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31885" y="-269086"/>
            <a:ext cx="10767337" cy="7171216"/>
          </a:xfrm>
          <a:prstGeom prst="rect">
            <a:avLst/>
          </a:prstGeom>
        </p:spPr>
      </p:pic>
      <p:sp>
        <p:nvSpPr>
          <p:cNvPr id="10" name="Rectangle 9"/>
          <p:cNvSpPr/>
          <p:nvPr/>
        </p:nvSpPr>
        <p:spPr>
          <a:xfrm>
            <a:off x="372379" y="4511126"/>
            <a:ext cx="8583907" cy="204342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9" name="Shape 1039"/>
          <p:cNvSpPr txBox="1">
            <a:spLocks noGrp="1"/>
          </p:cNvSpPr>
          <p:nvPr>
            <p:ph type="title"/>
          </p:nvPr>
        </p:nvSpPr>
        <p:spPr>
          <a:xfrm>
            <a:off x="348784" y="312620"/>
            <a:ext cx="8964250" cy="1846629"/>
          </a:xfrm>
          <a:prstGeom prst="rect">
            <a:avLst/>
          </a:prstGeom>
        </p:spPr>
        <p:txBody>
          <a:bodyPr wrap="square" lIns="91425" tIns="91425" rIns="91425" bIns="91425" anchor="b" anchorCtr="0">
            <a:spAutoFit/>
          </a:bodyPr>
          <a:lstStyle/>
          <a:p>
            <a:r>
              <a:rPr lang="en-US" sz="54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Let’s explore and protect </a:t>
            </a:r>
            <a:br>
              <a:rPr lang="en-US" sz="54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54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oceans together.</a:t>
            </a:r>
            <a:endParaRPr lang="en" sz="5400"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 name="Picture 4" descr="Protei Logo.jp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694998" y="5458850"/>
            <a:ext cx="969917" cy="770114"/>
          </a:xfrm>
          <a:prstGeom prst="rect">
            <a:avLst/>
          </a:prstGeom>
        </p:spPr>
      </p:pic>
      <p:sp>
        <p:nvSpPr>
          <p:cNvPr id="7" name="Rectangle 6"/>
          <p:cNvSpPr/>
          <p:nvPr/>
        </p:nvSpPr>
        <p:spPr>
          <a:xfrm>
            <a:off x="4479667" y="3244334"/>
            <a:ext cx="184666" cy="369332"/>
          </a:xfrm>
          <a:prstGeom prst="rect">
            <a:avLst/>
          </a:prstGeom>
        </p:spPr>
        <p:txBody>
          <a:bodyPr wrap="none">
            <a:spAutoFit/>
          </a:bodyPr>
          <a:lstStyle/>
          <a:p>
            <a:r>
              <a:rPr lang="en-US" dirty="0" smtClean="0"/>
              <a:t> </a:t>
            </a:r>
            <a:endParaRPr lang="en-US" dirty="0"/>
          </a:p>
        </p:txBody>
      </p:sp>
      <p:sp>
        <p:nvSpPr>
          <p:cNvPr id="3" name="Rectangle 2"/>
          <p:cNvSpPr/>
          <p:nvPr/>
        </p:nvSpPr>
        <p:spPr>
          <a:xfrm>
            <a:off x="2083489" y="5409816"/>
            <a:ext cx="1659429" cy="892552"/>
          </a:xfrm>
          <a:prstGeom prst="rect">
            <a:avLst/>
          </a:prstGeom>
          <a:scene3d>
            <a:camera prst="orthographicFront"/>
            <a:lightRig rig="threePt" dir="t"/>
          </a:scene3d>
          <a:sp3d>
            <a:bevelT prst="relaxedInset"/>
          </a:sp3d>
        </p:spPr>
        <p:txBody>
          <a:bodyPr wrap="none">
            <a:spAutoFit/>
          </a:bodyPr>
          <a:lstStyle/>
          <a:p>
            <a:r>
              <a:rPr lang="en-US" sz="1600" dirty="0" smtClean="0"/>
              <a:t>Cesar Harada</a:t>
            </a:r>
          </a:p>
          <a:p>
            <a:r>
              <a:rPr lang="en-US" sz="1200" dirty="0" smtClean="0"/>
              <a:t>CEO, Co-founder </a:t>
            </a:r>
          </a:p>
          <a:p>
            <a:r>
              <a:rPr lang="en-US" sz="1200" dirty="0" smtClean="0"/>
              <a:t>Phone +1 617 230 0662</a:t>
            </a:r>
          </a:p>
          <a:p>
            <a:r>
              <a:rPr lang="en-US" sz="1200" dirty="0" smtClean="0"/>
              <a:t>contact@protei.org</a:t>
            </a:r>
            <a:endParaRPr lang="en-US" sz="1200" dirty="0"/>
          </a:p>
        </p:txBody>
      </p:sp>
      <p:sp>
        <p:nvSpPr>
          <p:cNvPr id="6" name="Rectangle 5"/>
          <p:cNvSpPr/>
          <p:nvPr/>
        </p:nvSpPr>
        <p:spPr>
          <a:xfrm>
            <a:off x="4978520" y="5428490"/>
            <a:ext cx="2186953" cy="892552"/>
          </a:xfrm>
          <a:prstGeom prst="rect">
            <a:avLst/>
          </a:prstGeom>
        </p:spPr>
        <p:txBody>
          <a:bodyPr wrap="square">
            <a:spAutoFit/>
          </a:bodyPr>
          <a:lstStyle/>
          <a:p>
            <a:r>
              <a:rPr lang="en-US" sz="1600" dirty="0" smtClean="0"/>
              <a:t>Etienne Gernez</a:t>
            </a:r>
          </a:p>
          <a:p>
            <a:r>
              <a:rPr lang="en-US" sz="1200" dirty="0" smtClean="0"/>
              <a:t>Co-founder </a:t>
            </a:r>
          </a:p>
          <a:p>
            <a:r>
              <a:rPr lang="en-US" sz="1200" dirty="0"/>
              <a:t>Phone +47 468 10 718</a:t>
            </a:r>
            <a:endParaRPr lang="en-US" sz="1200" dirty="0" smtClean="0"/>
          </a:p>
          <a:p>
            <a:r>
              <a:rPr lang="fr-FR" sz="1200" dirty="0"/>
              <a:t>etienne@opensailing.net</a:t>
            </a:r>
            <a:endParaRPr lang="en-US" sz="1200" dirty="0"/>
          </a:p>
        </p:txBody>
      </p:sp>
      <p:sp>
        <p:nvSpPr>
          <p:cNvPr id="8" name="TextBox 7"/>
          <p:cNvSpPr txBox="1"/>
          <p:nvPr/>
        </p:nvSpPr>
        <p:spPr>
          <a:xfrm>
            <a:off x="3430662" y="4511126"/>
            <a:ext cx="2467342" cy="461665"/>
          </a:xfrm>
          <a:prstGeom prst="rect">
            <a:avLst/>
          </a:prstGeom>
          <a:noFill/>
        </p:spPr>
        <p:txBody>
          <a:bodyPr wrap="none" rtlCol="0">
            <a:spAutoFit/>
          </a:bodyPr>
          <a:lstStyle/>
          <a:p>
            <a:r>
              <a:rPr lang="en-US" sz="2400" b="1" dirty="0" smtClean="0">
                <a:latin typeface="Arial"/>
                <a:cs typeface="Arial"/>
              </a:rPr>
              <a:t>www.protei.org</a:t>
            </a:r>
            <a:endParaRPr lang="en-US" sz="2400" b="1" dirty="0">
              <a:latin typeface="Arial"/>
              <a:cs typeface="Arial"/>
            </a:endParaRPr>
          </a:p>
        </p:txBody>
      </p:sp>
      <p:sp>
        <p:nvSpPr>
          <p:cNvPr id="9" name="Rectangle 8"/>
          <p:cNvSpPr/>
          <p:nvPr/>
        </p:nvSpPr>
        <p:spPr>
          <a:xfrm>
            <a:off x="372380" y="5002551"/>
            <a:ext cx="8583906" cy="338554"/>
          </a:xfrm>
          <a:prstGeom prst="rect">
            <a:avLst/>
          </a:prstGeom>
        </p:spPr>
        <p:txBody>
          <a:bodyPr wrap="square">
            <a:spAutoFit/>
          </a:bodyPr>
          <a:lstStyle/>
          <a:p>
            <a:pPr algn="ctr"/>
            <a:r>
              <a:rPr lang="en-US" sz="1600" b="1" dirty="0" smtClean="0"/>
              <a:t>Please contact us if you have questions about Protei or our sponsorship opportunity.</a:t>
            </a:r>
            <a:endParaRPr lang="en-US" sz="1600"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3634676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mp:transition xmlns:mp="http://schemas.microsoft.com/office/mac/powerpoint/2008/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38"/>
        <p:cNvGrpSpPr/>
        <p:nvPr/>
      </p:nvGrpSpPr>
      <p:grpSpPr>
        <a:xfrm>
          <a:off x="0" y="0"/>
          <a:ext cx="0" cy="0"/>
          <a:chOff x="0" y="0"/>
          <a:chExt cx="0" cy="0"/>
        </a:xfrm>
      </p:grpSpPr>
      <p:sp>
        <p:nvSpPr>
          <p:cNvPr id="1039" name="Shape 1039"/>
          <p:cNvSpPr txBox="1">
            <a:spLocks noGrp="1"/>
          </p:cNvSpPr>
          <p:nvPr>
            <p:ph type="title"/>
          </p:nvPr>
        </p:nvSpPr>
        <p:spPr>
          <a:xfrm>
            <a:off x="457200" y="543647"/>
            <a:ext cx="8229600" cy="677078"/>
          </a:xfrm>
          <a:prstGeom prst="rect">
            <a:avLst/>
          </a:prstGeom>
        </p:spPr>
        <p:txBody>
          <a:bodyPr lIns="91425" tIns="91425" rIns="91425" bIns="91425" anchor="b" anchorCtr="0">
            <a:spAutoFit/>
          </a:bodyPr>
          <a:lstStyle/>
          <a:p>
            <a:r>
              <a:rPr lang="en-US" sz="3200" dirty="0" smtClean="0"/>
              <a:t>Newsworthy </a:t>
            </a:r>
            <a:r>
              <a:rPr lang="en-US" sz="3200" dirty="0" smtClean="0"/>
              <a:t>Ocean </a:t>
            </a:r>
            <a:r>
              <a:rPr lang="en-US" sz="3200" dirty="0" smtClean="0"/>
              <a:t>Technology</a:t>
            </a:r>
            <a:endParaRPr lang="en" sz="3200" dirty="0"/>
          </a:p>
        </p:txBody>
      </p:sp>
      <p:sp>
        <p:nvSpPr>
          <p:cNvPr id="1040" name="Shape 1040"/>
          <p:cNvSpPr txBox="1">
            <a:spLocks noGrp="1"/>
          </p:cNvSpPr>
          <p:nvPr>
            <p:ph type="body" idx="1"/>
          </p:nvPr>
        </p:nvSpPr>
        <p:spPr>
          <a:xfrm>
            <a:off x="413499" y="1342320"/>
            <a:ext cx="7917701" cy="827889"/>
          </a:xfrm>
          <a:prstGeom prst="rect">
            <a:avLst/>
          </a:prstGeom>
        </p:spPr>
        <p:txBody>
          <a:bodyPr wrap="square" lIns="91425" tIns="91425" rIns="91425" bIns="91425" anchor="t" anchorCtr="0">
            <a:spAutoFit/>
          </a:bodyPr>
          <a:lstStyle/>
          <a:p>
            <a:pPr marL="38100" indent="0">
              <a:buClr>
                <a:srgbClr val="4EB9E5"/>
              </a:buClr>
              <a:buSzPct val="90000"/>
              <a:buNone/>
            </a:pPr>
            <a:r>
              <a:rPr lang="en-US" sz="1900" dirty="0" smtClean="0"/>
              <a:t>We are developing a sailing robot to study and clean the </a:t>
            </a:r>
            <a:r>
              <a:rPr lang="en-US" sz="1900" dirty="0" smtClean="0"/>
              <a:t>oceans</a:t>
            </a:r>
            <a:r>
              <a:rPr lang="en-US" sz="1900" dirty="0" smtClean="0"/>
              <a:t> </a:t>
            </a:r>
          </a:p>
          <a:p>
            <a:pPr marL="38100" indent="0">
              <a:buClr>
                <a:srgbClr val="4EB9E5"/>
              </a:buClr>
              <a:buSzPct val="90000"/>
              <a:buNone/>
            </a:pPr>
            <a:r>
              <a:rPr lang="en-US" sz="1900" dirty="0" smtClean="0"/>
              <a:t>that is creating waves in global media.</a:t>
            </a:r>
            <a:endParaRPr lang="en-US" sz="1900" dirty="0" smtClean="0"/>
          </a:p>
        </p:txBody>
      </p:sp>
      <p:pic>
        <p:nvPicPr>
          <p:cNvPr id="5" name="Picture 4" descr="Protei Logo.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124538" y="6056416"/>
            <a:ext cx="969917" cy="770114"/>
          </a:xfrm>
          <a:prstGeom prst="rect">
            <a:avLst/>
          </a:prstGeom>
        </p:spPr>
      </p:pic>
      <p:sp>
        <p:nvSpPr>
          <p:cNvPr id="13" name="Rectangle 12"/>
          <p:cNvSpPr/>
          <p:nvPr/>
        </p:nvSpPr>
        <p:spPr>
          <a:xfrm>
            <a:off x="457200" y="2790091"/>
            <a:ext cx="5603876" cy="2185213"/>
          </a:xfrm>
          <a:prstGeom prst="rect">
            <a:avLst/>
          </a:prstGeom>
        </p:spPr>
        <p:txBody>
          <a:bodyPr wrap="square">
            <a:spAutoFit/>
          </a:bodyPr>
          <a:lstStyle/>
          <a:p>
            <a:r>
              <a:rPr lang="en-US" sz="1200" b="1" dirty="0" smtClean="0"/>
              <a:t>Scientific American, David Biello</a:t>
            </a:r>
          </a:p>
          <a:p>
            <a:r>
              <a:rPr lang="en-US" sz="1200" i="1" dirty="0" smtClean="0"/>
              <a:t>“Hackers Use Open Hardware to Solve Environmental Problems. Open hardware is not just about making fetishes; it’s also about saving the world.”</a:t>
            </a:r>
          </a:p>
          <a:p>
            <a:endParaRPr lang="en-US" sz="800" i="1" dirty="0" smtClean="0"/>
          </a:p>
          <a:p>
            <a:endParaRPr lang="en-US" sz="800" dirty="0"/>
          </a:p>
          <a:p>
            <a:r>
              <a:rPr lang="en-US" sz="1200" b="1" dirty="0" smtClean="0"/>
              <a:t>CNN</a:t>
            </a:r>
            <a:r>
              <a:rPr lang="en-US" sz="1200" b="1" dirty="0"/>
              <a:t>, Sean Yeaton</a:t>
            </a:r>
            <a:br>
              <a:rPr lang="en-US" sz="1200" b="1" dirty="0"/>
            </a:br>
            <a:r>
              <a:rPr lang="en-US" sz="1200" dirty="0" smtClean="0"/>
              <a:t>“</a:t>
            </a:r>
            <a:r>
              <a:rPr lang="en-US" sz="1200" i="1" dirty="0" smtClean="0"/>
              <a:t>Protei </a:t>
            </a:r>
            <a:r>
              <a:rPr lang="en-US" sz="1200" i="1" dirty="0"/>
              <a:t>is unmanned, autonomous, relatively inexpensive and open hardware (anybody can use, modify and distribute its designs), making it a potentially powerful weapon in the battle to clean up the Gulf of Mexico while preserving the safety of the workers who would otherwise be exposed to the toxic mess. Already Harada imagines other uses for the sailboat drone, like oceanography and surveillance</a:t>
            </a:r>
            <a:r>
              <a:rPr lang="en-US" sz="1200" i="1" dirty="0" smtClean="0"/>
              <a:t>.”</a:t>
            </a:r>
            <a:endParaRPr lang="en-US" sz="1200" i="1" dirty="0"/>
          </a:p>
        </p:txBody>
      </p:sp>
      <p:sp>
        <p:nvSpPr>
          <p:cNvPr id="14" name="Rectangle 13"/>
          <p:cNvSpPr/>
          <p:nvPr/>
        </p:nvSpPr>
        <p:spPr>
          <a:xfrm>
            <a:off x="413499" y="4975304"/>
            <a:ext cx="4769439" cy="1384995"/>
          </a:xfrm>
          <a:prstGeom prst="rect">
            <a:avLst/>
          </a:prstGeom>
        </p:spPr>
        <p:txBody>
          <a:bodyPr wrap="square">
            <a:spAutoFit/>
          </a:bodyPr>
          <a:lstStyle/>
          <a:p>
            <a:pPr lvl="0"/>
            <a:r>
              <a:rPr lang="en-US" sz="1200" b="1" dirty="0" smtClean="0">
                <a:solidFill>
                  <a:prstClr val="black"/>
                </a:solidFill>
              </a:rPr>
              <a:t>The </a:t>
            </a:r>
            <a:r>
              <a:rPr lang="en-US" sz="1200" b="1" dirty="0">
                <a:solidFill>
                  <a:prstClr val="black"/>
                </a:solidFill>
              </a:rPr>
              <a:t>Guardian, Damian Carrington</a:t>
            </a:r>
            <a:br>
              <a:rPr lang="en-US" sz="1200" b="1" dirty="0">
                <a:solidFill>
                  <a:prstClr val="black"/>
                </a:solidFill>
              </a:rPr>
            </a:br>
            <a:r>
              <a:rPr lang="en-US" sz="1200" i="1" dirty="0">
                <a:solidFill>
                  <a:prstClr val="black"/>
                </a:solidFill>
              </a:rPr>
              <a:t>“For big problems, you need big ideas, even if they seem crazily ambitious. And with the anniversary of the BP Deepwater Horizon oil spill on 20 April, a swarm of robot oil-slick clearing boats is a timely big idea. So, Protei seems to me to be useful, simple and backed by smart people. Crucially, by virtue of being open source, the profit motive can't compromise the search for the best technical solution.”</a:t>
            </a:r>
          </a:p>
        </p:txBody>
      </p:sp>
      <p:pic>
        <p:nvPicPr>
          <p:cNvPr id="15" name="Picture 14" descr="Screen Shot 2012-07-17 at 4.27.48 PM.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271652" y="2143760"/>
            <a:ext cx="2059548" cy="385001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0923909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mp:transition xmlns:mp="http://schemas.microsoft.com/office/mac/powerpoint/2008/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38"/>
        <p:cNvGrpSpPr/>
        <p:nvPr/>
      </p:nvGrpSpPr>
      <p:grpSpPr>
        <a:xfrm>
          <a:off x="0" y="0"/>
          <a:ext cx="0" cy="0"/>
          <a:chOff x="0" y="0"/>
          <a:chExt cx="0" cy="0"/>
        </a:xfrm>
      </p:grpSpPr>
      <p:sp>
        <p:nvSpPr>
          <p:cNvPr id="1039" name="Shape 1039"/>
          <p:cNvSpPr txBox="1">
            <a:spLocks noGrp="1"/>
          </p:cNvSpPr>
          <p:nvPr>
            <p:ph type="title"/>
          </p:nvPr>
        </p:nvSpPr>
        <p:spPr>
          <a:xfrm>
            <a:off x="457200" y="895257"/>
            <a:ext cx="8229600" cy="646300"/>
          </a:xfrm>
          <a:prstGeom prst="rect">
            <a:avLst/>
          </a:prstGeom>
        </p:spPr>
        <p:txBody>
          <a:bodyPr lIns="91425" tIns="91425" rIns="91425" bIns="91425" anchor="b" anchorCtr="0">
            <a:spAutoFit/>
          </a:bodyPr>
          <a:lstStyle/>
          <a:p>
            <a:r>
              <a:rPr lang="en-US" sz="3000" dirty="0" smtClean="0"/>
              <a:t>Accelerated Evolution of Sailing Technology</a:t>
            </a:r>
            <a:endParaRPr lang="en" sz="3000" dirty="0"/>
          </a:p>
        </p:txBody>
      </p:sp>
      <p:pic>
        <p:nvPicPr>
          <p:cNvPr id="5" name="Picture 4" descr="Protei Logo.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124538" y="6056416"/>
            <a:ext cx="969917" cy="770114"/>
          </a:xfrm>
          <a:prstGeom prst="rect">
            <a:avLst/>
          </a:prstGeom>
        </p:spPr>
      </p:pic>
      <p:sp>
        <p:nvSpPr>
          <p:cNvPr id="6" name="Rectangle 5"/>
          <p:cNvSpPr/>
          <p:nvPr/>
        </p:nvSpPr>
        <p:spPr>
          <a:xfrm>
            <a:off x="538843" y="1690854"/>
            <a:ext cx="4000174" cy="4616648"/>
          </a:xfrm>
          <a:prstGeom prst="rect">
            <a:avLst/>
          </a:prstGeom>
          <a:noFill/>
        </p:spPr>
        <p:txBody>
          <a:bodyPr wrap="square">
            <a:spAutoFit/>
          </a:bodyPr>
          <a:lstStyle/>
          <a:p>
            <a:pPr>
              <a:buClr>
                <a:srgbClr val="4EB9E5"/>
              </a:buClr>
            </a:pPr>
            <a:r>
              <a:rPr lang="en-US" b="1" dirty="0" smtClean="0"/>
              <a:t>Fast, Economical, Open</a:t>
            </a:r>
          </a:p>
          <a:p>
            <a:pPr marL="285750" indent="-285750">
              <a:buClr>
                <a:srgbClr val="4EB9E5"/>
              </a:buClr>
              <a:buSzPct val="85000"/>
              <a:buFont typeface="Wingdings" charset="2"/>
              <a:buChar char="Ø"/>
            </a:pPr>
            <a:r>
              <a:rPr lang="en-US" sz="1600" dirty="0"/>
              <a:t>N</a:t>
            </a:r>
            <a:r>
              <a:rPr lang="en-US" sz="1600" dirty="0" smtClean="0"/>
              <a:t>ew family in ocean robotics</a:t>
            </a:r>
          </a:p>
          <a:p>
            <a:pPr marL="285750" indent="-285750">
              <a:buClr>
                <a:srgbClr val="4EB9E5"/>
              </a:buClr>
              <a:buSzPct val="85000"/>
              <a:buFont typeface="Wingdings" charset="2"/>
              <a:buChar char="Ø"/>
            </a:pPr>
            <a:r>
              <a:rPr lang="en-US" sz="1600" dirty="0" smtClean="0"/>
              <a:t>Open hardware innovation driven by global collaboration</a:t>
            </a:r>
          </a:p>
          <a:p>
            <a:pPr marL="285750" indent="-285750">
              <a:buClr>
                <a:srgbClr val="4EB9E5"/>
              </a:buClr>
              <a:buSzPct val="85000"/>
              <a:buFont typeface="Wingdings" charset="2"/>
              <a:buChar char="Ø"/>
            </a:pPr>
            <a:r>
              <a:rPr lang="en-US" sz="1600" dirty="0" smtClean="0"/>
              <a:t>Bring together art, design, science, technology, culture</a:t>
            </a:r>
          </a:p>
          <a:p>
            <a:pPr marL="285750" indent="-285750">
              <a:buClr>
                <a:srgbClr val="4EB9E5"/>
              </a:buClr>
              <a:buSzPct val="85000"/>
              <a:buFont typeface="Wingdings" charset="2"/>
              <a:buChar char="Ø"/>
            </a:pPr>
            <a:r>
              <a:rPr lang="en-US" sz="1600" dirty="0" smtClean="0"/>
              <a:t>Shared Intellectual property</a:t>
            </a:r>
          </a:p>
          <a:p>
            <a:pPr marL="285750" indent="-285750">
              <a:buClr>
                <a:srgbClr val="4EB9E5"/>
              </a:buClr>
              <a:buSzPct val="85000"/>
              <a:buFont typeface="Wingdings" charset="2"/>
              <a:buChar char="Ø"/>
            </a:pPr>
            <a:r>
              <a:rPr lang="en-US" sz="1600" dirty="0" smtClean="0"/>
              <a:t>Easily adaptable to needs and resources (appropriate technology)</a:t>
            </a:r>
          </a:p>
          <a:p>
            <a:pPr marL="285750" indent="-285750">
              <a:buClr>
                <a:srgbClr val="4EB9E5"/>
              </a:buClr>
              <a:buSzPct val="85000"/>
              <a:buFont typeface="Wingdings" charset="2"/>
              <a:buChar char="Ø"/>
            </a:pPr>
            <a:r>
              <a:rPr lang="en-US" sz="1600" dirty="0" smtClean="0"/>
              <a:t>Everybody invited to:</a:t>
            </a:r>
          </a:p>
          <a:p>
            <a:pPr marL="742950" lvl="1" indent="-285750">
              <a:buClr>
                <a:srgbClr val="4EB9E5"/>
              </a:buClr>
              <a:buSzPct val="85000"/>
              <a:buFont typeface="Courier New"/>
              <a:buChar char="o"/>
            </a:pPr>
            <a:r>
              <a:rPr lang="en-US" sz="1600" dirty="0"/>
              <a:t>U</a:t>
            </a:r>
            <a:r>
              <a:rPr lang="en-US" sz="1600" dirty="0" smtClean="0"/>
              <a:t>se</a:t>
            </a:r>
          </a:p>
          <a:p>
            <a:pPr marL="742950" lvl="1" indent="-285750">
              <a:buClr>
                <a:srgbClr val="4EB9E5"/>
              </a:buClr>
              <a:buSzPct val="85000"/>
              <a:buFont typeface="Courier New"/>
              <a:buChar char="o"/>
            </a:pPr>
            <a:r>
              <a:rPr lang="en-US" sz="1600" dirty="0"/>
              <a:t>M</a:t>
            </a:r>
            <a:r>
              <a:rPr lang="en-US" sz="1600" dirty="0" smtClean="0"/>
              <a:t>odify</a:t>
            </a:r>
          </a:p>
          <a:p>
            <a:pPr marL="742950" lvl="1" indent="-285750">
              <a:buClr>
                <a:srgbClr val="4EB9E5"/>
              </a:buClr>
              <a:buSzPct val="85000"/>
              <a:buFont typeface="Courier New"/>
              <a:buChar char="o"/>
            </a:pPr>
            <a:r>
              <a:rPr lang="en-US" sz="1600" dirty="0" smtClean="0"/>
              <a:t>Distribute</a:t>
            </a:r>
          </a:p>
          <a:p>
            <a:pPr marL="285750" indent="-285750">
              <a:buClr>
                <a:srgbClr val="4EB9E5"/>
              </a:buClr>
              <a:buSzPct val="85000"/>
              <a:buFont typeface="Wingdings" charset="2"/>
              <a:buChar char="Ø"/>
            </a:pPr>
            <a:r>
              <a:rPr lang="en-US" sz="1600" dirty="0" smtClean="0"/>
              <a:t>In exchange we require to </a:t>
            </a:r>
          </a:p>
          <a:p>
            <a:pPr marL="742950" lvl="1" indent="-285750">
              <a:buClr>
                <a:srgbClr val="4EB9E5"/>
              </a:buClr>
              <a:buSzPct val="85000"/>
              <a:buFont typeface="Courier New"/>
              <a:buChar char="o"/>
            </a:pPr>
            <a:r>
              <a:rPr lang="en-US" sz="1600" dirty="0" smtClean="0"/>
              <a:t>Credit “Protei”</a:t>
            </a:r>
            <a:endParaRPr lang="en-US" sz="1600" dirty="0"/>
          </a:p>
          <a:p>
            <a:pPr marL="742950" lvl="1" indent="-285750">
              <a:buClr>
                <a:srgbClr val="4EB9E5"/>
              </a:buClr>
              <a:buSzPct val="85000"/>
              <a:buFont typeface="Courier New"/>
              <a:buChar char="o"/>
            </a:pPr>
            <a:r>
              <a:rPr lang="en-US" sz="1600" dirty="0"/>
              <a:t> </a:t>
            </a:r>
            <a:r>
              <a:rPr lang="en-US" sz="1600" dirty="0" smtClean="0"/>
              <a:t>Contribute to the community</a:t>
            </a:r>
            <a:endParaRPr lang="en-US" sz="1600" dirty="0"/>
          </a:p>
          <a:p>
            <a:pPr lvl="1">
              <a:buClr>
                <a:srgbClr val="4EB9E5"/>
              </a:buClr>
              <a:buSzPct val="85000"/>
            </a:pPr>
            <a:endParaRPr lang="en-US" dirty="0"/>
          </a:p>
          <a:p>
            <a:pPr marL="285750" indent="-285750">
              <a:buClr>
                <a:srgbClr val="4EB9E5"/>
              </a:buClr>
              <a:buSzPct val="85000"/>
              <a:buFont typeface="Wingdings" charset="2"/>
              <a:buChar char="Ø"/>
            </a:pPr>
            <a:endParaRPr lang="en-US" b="1" dirty="0"/>
          </a:p>
        </p:txBody>
      </p:sp>
      <p:sp>
        <p:nvSpPr>
          <p:cNvPr id="7" name="Rectangle 6"/>
          <p:cNvSpPr/>
          <p:nvPr/>
        </p:nvSpPr>
        <p:spPr>
          <a:xfrm>
            <a:off x="4479667" y="3244334"/>
            <a:ext cx="184666" cy="369332"/>
          </a:xfrm>
          <a:prstGeom prst="rect">
            <a:avLst/>
          </a:prstGeom>
        </p:spPr>
        <p:txBody>
          <a:bodyPr wrap="none">
            <a:spAutoFit/>
          </a:bodyPr>
          <a:lstStyle/>
          <a:p>
            <a:r>
              <a:rPr lang="en-US" dirty="0" smtClean="0"/>
              <a:t> </a:t>
            </a:r>
            <a:endParaRPr lang="en-US" dirty="0"/>
          </a:p>
        </p:txBody>
      </p:sp>
      <p:pic>
        <p:nvPicPr>
          <p:cNvPr id="3" name="Picture 2" descr="Protei006-poster_front.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187477" y="1690854"/>
            <a:ext cx="2995955" cy="413740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7495122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mp:transition xmlns:mp="http://schemas.microsoft.com/office/mac/powerpoint/2008/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38"/>
        <p:cNvGrpSpPr/>
        <p:nvPr/>
      </p:nvGrpSpPr>
      <p:grpSpPr>
        <a:xfrm>
          <a:off x="0" y="0"/>
          <a:ext cx="0" cy="0"/>
          <a:chOff x="0" y="0"/>
          <a:chExt cx="0" cy="0"/>
        </a:xfrm>
      </p:grpSpPr>
      <p:sp>
        <p:nvSpPr>
          <p:cNvPr id="1039" name="Shape 1039"/>
          <p:cNvSpPr txBox="1">
            <a:spLocks noGrp="1"/>
          </p:cNvSpPr>
          <p:nvPr>
            <p:ph type="title"/>
          </p:nvPr>
        </p:nvSpPr>
        <p:spPr>
          <a:xfrm>
            <a:off x="457200" y="543647"/>
            <a:ext cx="8229600" cy="677078"/>
          </a:xfrm>
          <a:prstGeom prst="rect">
            <a:avLst/>
          </a:prstGeom>
        </p:spPr>
        <p:txBody>
          <a:bodyPr lIns="91425" tIns="91425" rIns="91425" bIns="91425" anchor="b" anchorCtr="0">
            <a:spAutoFit/>
          </a:bodyPr>
          <a:lstStyle/>
          <a:p>
            <a:pPr marL="38100" lvl="0" indent="0"/>
            <a:r>
              <a:rPr lang="en-US" sz="3200" dirty="0" smtClean="0"/>
              <a:t>Open Hardware- A Network of Innovation</a:t>
            </a:r>
          </a:p>
        </p:txBody>
      </p:sp>
      <p:sp>
        <p:nvSpPr>
          <p:cNvPr id="1040" name="Shape 1040"/>
          <p:cNvSpPr txBox="1">
            <a:spLocks noGrp="1"/>
          </p:cNvSpPr>
          <p:nvPr>
            <p:ph type="body" idx="1"/>
          </p:nvPr>
        </p:nvSpPr>
        <p:spPr>
          <a:xfrm>
            <a:off x="413499" y="1342320"/>
            <a:ext cx="4563217" cy="4930550"/>
          </a:xfrm>
          <a:prstGeom prst="rect">
            <a:avLst/>
          </a:prstGeom>
        </p:spPr>
        <p:txBody>
          <a:bodyPr wrap="square" lIns="91425" tIns="91425" rIns="91425" bIns="91425" anchor="t" anchorCtr="0">
            <a:spAutoFit/>
          </a:bodyPr>
          <a:lstStyle/>
          <a:p>
            <a:pPr marL="209550" lvl="0" indent="-171450">
              <a:buClr>
                <a:srgbClr val="4EB9E5"/>
              </a:buClr>
              <a:buSzPct val="90000"/>
              <a:buFont typeface="Wingdings" charset="2"/>
              <a:buChar char="Ø"/>
            </a:pPr>
            <a:endParaRPr lang="en-US" sz="1400" dirty="0" smtClean="0"/>
          </a:p>
          <a:p>
            <a:pPr marL="209550" lvl="0" indent="-171450">
              <a:buClr>
                <a:srgbClr val="4EB9E5"/>
              </a:buClr>
              <a:buSzPct val="90000"/>
              <a:buFont typeface="Wingdings" charset="2"/>
              <a:buChar char="Ø"/>
            </a:pPr>
            <a:r>
              <a:rPr lang="en-US" sz="3200" dirty="0" err="1" smtClean="0"/>
              <a:t>Protei</a:t>
            </a:r>
            <a:r>
              <a:rPr lang="en-US" sz="3200" dirty="0" smtClean="0"/>
              <a:t> </a:t>
            </a:r>
            <a:r>
              <a:rPr lang="en-US" sz="3200" dirty="0"/>
              <a:t>is developed by an international team of makers, sailors, engineers and scientists as an o</a:t>
            </a:r>
            <a:r>
              <a:rPr lang="en-US" sz="3200" dirty="0" smtClean="0"/>
              <a:t>pen-source hardware technology, driving the next wave of ocean innovation</a:t>
            </a:r>
            <a:r>
              <a:rPr lang="en-US" sz="3200" dirty="0" smtClean="0"/>
              <a:t>.</a:t>
            </a:r>
          </a:p>
        </p:txBody>
      </p:sp>
      <p:pic>
        <p:nvPicPr>
          <p:cNvPr id="5" name="Picture 4" descr="Protei Logo.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124538" y="6056416"/>
            <a:ext cx="969917" cy="770114"/>
          </a:xfrm>
          <a:prstGeom prst="rect">
            <a:avLst/>
          </a:prstGeom>
        </p:spPr>
      </p:pic>
      <p:grpSp>
        <p:nvGrpSpPr>
          <p:cNvPr id="3" name="Group 2"/>
          <p:cNvGrpSpPr/>
          <p:nvPr/>
        </p:nvGrpSpPr>
        <p:grpSpPr>
          <a:xfrm>
            <a:off x="5902207" y="1220725"/>
            <a:ext cx="2222331" cy="4206177"/>
            <a:chOff x="5326681" y="1673866"/>
            <a:chExt cx="1983483" cy="3754113"/>
          </a:xfrm>
        </p:grpSpPr>
        <p:pic>
          <p:nvPicPr>
            <p:cNvPr id="10" name="Picture 9" descr="prototype2.jp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26681" y="3045388"/>
              <a:ext cx="1983481" cy="1263498"/>
            </a:xfrm>
            <a:prstGeom prst="rect">
              <a:avLst/>
            </a:prstGeom>
          </p:spPr>
        </p:pic>
        <p:pic>
          <p:nvPicPr>
            <p:cNvPr id="11" name="Picture 10" descr="worldprotei.jp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26682" y="4297128"/>
              <a:ext cx="1983482" cy="1130851"/>
            </a:xfrm>
            <a:prstGeom prst="rect">
              <a:avLst/>
            </a:prstGeom>
          </p:spPr>
        </p:pic>
        <p:pic>
          <p:nvPicPr>
            <p:cNvPr id="7" name="Picture 6" descr="CesarTED.jpg"/>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26682" y="1673866"/>
              <a:ext cx="1983481" cy="1371522"/>
            </a:xfrm>
            <a:prstGeom prst="rect">
              <a:avLst/>
            </a:prstGeom>
          </p:spPr>
        </p:pic>
      </p:grpSp>
      <p:pic>
        <p:nvPicPr>
          <p:cNvPr id="15" name="Picture 14" descr="Screen Shot 2012-07-17 at 5.55.50 PM.png"/>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876355" y="4254888"/>
            <a:ext cx="2290943" cy="2290943"/>
          </a:xfrm>
          <a:prstGeom prst="rect">
            <a:avLst/>
          </a:prstGeom>
        </p:spPr>
      </p:pic>
      <p:pic>
        <p:nvPicPr>
          <p:cNvPr id="17" name="Picture 16" descr="Screen Shot 2012-07-17 at 5.56.09 PM.png"/>
          <p:cNvPicPr>
            <a:picLocks noChangeAspect="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02208" y="2757403"/>
            <a:ext cx="2290942" cy="151950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0923909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mp:transition xmlns:mp="http://schemas.microsoft.com/office/mac/powerpoint/2008/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38"/>
        <p:cNvGrpSpPr/>
        <p:nvPr/>
      </p:nvGrpSpPr>
      <p:grpSpPr>
        <a:xfrm>
          <a:off x="0" y="0"/>
          <a:ext cx="0" cy="0"/>
          <a:chOff x="0" y="0"/>
          <a:chExt cx="0" cy="0"/>
        </a:xfrm>
      </p:grpSpPr>
      <p:sp>
        <p:nvSpPr>
          <p:cNvPr id="1039" name="Shape 1039"/>
          <p:cNvSpPr txBox="1">
            <a:spLocks noGrp="1"/>
          </p:cNvSpPr>
          <p:nvPr>
            <p:ph type="title"/>
          </p:nvPr>
        </p:nvSpPr>
        <p:spPr>
          <a:xfrm>
            <a:off x="457200" y="543647"/>
            <a:ext cx="8229600" cy="615523"/>
          </a:xfrm>
          <a:prstGeom prst="rect">
            <a:avLst/>
          </a:prstGeom>
        </p:spPr>
        <p:txBody>
          <a:bodyPr lIns="91425" tIns="91425" rIns="91425" bIns="91425" anchor="b" anchorCtr="0">
            <a:spAutoFit/>
          </a:bodyPr>
          <a:lstStyle/>
          <a:p>
            <a:r>
              <a:rPr lang="en-US" sz="2800" dirty="0" smtClean="0"/>
              <a:t>Innovative technology for the Environment</a:t>
            </a:r>
          </a:p>
        </p:txBody>
      </p:sp>
      <p:sp>
        <p:nvSpPr>
          <p:cNvPr id="1040" name="Shape 1040"/>
          <p:cNvSpPr txBox="1">
            <a:spLocks noGrp="1"/>
          </p:cNvSpPr>
          <p:nvPr>
            <p:ph type="body" idx="1"/>
          </p:nvPr>
        </p:nvSpPr>
        <p:spPr>
          <a:xfrm>
            <a:off x="413499" y="1342320"/>
            <a:ext cx="4563217" cy="4124175"/>
          </a:xfrm>
          <a:prstGeom prst="rect">
            <a:avLst/>
          </a:prstGeom>
        </p:spPr>
        <p:txBody>
          <a:bodyPr wrap="square" lIns="91425" tIns="91425" rIns="91425" bIns="91425" anchor="t" anchorCtr="0">
            <a:spAutoFit/>
          </a:bodyPr>
          <a:lstStyle/>
          <a:p>
            <a:pPr marL="209550" lvl="0" indent="-171450">
              <a:buClr>
                <a:srgbClr val="4EB9E5"/>
              </a:buClr>
              <a:buSzPct val="90000"/>
              <a:buFont typeface="Wingdings" charset="2"/>
              <a:buChar char="Ø"/>
            </a:pPr>
            <a:r>
              <a:rPr lang="en-US" sz="3200" dirty="0" err="1" smtClean="0"/>
              <a:t>Protei</a:t>
            </a:r>
            <a:r>
              <a:rPr lang="en-US" sz="3200" dirty="0" smtClean="0"/>
              <a:t> </a:t>
            </a:r>
            <a:r>
              <a:rPr lang="en-US" sz="3200" dirty="0" smtClean="0"/>
              <a:t>is a pioneering  technology of an unmanned shape-shifting sailing robot geared to change how we study, protect and remotely monitor  the oceans.</a:t>
            </a:r>
            <a:r>
              <a:rPr lang="en-US" sz="3200" dirty="0" smtClean="0"/>
              <a:t> </a:t>
            </a:r>
          </a:p>
        </p:txBody>
      </p:sp>
      <p:pic>
        <p:nvPicPr>
          <p:cNvPr id="5" name="Picture 4" descr="Protei Logo.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124538" y="6056416"/>
            <a:ext cx="969917" cy="770114"/>
          </a:xfrm>
          <a:prstGeom prst="rect">
            <a:avLst/>
          </a:prstGeom>
        </p:spPr>
      </p:pic>
      <p:grpSp>
        <p:nvGrpSpPr>
          <p:cNvPr id="3" name="Group 2"/>
          <p:cNvGrpSpPr/>
          <p:nvPr/>
        </p:nvGrpSpPr>
        <p:grpSpPr>
          <a:xfrm>
            <a:off x="5081694" y="1486714"/>
            <a:ext cx="2222331" cy="4206177"/>
            <a:chOff x="5326681" y="1673866"/>
            <a:chExt cx="1983483" cy="3754113"/>
          </a:xfrm>
        </p:grpSpPr>
        <p:pic>
          <p:nvPicPr>
            <p:cNvPr id="10" name="Picture 9" descr="prototype2.jp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26681" y="3045388"/>
              <a:ext cx="1983481" cy="1263498"/>
            </a:xfrm>
            <a:prstGeom prst="rect">
              <a:avLst/>
            </a:prstGeom>
          </p:spPr>
        </p:pic>
        <p:pic>
          <p:nvPicPr>
            <p:cNvPr id="11" name="Picture 10" descr="worldprotei.jp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26682" y="4297128"/>
              <a:ext cx="1983482" cy="1130851"/>
            </a:xfrm>
            <a:prstGeom prst="rect">
              <a:avLst/>
            </a:prstGeom>
          </p:spPr>
        </p:pic>
        <p:pic>
          <p:nvPicPr>
            <p:cNvPr id="7" name="Picture 6" descr="CesarTED.jpg"/>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26682" y="1673866"/>
              <a:ext cx="1983481" cy="1371522"/>
            </a:xfrm>
            <a:prstGeom prst="rect">
              <a:avLst/>
            </a:prstGeom>
          </p:spPr>
        </p:pic>
      </p:grpSp>
      <p:pic>
        <p:nvPicPr>
          <p:cNvPr id="2" name="Picture 1" descr="6071905095_3b88cfd053_b.jpeg"/>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312150" y="3375599"/>
            <a:ext cx="1538827" cy="2317292"/>
          </a:xfrm>
          <a:prstGeom prst="rect">
            <a:avLst/>
          </a:prstGeom>
        </p:spPr>
      </p:pic>
      <p:pic>
        <p:nvPicPr>
          <p:cNvPr id="8" name="Picture 7" descr="PROTOTYPE.jpg"/>
          <p:cNvPicPr>
            <a:picLocks noChangeAspect="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304027" y="1486714"/>
            <a:ext cx="1546950" cy="206525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0923909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mp:transition xmlns:mp="http://schemas.microsoft.com/office/mac/powerpoint/2008/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38"/>
        <p:cNvGrpSpPr/>
        <p:nvPr/>
      </p:nvGrpSpPr>
      <p:grpSpPr>
        <a:xfrm>
          <a:off x="0" y="0"/>
          <a:ext cx="0" cy="0"/>
          <a:chOff x="0" y="0"/>
          <a:chExt cx="0" cy="0"/>
        </a:xfrm>
      </p:grpSpPr>
      <p:sp>
        <p:nvSpPr>
          <p:cNvPr id="1039" name="Shape 1039"/>
          <p:cNvSpPr txBox="1">
            <a:spLocks noGrp="1"/>
          </p:cNvSpPr>
          <p:nvPr>
            <p:ph type="title"/>
          </p:nvPr>
        </p:nvSpPr>
        <p:spPr>
          <a:xfrm>
            <a:off x="457200" y="864479"/>
            <a:ext cx="8229600" cy="677078"/>
          </a:xfrm>
          <a:prstGeom prst="rect">
            <a:avLst/>
          </a:prstGeom>
        </p:spPr>
        <p:txBody>
          <a:bodyPr lIns="91425" tIns="91425" rIns="91425" bIns="91425" anchor="b" anchorCtr="0">
            <a:spAutoFit/>
          </a:bodyPr>
          <a:lstStyle/>
          <a:p>
            <a:r>
              <a:rPr lang="en-US" sz="3200" dirty="0"/>
              <a:t>Protei – Simple and Robust </a:t>
            </a:r>
            <a:r>
              <a:rPr lang="en-US" sz="3200" dirty="0" smtClean="0"/>
              <a:t>Design</a:t>
            </a:r>
            <a:endParaRPr lang="en" sz="3200" dirty="0"/>
          </a:p>
        </p:txBody>
      </p:sp>
      <p:pic>
        <p:nvPicPr>
          <p:cNvPr id="5" name="Picture 4" descr="Protei Logo.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124538" y="6056416"/>
            <a:ext cx="969917" cy="770114"/>
          </a:xfrm>
          <a:prstGeom prst="rect">
            <a:avLst/>
          </a:prstGeom>
        </p:spPr>
      </p:pic>
      <p:sp>
        <p:nvSpPr>
          <p:cNvPr id="6" name="Rectangle 5"/>
          <p:cNvSpPr/>
          <p:nvPr/>
        </p:nvSpPr>
        <p:spPr>
          <a:xfrm>
            <a:off x="570424" y="1858818"/>
            <a:ext cx="3694102" cy="3170099"/>
          </a:xfrm>
          <a:prstGeom prst="rect">
            <a:avLst/>
          </a:prstGeom>
        </p:spPr>
        <p:txBody>
          <a:bodyPr wrap="square">
            <a:spAutoFit/>
          </a:bodyPr>
          <a:lstStyle/>
          <a:p>
            <a:pPr>
              <a:buClr>
                <a:srgbClr val="4EB9E5"/>
              </a:buClr>
            </a:pPr>
            <a:r>
              <a:rPr lang="en-US" sz="2000" b="1" dirty="0" smtClean="0"/>
              <a:t>Simple and Robust Design</a:t>
            </a:r>
          </a:p>
          <a:p>
            <a:pPr marL="342900" indent="-342900">
              <a:buClr>
                <a:srgbClr val="4EB9E5"/>
              </a:buClr>
              <a:buSzPct val="87000"/>
              <a:buFont typeface="Wingdings" charset="2"/>
              <a:buChar char="Ø"/>
            </a:pPr>
            <a:r>
              <a:rPr lang="en-US" sz="2000" dirty="0" smtClean="0"/>
              <a:t>Science, technology, design</a:t>
            </a:r>
          </a:p>
          <a:p>
            <a:pPr marL="342900" indent="-342900">
              <a:buClr>
                <a:srgbClr val="4EB9E5"/>
              </a:buClr>
              <a:buSzPct val="87000"/>
              <a:buFont typeface="Wingdings" charset="2"/>
              <a:buChar char="Ø"/>
            </a:pPr>
            <a:r>
              <a:rPr lang="en-US" sz="2000" dirty="0" smtClean="0"/>
              <a:t>Shape-shifting hull</a:t>
            </a:r>
          </a:p>
          <a:p>
            <a:pPr marL="342900" indent="-342900">
              <a:buClr>
                <a:srgbClr val="4EB9E5"/>
              </a:buClr>
              <a:buSzPct val="87000"/>
              <a:buFont typeface="Wingdings" charset="2"/>
              <a:buChar char="Ø"/>
            </a:pPr>
            <a:r>
              <a:rPr lang="en-US" sz="2000" dirty="0"/>
              <a:t>N</a:t>
            </a:r>
            <a:r>
              <a:rPr lang="en-US" sz="2000" dirty="0" smtClean="0"/>
              <a:t>o centerboard or rudder</a:t>
            </a:r>
          </a:p>
          <a:p>
            <a:pPr marL="342900" indent="-342900">
              <a:buClr>
                <a:srgbClr val="4EB9E5"/>
              </a:buClr>
              <a:buSzPct val="87000"/>
              <a:buFont typeface="Wingdings" charset="2"/>
              <a:buChar char="Ø"/>
            </a:pPr>
            <a:r>
              <a:rPr lang="en-US" sz="2000" dirty="0"/>
              <a:t>E</a:t>
            </a:r>
            <a:r>
              <a:rPr lang="en-US" sz="2000" dirty="0" smtClean="0"/>
              <a:t>ntire hull changes shape for wind-powered propulsion</a:t>
            </a:r>
          </a:p>
          <a:p>
            <a:pPr marL="342900" indent="-342900">
              <a:buClr>
                <a:srgbClr val="4EB9E5"/>
              </a:buClr>
              <a:buSzPct val="87000"/>
              <a:buFont typeface="Wingdings" charset="2"/>
              <a:buChar char="Ø"/>
            </a:pPr>
            <a:r>
              <a:rPr lang="en-US" sz="2000" dirty="0" smtClean="0"/>
              <a:t>Unprecedented maneuverability, stability and pulling power </a:t>
            </a:r>
          </a:p>
        </p:txBody>
      </p:sp>
      <p:sp>
        <p:nvSpPr>
          <p:cNvPr id="7" name="Rectangle 6"/>
          <p:cNvSpPr/>
          <p:nvPr/>
        </p:nvSpPr>
        <p:spPr>
          <a:xfrm>
            <a:off x="4479667" y="3244334"/>
            <a:ext cx="184666" cy="369332"/>
          </a:xfrm>
          <a:prstGeom prst="rect">
            <a:avLst/>
          </a:prstGeom>
        </p:spPr>
        <p:txBody>
          <a:bodyPr wrap="none">
            <a:spAutoFit/>
          </a:bodyPr>
          <a:lstStyle/>
          <a:p>
            <a:r>
              <a:rPr lang="en-US" dirty="0" smtClean="0"/>
              <a:t> </a:t>
            </a:r>
            <a:endParaRPr lang="en-US" dirty="0"/>
          </a:p>
        </p:txBody>
      </p:sp>
      <p:pic>
        <p:nvPicPr>
          <p:cNvPr id="2" name="Picture 1" descr="6084664014_09672c7d95_b.jpe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479667" y="1657914"/>
            <a:ext cx="3142250" cy="473185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4397001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mp:transition xmlns:mp="http://schemas.microsoft.com/office/mac/powerpoint/2008/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38"/>
        <p:cNvGrpSpPr/>
        <p:nvPr/>
      </p:nvGrpSpPr>
      <p:grpSpPr>
        <a:xfrm>
          <a:off x="0" y="0"/>
          <a:ext cx="0" cy="0"/>
          <a:chOff x="0" y="0"/>
          <a:chExt cx="0" cy="0"/>
        </a:xfrm>
      </p:grpSpPr>
      <p:sp>
        <p:nvSpPr>
          <p:cNvPr id="1039" name="Shape 1039"/>
          <p:cNvSpPr txBox="1">
            <a:spLocks noGrp="1"/>
          </p:cNvSpPr>
          <p:nvPr>
            <p:ph type="title"/>
          </p:nvPr>
        </p:nvSpPr>
        <p:spPr>
          <a:xfrm>
            <a:off x="457200" y="864479"/>
            <a:ext cx="8229600" cy="677078"/>
          </a:xfrm>
          <a:prstGeom prst="rect">
            <a:avLst/>
          </a:prstGeom>
        </p:spPr>
        <p:txBody>
          <a:bodyPr lIns="91425" tIns="91425" rIns="91425" bIns="91425" anchor="b" anchorCtr="0">
            <a:spAutoFit/>
          </a:bodyPr>
          <a:lstStyle/>
          <a:p>
            <a:r>
              <a:rPr lang="en-US" sz="3200" dirty="0" smtClean="0"/>
              <a:t>Protei </a:t>
            </a:r>
            <a:r>
              <a:rPr lang="en-US" sz="3200" dirty="0"/>
              <a:t>R</a:t>
            </a:r>
            <a:r>
              <a:rPr lang="en-US" sz="3200" dirty="0" smtClean="0"/>
              <a:t>ange of Applications</a:t>
            </a:r>
            <a:endParaRPr lang="en" sz="3200" dirty="0"/>
          </a:p>
        </p:txBody>
      </p:sp>
      <p:pic>
        <p:nvPicPr>
          <p:cNvPr id="5" name="Picture 4" descr="Protei Logo.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124538" y="6056416"/>
            <a:ext cx="969917" cy="770114"/>
          </a:xfrm>
          <a:prstGeom prst="rect">
            <a:avLst/>
          </a:prstGeom>
        </p:spPr>
      </p:pic>
      <p:sp>
        <p:nvSpPr>
          <p:cNvPr id="6" name="Rectangle 5"/>
          <p:cNvSpPr/>
          <p:nvPr/>
        </p:nvSpPr>
        <p:spPr>
          <a:xfrm>
            <a:off x="571245" y="1767006"/>
            <a:ext cx="4544528" cy="3570208"/>
          </a:xfrm>
          <a:prstGeom prst="rect">
            <a:avLst/>
          </a:prstGeom>
        </p:spPr>
        <p:txBody>
          <a:bodyPr wrap="square">
            <a:spAutoFit/>
          </a:bodyPr>
          <a:lstStyle/>
          <a:p>
            <a:pPr>
              <a:buClr>
                <a:srgbClr val="4EB9E5"/>
              </a:buClr>
            </a:pPr>
            <a:r>
              <a:rPr lang="en-US" b="1" dirty="0" smtClean="0"/>
              <a:t>Advancing research and ocean cleanup </a:t>
            </a:r>
          </a:p>
          <a:p>
            <a:pPr marL="342900" indent="-342900">
              <a:buClr>
                <a:srgbClr val="4EB9E5"/>
              </a:buClr>
              <a:buSzPct val="87000"/>
              <a:buFont typeface="Wingdings" charset="2"/>
              <a:buChar char="Ø"/>
            </a:pPr>
            <a:r>
              <a:rPr lang="en-US" sz="1600" dirty="0"/>
              <a:t>Oil </a:t>
            </a:r>
            <a:r>
              <a:rPr lang="en-US" sz="1600" dirty="0" smtClean="0"/>
              <a:t>spills </a:t>
            </a:r>
            <a:r>
              <a:rPr lang="en-US" sz="1600" dirty="0"/>
              <a:t>sensing and cleanup</a:t>
            </a:r>
          </a:p>
          <a:p>
            <a:pPr marL="342900" indent="-342900">
              <a:buClr>
                <a:srgbClr val="4EB9E5"/>
              </a:buClr>
              <a:buSzPct val="87000"/>
              <a:buFont typeface="Wingdings" charset="2"/>
              <a:buChar char="Ø"/>
            </a:pPr>
            <a:r>
              <a:rPr lang="en-US" sz="1600" dirty="0"/>
              <a:t>Plastic debris sensing and cleanup</a:t>
            </a:r>
          </a:p>
          <a:p>
            <a:pPr marL="342900" indent="-342900">
              <a:buClr>
                <a:srgbClr val="4EB9E5"/>
              </a:buClr>
              <a:buSzPct val="87000"/>
              <a:buFont typeface="Wingdings" charset="2"/>
              <a:buChar char="Ø"/>
            </a:pPr>
            <a:r>
              <a:rPr lang="en-US" sz="1600" dirty="0"/>
              <a:t>Radioactivity sensing</a:t>
            </a:r>
          </a:p>
          <a:p>
            <a:pPr marL="342900" indent="-342900">
              <a:buClr>
                <a:srgbClr val="4EB9E5"/>
              </a:buClr>
              <a:buSzPct val="87000"/>
              <a:buFont typeface="Wingdings" charset="2"/>
              <a:buChar char="Ø"/>
            </a:pPr>
            <a:r>
              <a:rPr lang="en-US" sz="1600" dirty="0"/>
              <a:t>Fishery monitoring</a:t>
            </a:r>
          </a:p>
          <a:p>
            <a:pPr marL="342900" indent="-342900">
              <a:buClr>
                <a:srgbClr val="4EB9E5"/>
              </a:buClr>
              <a:buSzPct val="87000"/>
              <a:buFont typeface="Wingdings" charset="2"/>
              <a:buChar char="Ø"/>
            </a:pPr>
            <a:r>
              <a:rPr lang="en-US" sz="1600" dirty="0"/>
              <a:t>Coral </a:t>
            </a:r>
            <a:r>
              <a:rPr lang="en-US" sz="1600" dirty="0" smtClean="0"/>
              <a:t>reefs </a:t>
            </a:r>
            <a:r>
              <a:rPr lang="en-US" sz="1600" dirty="0"/>
              <a:t>mapping</a:t>
            </a:r>
          </a:p>
          <a:p>
            <a:pPr marL="342900" indent="-342900">
              <a:buClr>
                <a:srgbClr val="4EB9E5"/>
              </a:buClr>
              <a:buSzPct val="87000"/>
              <a:buFont typeface="Wingdings" charset="2"/>
              <a:buChar char="Ø"/>
            </a:pPr>
            <a:r>
              <a:rPr lang="en-US" sz="1600" dirty="0"/>
              <a:t>Natural reserves surveillance</a:t>
            </a:r>
          </a:p>
          <a:p>
            <a:pPr marL="342900" indent="-342900">
              <a:buClr>
                <a:srgbClr val="4EB9E5"/>
              </a:buClr>
              <a:buSzPct val="87000"/>
              <a:buFont typeface="Wingdings" charset="2"/>
              <a:buChar char="Ø"/>
            </a:pPr>
            <a:r>
              <a:rPr lang="en-US" sz="1600" dirty="0"/>
              <a:t>Algae </a:t>
            </a:r>
            <a:r>
              <a:rPr lang="en-US" sz="1600" dirty="0" smtClean="0"/>
              <a:t>blooms </a:t>
            </a:r>
            <a:r>
              <a:rPr lang="en-US" sz="1600" dirty="0"/>
              <a:t>studies</a:t>
            </a:r>
          </a:p>
          <a:p>
            <a:pPr marL="342900" indent="-342900">
              <a:buClr>
                <a:srgbClr val="4EB9E5"/>
              </a:buClr>
              <a:buSzPct val="87000"/>
              <a:buFont typeface="Wingdings" charset="2"/>
              <a:buChar char="Ø"/>
            </a:pPr>
            <a:r>
              <a:rPr lang="en-US" sz="1600" dirty="0"/>
              <a:t>Safety at </a:t>
            </a:r>
            <a:r>
              <a:rPr lang="en-US" sz="1600" dirty="0" smtClean="0"/>
              <a:t>sea</a:t>
            </a:r>
            <a:endParaRPr lang="en-US" sz="1600" dirty="0"/>
          </a:p>
          <a:p>
            <a:pPr marL="342900" indent="-342900">
              <a:buClr>
                <a:srgbClr val="4EB9E5"/>
              </a:buClr>
              <a:buSzPct val="87000"/>
              <a:buFont typeface="Wingdings" charset="2"/>
              <a:buChar char="Ø"/>
            </a:pPr>
            <a:r>
              <a:rPr lang="en-US" sz="1600" dirty="0"/>
              <a:t>General </a:t>
            </a:r>
            <a:r>
              <a:rPr lang="en-US" sz="1600" dirty="0" smtClean="0"/>
              <a:t>oceanography</a:t>
            </a:r>
            <a:endParaRPr lang="en-US" sz="1600" dirty="0"/>
          </a:p>
          <a:p>
            <a:pPr marL="342900" indent="-342900">
              <a:buClr>
                <a:srgbClr val="4EB9E5"/>
              </a:buClr>
              <a:buSzPct val="87000"/>
              <a:buFont typeface="Wingdings" charset="2"/>
              <a:buChar char="Ø"/>
            </a:pPr>
            <a:r>
              <a:rPr lang="en-US" sz="1600" dirty="0"/>
              <a:t>Astronomy</a:t>
            </a:r>
          </a:p>
          <a:p>
            <a:pPr marL="342900" indent="-342900">
              <a:buClr>
                <a:srgbClr val="4EB9E5"/>
              </a:buClr>
              <a:buSzPct val="87000"/>
              <a:buFont typeface="Wingdings" charset="2"/>
              <a:buChar char="Ø"/>
            </a:pPr>
            <a:r>
              <a:rPr lang="en-US" sz="1600" dirty="0"/>
              <a:t>Climate </a:t>
            </a:r>
            <a:r>
              <a:rPr lang="en-US" sz="1600" dirty="0" smtClean="0"/>
              <a:t>studies</a:t>
            </a:r>
          </a:p>
          <a:p>
            <a:pPr marL="342900" indent="-342900">
              <a:buClr>
                <a:srgbClr val="4EB9E5"/>
              </a:buClr>
              <a:buSzPct val="87000"/>
              <a:buFont typeface="Wingdings" charset="2"/>
              <a:buChar char="Ø"/>
            </a:pPr>
            <a:r>
              <a:rPr lang="en-US" sz="1600" dirty="0" smtClean="0"/>
              <a:t>Relay surface </a:t>
            </a:r>
            <a:r>
              <a:rPr lang="en-US" sz="1600" dirty="0"/>
              <a:t>data relay </a:t>
            </a:r>
            <a:r>
              <a:rPr lang="en-US" sz="1600" dirty="0" smtClean="0"/>
              <a:t>to underwater </a:t>
            </a:r>
            <a:r>
              <a:rPr lang="en-US" sz="1600" dirty="0"/>
              <a:t>vehicles</a:t>
            </a:r>
            <a:endParaRPr lang="en-US" sz="1600" dirty="0" smtClean="0"/>
          </a:p>
        </p:txBody>
      </p:sp>
      <p:sp>
        <p:nvSpPr>
          <p:cNvPr id="7" name="Rectangle 6"/>
          <p:cNvSpPr/>
          <p:nvPr/>
        </p:nvSpPr>
        <p:spPr>
          <a:xfrm>
            <a:off x="4479667" y="3244334"/>
            <a:ext cx="184666" cy="369332"/>
          </a:xfrm>
          <a:prstGeom prst="rect">
            <a:avLst/>
          </a:prstGeom>
        </p:spPr>
        <p:txBody>
          <a:bodyPr wrap="none">
            <a:spAutoFit/>
          </a:bodyPr>
          <a:lstStyle/>
          <a:p>
            <a:r>
              <a:rPr lang="en-US" dirty="0" smtClean="0"/>
              <a:t> </a:t>
            </a:r>
            <a:endParaRPr lang="en-US" dirty="0"/>
          </a:p>
        </p:txBody>
      </p:sp>
      <p:pic>
        <p:nvPicPr>
          <p:cNvPr id="2" name="Picture 1" descr="6413864627_2e0e7fe5af_b.jpe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887294" y="1767006"/>
            <a:ext cx="2799506" cy="2099630"/>
          </a:xfrm>
          <a:prstGeom prst="rect">
            <a:avLst/>
          </a:prstGeom>
        </p:spPr>
      </p:pic>
      <p:pic>
        <p:nvPicPr>
          <p:cNvPr id="3" name="Picture 2" descr="7121997277_44afa8a697_b.jpe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882138" y="3854338"/>
            <a:ext cx="2804662" cy="187068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0208280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mp:transition xmlns:mp="http://schemas.microsoft.com/office/mac/powerpoint/2008/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1038"/>
        <p:cNvGrpSpPr/>
        <p:nvPr/>
      </p:nvGrpSpPr>
      <p:grpSpPr>
        <a:xfrm>
          <a:off x="0" y="0"/>
          <a:ext cx="0" cy="0"/>
          <a:chOff x="0" y="0"/>
          <a:chExt cx="0" cy="0"/>
        </a:xfrm>
      </p:grpSpPr>
      <p:sp>
        <p:nvSpPr>
          <p:cNvPr id="4" name="Rectangle 3"/>
          <p:cNvSpPr/>
          <p:nvPr/>
        </p:nvSpPr>
        <p:spPr>
          <a:xfrm>
            <a:off x="5561263" y="4336235"/>
            <a:ext cx="3012981" cy="1415772"/>
          </a:xfrm>
          <a:prstGeom prst="rect">
            <a:avLst/>
          </a:prstGeom>
          <a:solidFill>
            <a:schemeClr val="bg2">
              <a:lumMod val="50000"/>
              <a:alpha val="17000"/>
            </a:schemeClr>
          </a:solidFill>
          <a:scene3d>
            <a:camera prst="orthographicFront"/>
            <a:lightRig rig="threePt" dir="t"/>
          </a:scene3d>
          <a:sp3d>
            <a:bevelT/>
          </a:sp3d>
        </p:spPr>
        <p:txBody>
          <a:bodyPr wrap="square">
            <a:spAutoFit/>
          </a:bodyPr>
          <a:lstStyle/>
          <a:p>
            <a:pPr marL="171450" indent="-171450">
              <a:buFont typeface="Arial"/>
              <a:buChar char="•"/>
            </a:pPr>
            <a:endParaRPr lang="en-US" sz="800" dirty="0" smtClean="0"/>
          </a:p>
          <a:p>
            <a:pPr marL="285750" indent="-285750">
              <a:buSzPct val="75000"/>
              <a:buFont typeface="Wingdings" charset="2"/>
              <a:buChar char="u"/>
            </a:pPr>
            <a:r>
              <a:rPr lang="en-US" sz="1400" dirty="0" smtClean="0"/>
              <a:t>Join </a:t>
            </a:r>
            <a:r>
              <a:rPr lang="en-US" sz="1400" dirty="0"/>
              <a:t>a culture of innovation</a:t>
            </a:r>
          </a:p>
          <a:p>
            <a:pPr marL="285750" indent="-285750">
              <a:buSzPct val="75000"/>
              <a:buFont typeface="Wingdings" charset="2"/>
              <a:buChar char="u"/>
            </a:pPr>
            <a:r>
              <a:rPr lang="en-US" sz="1400" dirty="0" smtClean="0"/>
              <a:t>Increase </a:t>
            </a:r>
            <a:r>
              <a:rPr lang="en-US" sz="1400" dirty="0"/>
              <a:t>your international brand visibility</a:t>
            </a:r>
          </a:p>
          <a:p>
            <a:pPr marL="285750" indent="-285750">
              <a:buSzPct val="75000"/>
              <a:buFont typeface="Wingdings" charset="2"/>
              <a:buChar char="u"/>
            </a:pPr>
            <a:r>
              <a:rPr lang="en-US" sz="1400" dirty="0" smtClean="0"/>
              <a:t>Empower </a:t>
            </a:r>
            <a:r>
              <a:rPr lang="en-US" sz="1400" dirty="0"/>
              <a:t>environmental </a:t>
            </a:r>
            <a:r>
              <a:rPr lang="en-US" sz="1400" dirty="0" smtClean="0"/>
              <a:t>mitigation</a:t>
            </a:r>
          </a:p>
          <a:p>
            <a:pPr>
              <a:buSzPct val="85000"/>
            </a:pPr>
            <a:endParaRPr lang="en-US" sz="800" dirty="0"/>
          </a:p>
        </p:txBody>
      </p:sp>
      <p:sp>
        <p:nvSpPr>
          <p:cNvPr id="1039" name="Shape 1039"/>
          <p:cNvSpPr txBox="1">
            <a:spLocks noGrp="1"/>
          </p:cNvSpPr>
          <p:nvPr>
            <p:ph type="title"/>
          </p:nvPr>
        </p:nvSpPr>
        <p:spPr>
          <a:xfrm>
            <a:off x="457200" y="864479"/>
            <a:ext cx="8229600" cy="677078"/>
          </a:xfrm>
          <a:prstGeom prst="rect">
            <a:avLst/>
          </a:prstGeom>
        </p:spPr>
        <p:txBody>
          <a:bodyPr lIns="91425" tIns="91425" rIns="91425" bIns="91425" anchor="b" anchorCtr="0">
            <a:spAutoFit/>
          </a:bodyPr>
          <a:lstStyle/>
          <a:p>
            <a:r>
              <a:rPr lang="en-US" sz="3200" dirty="0" smtClean="0"/>
              <a:t>Our ‘Consumer’</a:t>
            </a:r>
            <a:endParaRPr lang="en" sz="3200" dirty="0"/>
          </a:p>
        </p:txBody>
      </p:sp>
      <p:pic>
        <p:nvPicPr>
          <p:cNvPr id="5" name="Picture 4" descr="Protei Logo.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124538" y="6056416"/>
            <a:ext cx="969917" cy="770114"/>
          </a:xfrm>
          <a:prstGeom prst="rect">
            <a:avLst/>
          </a:prstGeom>
        </p:spPr>
      </p:pic>
      <p:sp>
        <p:nvSpPr>
          <p:cNvPr id="7" name="Rectangle 6"/>
          <p:cNvSpPr/>
          <p:nvPr/>
        </p:nvSpPr>
        <p:spPr>
          <a:xfrm>
            <a:off x="4479667" y="3244334"/>
            <a:ext cx="184666" cy="369332"/>
          </a:xfrm>
          <a:prstGeom prst="rect">
            <a:avLst/>
          </a:prstGeom>
        </p:spPr>
        <p:txBody>
          <a:bodyPr wrap="none">
            <a:spAutoFit/>
          </a:bodyPr>
          <a:lstStyle/>
          <a:p>
            <a:r>
              <a:rPr lang="en-US" dirty="0" smtClean="0"/>
              <a:t> </a:t>
            </a:r>
            <a:endParaRPr lang="en-US" dirty="0"/>
          </a:p>
        </p:txBody>
      </p:sp>
      <p:sp>
        <p:nvSpPr>
          <p:cNvPr id="2" name="Rectangle 1"/>
          <p:cNvSpPr/>
          <p:nvPr/>
        </p:nvSpPr>
        <p:spPr>
          <a:xfrm>
            <a:off x="441510" y="1538025"/>
            <a:ext cx="5774805" cy="4770537"/>
          </a:xfrm>
          <a:prstGeom prst="rect">
            <a:avLst/>
          </a:prstGeom>
        </p:spPr>
        <p:txBody>
          <a:bodyPr wrap="square">
            <a:spAutoFit/>
          </a:bodyPr>
          <a:lstStyle/>
          <a:p>
            <a:pPr>
              <a:buClr>
                <a:srgbClr val="4EB9E5"/>
              </a:buClr>
            </a:pPr>
            <a:r>
              <a:rPr lang="en-US" sz="1600" b="1" dirty="0" smtClean="0"/>
              <a:t>Who will use Protei?</a:t>
            </a:r>
          </a:p>
          <a:p>
            <a:pPr>
              <a:buClr>
                <a:srgbClr val="4EB9E5"/>
              </a:buClr>
            </a:pPr>
            <a:endParaRPr lang="en-US" sz="1600" dirty="0" smtClean="0"/>
          </a:p>
          <a:p>
            <a:pPr>
              <a:buClr>
                <a:srgbClr val="4EB9E5"/>
              </a:buClr>
            </a:pPr>
            <a:endParaRPr lang="en-US" sz="1600" b="1" dirty="0" smtClean="0"/>
          </a:p>
          <a:p>
            <a:pPr>
              <a:buClr>
                <a:srgbClr val="4EB9E5"/>
              </a:buClr>
            </a:pPr>
            <a:endParaRPr lang="en-US" sz="1600" b="1" dirty="0"/>
          </a:p>
          <a:p>
            <a:pPr>
              <a:buClr>
                <a:srgbClr val="4EB9E5"/>
              </a:buClr>
            </a:pPr>
            <a:endParaRPr lang="en-US" sz="1600" b="1" dirty="0" smtClean="0"/>
          </a:p>
          <a:p>
            <a:pPr>
              <a:buClr>
                <a:srgbClr val="4EB9E5"/>
              </a:buClr>
            </a:pPr>
            <a:r>
              <a:rPr lang="en-US" sz="1600" b="1" dirty="0" smtClean="0"/>
              <a:t>Where will Protei be used?</a:t>
            </a:r>
            <a:endParaRPr lang="en-US" sz="1600" b="1" dirty="0"/>
          </a:p>
          <a:p>
            <a:pPr>
              <a:buClr>
                <a:srgbClr val="4EB9E5"/>
              </a:buClr>
            </a:pPr>
            <a:endParaRPr lang="en-US" sz="1600" b="1" dirty="0"/>
          </a:p>
          <a:p>
            <a:pPr>
              <a:buClr>
                <a:srgbClr val="4EB9E5"/>
              </a:buClr>
            </a:pPr>
            <a:endParaRPr lang="en-US" sz="1600" b="1" dirty="0" smtClean="0"/>
          </a:p>
          <a:p>
            <a:pPr>
              <a:buClr>
                <a:srgbClr val="4EB9E5"/>
              </a:buClr>
            </a:pPr>
            <a:endParaRPr lang="en-US" sz="1600" b="1" dirty="0"/>
          </a:p>
          <a:p>
            <a:pPr>
              <a:buClr>
                <a:srgbClr val="4EB9E5"/>
              </a:buClr>
            </a:pPr>
            <a:endParaRPr lang="en-US" sz="1600" b="1" dirty="0" smtClean="0"/>
          </a:p>
          <a:p>
            <a:pPr>
              <a:buClr>
                <a:srgbClr val="4EB9E5"/>
              </a:buClr>
            </a:pPr>
            <a:r>
              <a:rPr lang="en-US" sz="1600" b="1" dirty="0" smtClean="0"/>
              <a:t>How many people will use it first round of manufacturing?</a:t>
            </a:r>
          </a:p>
          <a:p>
            <a:pPr marL="742950" lvl="1" indent="-285750">
              <a:buClr>
                <a:srgbClr val="4EB9E5"/>
              </a:buClr>
              <a:buFont typeface="Wingdings" charset="2"/>
              <a:buChar char="²"/>
            </a:pPr>
            <a:r>
              <a:rPr lang="en-US" sz="1600" dirty="0" smtClean="0"/>
              <a:t>500</a:t>
            </a:r>
          </a:p>
          <a:p>
            <a:pPr>
              <a:buClr>
                <a:srgbClr val="4EB9E5"/>
              </a:buClr>
            </a:pPr>
            <a:endParaRPr lang="en-US" sz="1600" dirty="0" smtClean="0"/>
          </a:p>
          <a:p>
            <a:pPr>
              <a:buClr>
                <a:srgbClr val="4EB9E5"/>
              </a:buClr>
            </a:pPr>
            <a:r>
              <a:rPr lang="en-US" sz="1600" b="1" dirty="0" smtClean="0"/>
              <a:t>How many spectators  do Protei expect?</a:t>
            </a:r>
          </a:p>
          <a:p>
            <a:pPr marL="742950" lvl="1" indent="-285750">
              <a:buClr>
                <a:srgbClr val="4EB9E5"/>
              </a:buClr>
              <a:buFont typeface="Wingdings" charset="2"/>
              <a:buChar char="²"/>
            </a:pPr>
            <a:r>
              <a:rPr lang="en-US" sz="1600" dirty="0" smtClean="0"/>
              <a:t>500,000 minimum, global exposure</a:t>
            </a:r>
          </a:p>
          <a:p>
            <a:pPr>
              <a:buClr>
                <a:srgbClr val="4EB9E5"/>
              </a:buClr>
            </a:pPr>
            <a:endParaRPr lang="en-US" sz="1600" b="1" dirty="0" smtClean="0"/>
          </a:p>
          <a:p>
            <a:pPr>
              <a:buClr>
                <a:srgbClr val="4EB9E5"/>
              </a:buClr>
            </a:pPr>
            <a:r>
              <a:rPr lang="en-US" sz="1600" b="1" dirty="0" smtClean="0"/>
              <a:t>Cost of 1 meter Protei to manufacture and ship?</a:t>
            </a:r>
          </a:p>
          <a:p>
            <a:pPr marL="742950" lvl="1" indent="-285750">
              <a:buClr>
                <a:srgbClr val="4EB9E5"/>
              </a:buClr>
              <a:buFont typeface="Wingdings" charset="2"/>
              <a:buChar char="²"/>
            </a:pPr>
            <a:r>
              <a:rPr lang="en-US" sz="1600" dirty="0" smtClean="0"/>
              <a:t>$250 </a:t>
            </a:r>
            <a:endParaRPr lang="en-US" sz="1600" dirty="0"/>
          </a:p>
        </p:txBody>
      </p:sp>
      <p:graphicFrame>
        <p:nvGraphicFramePr>
          <p:cNvPr id="8" name="Table 7"/>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94585566"/>
              </p:ext>
            </p:extLst>
          </p:nvPr>
        </p:nvGraphicFramePr>
        <p:xfrm>
          <a:off x="433461" y="3069370"/>
          <a:ext cx="8577444" cy="731519"/>
        </p:xfrm>
        <a:graphic>
          <a:graphicData uri="http://schemas.openxmlformats.org/drawingml/2006/table">
            <a:tbl>
              <a:tblPr firstRow="1" bandRow="1">
                <a:tableStyleId>{5C22544A-7EE6-4342-B048-85BDC9FD1C3A}</a:tableStyleId>
              </a:tblPr>
              <a:tblGrid>
                <a:gridCol w="3042328"/>
                <a:gridCol w="2269070"/>
                <a:gridCol w="3266046"/>
              </a:tblGrid>
              <a:tr h="0">
                <a:tc>
                  <a:txBody>
                    <a:bodyPr/>
                    <a:lstStyle/>
                    <a:p>
                      <a:pPr marL="171450" marR="0" indent="-171450" algn="l" defTabSz="914400" rtl="0" eaLnBrk="1" fontAlgn="auto" latinLnBrk="0" hangingPunct="1">
                        <a:lnSpc>
                          <a:spcPct val="100000"/>
                        </a:lnSpc>
                        <a:spcBef>
                          <a:spcPts val="0"/>
                        </a:spcBef>
                        <a:spcAft>
                          <a:spcPts val="0"/>
                        </a:spcAft>
                        <a:buClr>
                          <a:srgbClr val="4EB9E5"/>
                        </a:buClr>
                        <a:buSzTx/>
                        <a:buFont typeface="Wingdings" charset="2"/>
                        <a:buChar char="²"/>
                        <a:tabLst/>
                        <a:defRPr/>
                      </a:pPr>
                      <a:r>
                        <a:rPr lang="en-US" sz="1400" b="0" dirty="0" smtClean="0">
                          <a:solidFill>
                            <a:schemeClr val="tx1"/>
                          </a:solidFill>
                        </a:rPr>
                        <a:t>At sea by marine laboratories</a:t>
                      </a:r>
                    </a:p>
                    <a:p>
                      <a:pPr marL="171450" marR="0" indent="-171450" algn="l" defTabSz="914400" rtl="0" eaLnBrk="1" fontAlgn="auto" latinLnBrk="0" hangingPunct="1">
                        <a:lnSpc>
                          <a:spcPct val="100000"/>
                        </a:lnSpc>
                        <a:spcBef>
                          <a:spcPts val="0"/>
                        </a:spcBef>
                        <a:spcAft>
                          <a:spcPts val="0"/>
                        </a:spcAft>
                        <a:buClr>
                          <a:srgbClr val="4EB9E5"/>
                        </a:buClr>
                        <a:buSzTx/>
                        <a:buFont typeface="Wingdings" charset="2"/>
                        <a:buChar char="²"/>
                        <a:tabLst/>
                        <a:defRPr/>
                      </a:pPr>
                      <a:r>
                        <a:rPr lang="en-US" sz="1400" b="0" dirty="0" smtClean="0">
                          <a:solidFill>
                            <a:schemeClr val="tx1"/>
                          </a:solidFill>
                        </a:rPr>
                        <a:t>Operated by coastal residents</a:t>
                      </a:r>
                    </a:p>
                    <a:p>
                      <a:pPr marL="171450" marR="0" indent="-171450" algn="l" defTabSz="914400" rtl="0" eaLnBrk="1" fontAlgn="auto" latinLnBrk="0" hangingPunct="1">
                        <a:lnSpc>
                          <a:spcPct val="100000"/>
                        </a:lnSpc>
                        <a:spcBef>
                          <a:spcPts val="0"/>
                        </a:spcBef>
                        <a:spcAft>
                          <a:spcPts val="0"/>
                        </a:spcAft>
                        <a:buClr>
                          <a:srgbClr val="4EB9E5"/>
                        </a:buClr>
                        <a:buSzTx/>
                        <a:buFont typeface="Wingdings" charset="2"/>
                        <a:buChar char="²"/>
                        <a:tabLst/>
                        <a:defRPr/>
                      </a:pPr>
                      <a:r>
                        <a:rPr lang="en-US" sz="1400" b="0" dirty="0" smtClean="0">
                          <a:solidFill>
                            <a:schemeClr val="tx1"/>
                          </a:solidFill>
                        </a:rPr>
                        <a:t>In large lakes by enthusiasts</a:t>
                      </a:r>
                    </a:p>
                  </a:txBody>
                  <a:tcPr>
                    <a:noFill/>
                  </a:tcPr>
                </a:tc>
                <a:tc>
                  <a:txBody>
                    <a:bodyPr/>
                    <a:lstStyle/>
                    <a:p>
                      <a:pPr marL="171450" indent="-171450">
                        <a:buClr>
                          <a:srgbClr val="4EB9E5"/>
                        </a:buClr>
                        <a:buFont typeface="Wingdings" charset="2"/>
                        <a:buChar char="²"/>
                      </a:pPr>
                      <a:r>
                        <a:rPr lang="en-US" sz="1400" b="0" dirty="0" smtClean="0">
                          <a:solidFill>
                            <a:schemeClr val="tx1"/>
                          </a:solidFill>
                        </a:rPr>
                        <a:t>Universities</a:t>
                      </a:r>
                    </a:p>
                    <a:p>
                      <a:pPr marL="171450" indent="-171450">
                        <a:buClr>
                          <a:srgbClr val="4EB9E5"/>
                        </a:buClr>
                        <a:buFont typeface="Wingdings" charset="2"/>
                        <a:buChar char="²"/>
                      </a:pPr>
                      <a:r>
                        <a:rPr lang="nl-NL" sz="1400" b="0" dirty="0" smtClean="0">
                          <a:solidFill>
                            <a:schemeClr val="tx1"/>
                          </a:solidFill>
                        </a:rPr>
                        <a:t>Classrooms</a:t>
                      </a:r>
                    </a:p>
                    <a:p>
                      <a:pPr marL="171450" indent="-171450">
                        <a:buClr>
                          <a:srgbClr val="4EB9E5"/>
                        </a:buClr>
                        <a:buFont typeface="Wingdings" charset="2"/>
                        <a:buChar char="²"/>
                      </a:pPr>
                      <a:r>
                        <a:rPr lang="ro-RO" sz="1400" b="0" dirty="0" smtClean="0">
                          <a:solidFill>
                            <a:schemeClr val="tx1"/>
                          </a:solidFill>
                        </a:rPr>
                        <a:t>Hackerspaces</a:t>
                      </a:r>
                    </a:p>
                  </a:txBody>
                  <a:tcPr>
                    <a:noFill/>
                  </a:tcPr>
                </a:tc>
                <a:tc>
                  <a:txBody>
                    <a:bodyPr/>
                    <a:lstStyle/>
                    <a:p>
                      <a:pPr marL="171450" marR="0" indent="-171450" algn="l" defTabSz="914400" rtl="0" eaLnBrk="1" fontAlgn="auto" latinLnBrk="0" hangingPunct="1">
                        <a:lnSpc>
                          <a:spcPct val="100000"/>
                        </a:lnSpc>
                        <a:spcBef>
                          <a:spcPts val="0"/>
                        </a:spcBef>
                        <a:spcAft>
                          <a:spcPts val="0"/>
                        </a:spcAft>
                        <a:buClr>
                          <a:srgbClr val="4EB9E5"/>
                        </a:buClr>
                        <a:buSzTx/>
                        <a:buFont typeface="Wingdings" charset="2"/>
                        <a:buChar char="²"/>
                        <a:tabLst/>
                        <a:defRPr/>
                      </a:pPr>
                      <a:r>
                        <a:rPr lang="en-US" sz="1400" b="0" dirty="0" smtClean="0">
                          <a:solidFill>
                            <a:schemeClr val="tx1"/>
                          </a:solidFill>
                        </a:rPr>
                        <a:t>Corporate research</a:t>
                      </a:r>
                    </a:p>
                    <a:p>
                      <a:pPr marL="171450" marR="0" indent="-171450" algn="l" defTabSz="914400" rtl="0" eaLnBrk="1" fontAlgn="auto" latinLnBrk="0" hangingPunct="1">
                        <a:lnSpc>
                          <a:spcPct val="100000"/>
                        </a:lnSpc>
                        <a:spcBef>
                          <a:spcPts val="0"/>
                        </a:spcBef>
                        <a:spcAft>
                          <a:spcPts val="0"/>
                        </a:spcAft>
                        <a:buClr>
                          <a:srgbClr val="4EB9E5"/>
                        </a:buClr>
                        <a:buSzTx/>
                        <a:buFont typeface="Wingdings" charset="2"/>
                        <a:buChar char="²"/>
                        <a:tabLst/>
                        <a:defRPr/>
                      </a:pPr>
                      <a:r>
                        <a:rPr lang="en-US" sz="1400" b="0" dirty="0" smtClean="0">
                          <a:solidFill>
                            <a:schemeClr val="tx1"/>
                          </a:solidFill>
                        </a:rPr>
                        <a:t>Environmental activists</a:t>
                      </a:r>
                    </a:p>
                    <a:p>
                      <a:pPr marL="171450" marR="0" indent="-171450" algn="l" defTabSz="914400" rtl="0" eaLnBrk="1" fontAlgn="auto" latinLnBrk="0" hangingPunct="1">
                        <a:lnSpc>
                          <a:spcPct val="100000"/>
                        </a:lnSpc>
                        <a:spcBef>
                          <a:spcPts val="0"/>
                        </a:spcBef>
                        <a:spcAft>
                          <a:spcPts val="0"/>
                        </a:spcAft>
                        <a:buClr>
                          <a:srgbClr val="4EB9E5"/>
                        </a:buClr>
                        <a:buSzTx/>
                        <a:buFont typeface="Wingdings" charset="2"/>
                        <a:buChar char="²"/>
                        <a:tabLst/>
                        <a:defRPr/>
                      </a:pPr>
                      <a:r>
                        <a:rPr lang="en-US" sz="1400" b="0" dirty="0" smtClean="0">
                          <a:solidFill>
                            <a:schemeClr val="tx1"/>
                          </a:solidFill>
                        </a:rPr>
                        <a:t>Roboticists, Sailors</a:t>
                      </a:r>
                    </a:p>
                  </a:txBody>
                  <a:tcPr>
                    <a:no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708188472"/>
              </p:ext>
            </p:extLst>
          </p:nvPr>
        </p:nvGraphicFramePr>
        <p:xfrm>
          <a:off x="428862" y="1837931"/>
          <a:ext cx="8299687" cy="818570"/>
        </p:xfrm>
        <a:graphic>
          <a:graphicData uri="http://schemas.openxmlformats.org/drawingml/2006/table">
            <a:tbl>
              <a:tblPr firstRow="1" bandRow="1">
                <a:tableStyleId>{5C22544A-7EE6-4342-B048-85BDC9FD1C3A}</a:tableStyleId>
              </a:tblPr>
              <a:tblGrid>
                <a:gridCol w="3046927"/>
                <a:gridCol w="2269070"/>
                <a:gridCol w="2983690"/>
              </a:tblGrid>
              <a:tr h="818570">
                <a:tc>
                  <a:txBody>
                    <a:bodyPr/>
                    <a:lstStyle/>
                    <a:p>
                      <a:pPr marL="171450" marR="0" indent="-171450" algn="l" defTabSz="914400" rtl="0" eaLnBrk="1" fontAlgn="auto" latinLnBrk="0" hangingPunct="1">
                        <a:lnSpc>
                          <a:spcPct val="100000"/>
                        </a:lnSpc>
                        <a:spcBef>
                          <a:spcPts val="0"/>
                        </a:spcBef>
                        <a:spcAft>
                          <a:spcPts val="0"/>
                        </a:spcAft>
                        <a:buClr>
                          <a:srgbClr val="4EB9E5"/>
                        </a:buClr>
                        <a:buSzTx/>
                        <a:buFont typeface="Wingdings" charset="2"/>
                        <a:buChar char="²"/>
                        <a:tabLst/>
                        <a:defRPr/>
                      </a:pPr>
                      <a:r>
                        <a:rPr lang="en-US" sz="1400" b="0" dirty="0" smtClean="0">
                          <a:solidFill>
                            <a:schemeClr val="tx1"/>
                          </a:solidFill>
                        </a:rPr>
                        <a:t>Kids</a:t>
                      </a:r>
                      <a:r>
                        <a:rPr lang="en-US" sz="1400" b="0" baseline="0" dirty="0" smtClean="0">
                          <a:solidFill>
                            <a:schemeClr val="tx1"/>
                          </a:solidFill>
                        </a:rPr>
                        <a:t>,</a:t>
                      </a:r>
                      <a:r>
                        <a:rPr lang="en-US" sz="1400" b="0" dirty="0" smtClean="0">
                          <a:solidFill>
                            <a:schemeClr val="tx1"/>
                          </a:solidFill>
                        </a:rPr>
                        <a:t> Hobbyists</a:t>
                      </a:r>
                    </a:p>
                    <a:p>
                      <a:pPr marL="171450" marR="0" indent="-171450" algn="l" defTabSz="914400" rtl="0" eaLnBrk="1" fontAlgn="auto" latinLnBrk="0" hangingPunct="1">
                        <a:lnSpc>
                          <a:spcPct val="100000"/>
                        </a:lnSpc>
                        <a:spcBef>
                          <a:spcPts val="0"/>
                        </a:spcBef>
                        <a:spcAft>
                          <a:spcPts val="0"/>
                        </a:spcAft>
                        <a:buClr>
                          <a:srgbClr val="4EB9E5"/>
                        </a:buClr>
                        <a:buSzTx/>
                        <a:buFont typeface="Wingdings" charset="2"/>
                        <a:buChar char="²"/>
                        <a:tabLst/>
                        <a:defRPr/>
                      </a:pPr>
                      <a:r>
                        <a:rPr lang="en-US" sz="1400" b="0" dirty="0" smtClean="0">
                          <a:solidFill>
                            <a:schemeClr val="tx1"/>
                          </a:solidFill>
                        </a:rPr>
                        <a:t>Scientists</a:t>
                      </a:r>
                    </a:p>
                    <a:p>
                      <a:pPr marL="171450" marR="0" indent="-171450" algn="l" defTabSz="914400" rtl="0" eaLnBrk="1" fontAlgn="auto" latinLnBrk="0" hangingPunct="1">
                        <a:lnSpc>
                          <a:spcPct val="100000"/>
                        </a:lnSpc>
                        <a:spcBef>
                          <a:spcPts val="0"/>
                        </a:spcBef>
                        <a:spcAft>
                          <a:spcPts val="0"/>
                        </a:spcAft>
                        <a:buClr>
                          <a:srgbClr val="4EB9E5"/>
                        </a:buClr>
                        <a:buSzTx/>
                        <a:buFont typeface="Wingdings" charset="2"/>
                        <a:buChar char="²"/>
                        <a:tabLst/>
                        <a:defRPr/>
                      </a:pPr>
                      <a:r>
                        <a:rPr lang="fr-FR" sz="1400" b="0" dirty="0" smtClean="0">
                          <a:solidFill>
                            <a:schemeClr val="tx1"/>
                          </a:solidFill>
                        </a:rPr>
                        <a:t>Researchers</a:t>
                      </a:r>
                    </a:p>
                  </a:txBody>
                  <a:tcPr>
                    <a:noFill/>
                  </a:tcPr>
                </a:tc>
                <a:tc>
                  <a:txBody>
                    <a:bodyPr/>
                    <a:lstStyle/>
                    <a:p>
                      <a:pPr marL="171450" indent="-171450">
                        <a:buClr>
                          <a:srgbClr val="4EB9E5"/>
                        </a:buClr>
                        <a:buFont typeface="Wingdings" charset="2"/>
                        <a:buChar char="²"/>
                      </a:pPr>
                      <a:r>
                        <a:rPr lang="en-US" sz="1400" b="0" dirty="0" smtClean="0">
                          <a:solidFill>
                            <a:schemeClr val="tx1"/>
                          </a:solidFill>
                        </a:rPr>
                        <a:t>Governments</a:t>
                      </a:r>
                    </a:p>
                    <a:p>
                      <a:pPr marL="171450" indent="-171450">
                        <a:buClr>
                          <a:srgbClr val="4EB9E5"/>
                        </a:buClr>
                        <a:buFont typeface="Wingdings" charset="2"/>
                        <a:buChar char="²"/>
                      </a:pPr>
                      <a:r>
                        <a:rPr lang="en-US" sz="1400" b="0" dirty="0" smtClean="0">
                          <a:solidFill>
                            <a:schemeClr val="tx1"/>
                          </a:solidFill>
                        </a:rPr>
                        <a:t>Teachers</a:t>
                      </a:r>
                    </a:p>
                    <a:p>
                      <a:pPr marL="171450" indent="-171450">
                        <a:buClr>
                          <a:srgbClr val="4EB9E5"/>
                        </a:buClr>
                        <a:buFont typeface="Wingdings" charset="2"/>
                        <a:buChar char="²"/>
                      </a:pPr>
                      <a:r>
                        <a:rPr lang="en-US" sz="1400" b="0" dirty="0" smtClean="0">
                          <a:solidFill>
                            <a:schemeClr val="tx1"/>
                          </a:solidFill>
                        </a:rPr>
                        <a:t>Engineers</a:t>
                      </a:r>
                      <a:endParaRPr lang="en-US" sz="1400" b="0" dirty="0">
                        <a:solidFill>
                          <a:schemeClr val="tx1"/>
                        </a:solidFill>
                      </a:endParaRPr>
                    </a:p>
                  </a:txBody>
                  <a:tcPr>
                    <a:noFill/>
                  </a:tcPr>
                </a:tc>
                <a:tc>
                  <a:txBody>
                    <a:bodyPr/>
                    <a:lstStyle/>
                    <a:p>
                      <a:pPr marL="171450" marR="0" indent="-171450" algn="l" defTabSz="914400" rtl="0" eaLnBrk="1" fontAlgn="auto" latinLnBrk="0" hangingPunct="1">
                        <a:lnSpc>
                          <a:spcPct val="100000"/>
                        </a:lnSpc>
                        <a:spcBef>
                          <a:spcPts val="0"/>
                        </a:spcBef>
                        <a:spcAft>
                          <a:spcPts val="0"/>
                        </a:spcAft>
                        <a:buClr>
                          <a:srgbClr val="4EB9E5"/>
                        </a:buClr>
                        <a:buSzTx/>
                        <a:buFont typeface="Wingdings" charset="2"/>
                        <a:buChar char="²"/>
                        <a:tabLst/>
                        <a:defRPr/>
                      </a:pPr>
                      <a:r>
                        <a:rPr lang="en-US" sz="1400" b="0" dirty="0" smtClean="0">
                          <a:solidFill>
                            <a:schemeClr val="tx1"/>
                          </a:solidFill>
                        </a:rPr>
                        <a:t>Hackers, Activists</a:t>
                      </a:r>
                    </a:p>
                    <a:p>
                      <a:pPr marL="171450" marR="0" indent="-171450" algn="l" defTabSz="914400" rtl="0" eaLnBrk="1" fontAlgn="auto" latinLnBrk="0" hangingPunct="1">
                        <a:lnSpc>
                          <a:spcPct val="100000"/>
                        </a:lnSpc>
                        <a:spcBef>
                          <a:spcPts val="0"/>
                        </a:spcBef>
                        <a:spcAft>
                          <a:spcPts val="0"/>
                        </a:spcAft>
                        <a:buClr>
                          <a:srgbClr val="4EB9E5"/>
                        </a:buClr>
                        <a:buSzTx/>
                        <a:buFont typeface="Wingdings" charset="2"/>
                        <a:buChar char="²"/>
                        <a:tabLst/>
                        <a:defRPr/>
                      </a:pPr>
                      <a:r>
                        <a:rPr lang="en-US" sz="1400" b="0" baseline="0" dirty="0" smtClean="0">
                          <a:solidFill>
                            <a:schemeClr val="tx1"/>
                          </a:solidFill>
                        </a:rPr>
                        <a:t>Professionals</a:t>
                      </a:r>
                    </a:p>
                    <a:p>
                      <a:pPr marL="171450" marR="0" indent="-171450" algn="l" defTabSz="914400" rtl="0" eaLnBrk="1" fontAlgn="auto" latinLnBrk="0" hangingPunct="1">
                        <a:lnSpc>
                          <a:spcPct val="100000"/>
                        </a:lnSpc>
                        <a:spcBef>
                          <a:spcPts val="0"/>
                        </a:spcBef>
                        <a:spcAft>
                          <a:spcPts val="0"/>
                        </a:spcAft>
                        <a:buClr>
                          <a:srgbClr val="4EB9E5"/>
                        </a:buClr>
                        <a:buSzTx/>
                        <a:buFont typeface="Wingdings" charset="2"/>
                        <a:buChar char="²"/>
                        <a:tabLst/>
                        <a:defRPr/>
                      </a:pPr>
                      <a:r>
                        <a:rPr lang="en-US" sz="1400" b="0" baseline="0" dirty="0" smtClean="0">
                          <a:solidFill>
                            <a:schemeClr val="tx1"/>
                          </a:solidFill>
                        </a:rPr>
                        <a:t>D</a:t>
                      </a:r>
                      <a:r>
                        <a:rPr lang="en-US" sz="1400" b="0" dirty="0" smtClean="0">
                          <a:solidFill>
                            <a:schemeClr val="tx1"/>
                          </a:solidFill>
                        </a:rPr>
                        <a:t>esigners</a:t>
                      </a:r>
                    </a:p>
                  </a:txBody>
                  <a:tcPr>
                    <a:noFill/>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0153519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mp:transition xmlns:mp="http://schemas.microsoft.com/office/mac/powerpoint/2008/mai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2356</TotalTime>
  <Words>2683</Words>
  <Application>Microsoft Macintosh PowerPoint</Application>
  <PresentationFormat>On-screen Show (4:3)</PresentationFormat>
  <Paragraphs>736</Paragraphs>
  <Slides>25</Slides>
  <Notes>25</Notes>
  <HiddenSlides>0</HiddenSlides>
  <MMClips>0</MMClips>
  <ScaleCrop>false</ScaleCrop>
  <HeadingPairs>
    <vt:vector size="4" baseType="variant">
      <vt:variant>
        <vt:lpstr>Design Template</vt:lpstr>
      </vt:variant>
      <vt:variant>
        <vt:i4>1</vt:i4>
      </vt:variant>
      <vt:variant>
        <vt:lpstr>Slide Titles</vt:lpstr>
      </vt:variant>
      <vt:variant>
        <vt:i4>25</vt:i4>
      </vt:variant>
    </vt:vector>
  </HeadingPairs>
  <TitlesOfParts>
    <vt:vector size="26" baseType="lpstr">
      <vt:lpstr>Flow</vt:lpstr>
      <vt:lpstr>Protei “OPEN SOURCE, SHAPE SHIFTING  SAILING ROBOTS, TO EXPLORE AND PROTECT THE OCEANS.”</vt:lpstr>
      <vt:lpstr>What is Protei?  </vt:lpstr>
      <vt:lpstr>Newsworthy Ocean Technology</vt:lpstr>
      <vt:lpstr>Accelerated Evolution of Sailing Technology</vt:lpstr>
      <vt:lpstr>Open Hardware- A Network of Innovation</vt:lpstr>
      <vt:lpstr>Innovative technology for the Environment</vt:lpstr>
      <vt:lpstr>Protei – Simple and Robust Design</vt:lpstr>
      <vt:lpstr>Protei Range of Applications</vt:lpstr>
      <vt:lpstr>Our ‘Consumer’</vt:lpstr>
      <vt:lpstr>The Protei Team</vt:lpstr>
      <vt:lpstr>Protei Is Looking To Expand</vt:lpstr>
      <vt:lpstr>Protei Next Steps</vt:lpstr>
      <vt:lpstr>The big opportunity for your brand</vt:lpstr>
      <vt:lpstr>Become a Sponsor of Ocean Innovation</vt:lpstr>
      <vt:lpstr>Sponsor Options and Benefits</vt:lpstr>
      <vt:lpstr>Visionary Sponsorship Overview</vt:lpstr>
      <vt:lpstr>Visionary Sponsorship $500,000+</vt:lpstr>
      <vt:lpstr>Innovator Sponsorship Overview</vt:lpstr>
      <vt:lpstr>Slide 19</vt:lpstr>
      <vt:lpstr>Pioneer Sponsorship Overview</vt:lpstr>
      <vt:lpstr>Slide 21</vt:lpstr>
      <vt:lpstr>Intended Use of Sponsor Funds</vt:lpstr>
      <vt:lpstr>Events &amp; Activities</vt:lpstr>
      <vt:lpstr>Our Supporters </vt:lpstr>
      <vt:lpstr>Let’s explore and protect  the oceans together.</vt:lpstr>
    </vt:vector>
  </TitlesOfParts>
  <Company>Heartline Consulting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Ford</dc:creator>
  <cp:lastModifiedBy>Jamie Kim</cp:lastModifiedBy>
  <cp:revision>307</cp:revision>
  <dcterms:created xsi:type="dcterms:W3CDTF">2012-07-24T17:24:17Z</dcterms:created>
  <dcterms:modified xsi:type="dcterms:W3CDTF">2012-07-24T18:13:34Z</dcterms:modified>
</cp:coreProperties>
</file>