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75" r:id="rId9"/>
    <p:sldId id="263" r:id="rId10"/>
    <p:sldId id="277" r:id="rId11"/>
    <p:sldId id="284" r:id="rId12"/>
    <p:sldId id="285" r:id="rId13"/>
    <p:sldId id="287" r:id="rId14"/>
    <p:sldId id="288" r:id="rId15"/>
    <p:sldId id="290" r:id="rId16"/>
    <p:sldId id="270" r:id="rId17"/>
    <p:sldId id="272" r:id="rId18"/>
    <p:sldId id="273" r:id="rId19"/>
  </p:sldIdLst>
  <p:sldSz cx="10080625" cy="7559675"/>
  <p:notesSz cx="7559675" cy="10691813"/>
  <p:defaultTextStyle>
    <a:defPPr>
      <a:defRPr lang="en-GB"/>
    </a:defPPr>
    <a:lvl1pPr algn="ctr" defTabSz="449263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600" kern="1200">
        <a:solidFill>
          <a:schemeClr val="tx1"/>
        </a:solidFill>
        <a:latin typeface="Myriad Pro" pitchFamily="32" charset="0"/>
        <a:ea typeface="SimSun" charset="-122"/>
        <a:cs typeface="+mn-cs"/>
      </a:defRPr>
    </a:lvl1pPr>
    <a:lvl2pPr marL="742950" indent="-285750" algn="ctr" defTabSz="449263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600" kern="1200">
        <a:solidFill>
          <a:schemeClr val="tx1"/>
        </a:solidFill>
        <a:latin typeface="Myriad Pro" pitchFamily="32" charset="0"/>
        <a:ea typeface="SimSun" charset="-122"/>
        <a:cs typeface="+mn-cs"/>
      </a:defRPr>
    </a:lvl2pPr>
    <a:lvl3pPr marL="1143000" indent="-228600" algn="ctr" defTabSz="449263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600" kern="1200">
        <a:solidFill>
          <a:schemeClr val="tx1"/>
        </a:solidFill>
        <a:latin typeface="Myriad Pro" pitchFamily="32" charset="0"/>
        <a:ea typeface="SimSun" charset="-122"/>
        <a:cs typeface="+mn-cs"/>
      </a:defRPr>
    </a:lvl3pPr>
    <a:lvl4pPr marL="1600200" indent="-228600" algn="ctr" defTabSz="449263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600" kern="1200">
        <a:solidFill>
          <a:schemeClr val="tx1"/>
        </a:solidFill>
        <a:latin typeface="Myriad Pro" pitchFamily="32" charset="0"/>
        <a:ea typeface="SimSun" charset="-122"/>
        <a:cs typeface="+mn-cs"/>
      </a:defRPr>
    </a:lvl4pPr>
    <a:lvl5pPr marL="2057400" indent="-228600" algn="ctr" defTabSz="449263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600" kern="1200">
        <a:solidFill>
          <a:schemeClr val="tx1"/>
        </a:solidFill>
        <a:latin typeface="Myriad Pro" pitchFamily="32" charset="0"/>
        <a:ea typeface="SimSun" charset="-122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Myriad Pro" pitchFamily="32" charset="0"/>
        <a:ea typeface="SimSun" charset="-122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Myriad Pro" pitchFamily="32" charset="0"/>
        <a:ea typeface="SimSun" charset="-122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Myriad Pro" pitchFamily="32" charset="0"/>
        <a:ea typeface="SimSun" charset="-122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Myriad Pro" pitchFamily="32" charset="0"/>
        <a:ea typeface="SimSun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FFCC"/>
    <a:srgbClr val="FFFF99"/>
    <a:srgbClr val="FFC700"/>
    <a:srgbClr val="FFCC99"/>
    <a:srgbClr val="93CDDD"/>
    <a:srgbClr val="FED7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0" autoAdjust="0"/>
  </p:normalViewPr>
  <p:slideViewPr>
    <p:cSldViewPr>
      <p:cViewPr varScale="1">
        <p:scale>
          <a:sx n="78" d="100"/>
          <a:sy n="78" d="100"/>
        </p:scale>
        <p:origin x="-1476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endParaRPr lang="fr-F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endParaRPr lang="fr-F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endParaRPr lang="fr-F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fld id="{84F0F045-133B-46BC-BE97-C666FB23B23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0838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C87265-31AB-4061-9842-8AD7DD5883B8}" type="slidenum">
              <a:rPr lang="fr-FR"/>
              <a:pPr/>
              <a:t>1</a:t>
            </a:fld>
            <a:endParaRPr lang="fr-FR"/>
          </a:p>
        </p:txBody>
      </p:sp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12BE87-B761-4BEB-B03B-2582618A8217}" type="slidenum">
              <a:rPr lang="fr-FR"/>
              <a:pPr/>
              <a:t>10</a:t>
            </a:fld>
            <a:endParaRPr lang="fr-FR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12BE87-B761-4BEB-B03B-2582618A8217}" type="slidenum">
              <a:rPr lang="fr-FR"/>
              <a:pPr/>
              <a:t>11</a:t>
            </a:fld>
            <a:endParaRPr lang="fr-FR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12BE87-B761-4BEB-B03B-2582618A8217}" type="slidenum">
              <a:rPr lang="fr-FR"/>
              <a:pPr/>
              <a:t>12</a:t>
            </a:fld>
            <a:endParaRPr lang="fr-FR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12BE87-B761-4BEB-B03B-2582618A8217}" type="slidenum">
              <a:rPr lang="fr-FR"/>
              <a:pPr/>
              <a:t>13</a:t>
            </a:fld>
            <a:endParaRPr lang="fr-FR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12BE87-B761-4BEB-B03B-2582618A8217}" type="slidenum">
              <a:rPr lang="fr-FR"/>
              <a:pPr/>
              <a:t>14</a:t>
            </a:fld>
            <a:endParaRPr lang="fr-FR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12BE87-B761-4BEB-B03B-2582618A8217}" type="slidenum">
              <a:rPr lang="fr-FR"/>
              <a:pPr/>
              <a:t>15</a:t>
            </a:fld>
            <a:endParaRPr lang="fr-FR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3A0A57-5FC0-47A6-8588-7CD72C5FACE2}" type="slidenum">
              <a:rPr lang="fr-FR"/>
              <a:pPr/>
              <a:t>16</a:t>
            </a:fld>
            <a:endParaRPr lang="fr-FR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A013CE-1D2B-40FE-8661-202213E8CAEC}" type="slidenum">
              <a:rPr lang="fr-FR"/>
              <a:pPr/>
              <a:t>17</a:t>
            </a:fld>
            <a:endParaRPr lang="fr-FR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A2BB3F-C9F4-418F-A874-65F69AF0359F}" type="slidenum">
              <a:rPr lang="fr-FR"/>
              <a:pPr/>
              <a:t>18</a:t>
            </a:fld>
            <a:endParaRPr lang="fr-FR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D3675B-79E6-424A-A8AC-65AF31B20B99}" type="slidenum">
              <a:rPr lang="fr-FR"/>
              <a:pPr/>
              <a:t>2</a:t>
            </a:fld>
            <a:endParaRPr lang="fr-FR"/>
          </a:p>
        </p:txBody>
      </p:sp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0F66BA-B265-4DD5-B986-4579AD214C6B}" type="slidenum">
              <a:rPr lang="fr-FR"/>
              <a:pPr/>
              <a:t>3</a:t>
            </a:fld>
            <a:endParaRPr lang="fr-FR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97BD50-61B1-49C2-BAD5-B328E78C7CBF}" type="slidenum">
              <a:rPr lang="fr-FR"/>
              <a:pPr/>
              <a:t>4</a:t>
            </a:fld>
            <a:endParaRPr lang="fr-FR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C06F7D-501E-438A-A1AC-9045CC7038DB}" type="slidenum">
              <a:rPr lang="fr-FR"/>
              <a:pPr/>
              <a:t>5</a:t>
            </a:fld>
            <a:endParaRPr lang="fr-FR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DF331B-3721-46D1-BB13-1F0710A39EAC}" type="slidenum">
              <a:rPr lang="fr-FR"/>
              <a:pPr/>
              <a:t>6</a:t>
            </a:fld>
            <a:endParaRPr lang="fr-FR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F04ADF-769A-4FE5-A023-71E68484D2ED}" type="slidenum">
              <a:rPr lang="fr-FR"/>
              <a:pPr/>
              <a:t>7</a:t>
            </a:fld>
            <a:endParaRPr lang="fr-FR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F04ADF-769A-4FE5-A023-71E68484D2ED}" type="slidenum">
              <a:rPr lang="fr-FR"/>
              <a:pPr/>
              <a:t>8</a:t>
            </a:fld>
            <a:endParaRPr lang="fr-FR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130C10-EAC0-4FEF-B415-A3AA964ACF9C}" type="slidenum">
              <a:rPr lang="fr-FR"/>
              <a:pPr/>
              <a:t>9</a:t>
            </a:fld>
            <a:endParaRPr lang="fr-FR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F97CEA4-614D-4813-A958-C6D3A095A32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20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6E4876A-0C17-44E0-95B5-0EC0B48C2B6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628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499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499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460BDC-CD12-473F-A7AD-3F2AB779D00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358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13D655F5-722E-47AD-956D-83EFCB8B35B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018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954FD40-B815-4324-9954-4C4168D7B83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1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D31958-AE8A-4C8D-B187-35369DD6B58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035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5623EF-090B-4AA1-9643-EF07FB21B0EF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522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3DB0223-D7E5-4E7F-B28C-4F1C0DF0E41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1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252CC1-4F14-438A-826C-44DE7E3C6A5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23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9A0F08A-D78F-41C1-9344-C52F84C183A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04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7641C9D-E19A-434F-9424-2B2FC61F684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36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A454E44-3B42-486D-A5BB-CE52C3AF11B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067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6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endParaRPr 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fld id="{81838C2D-6250-4B0D-8374-D56D1248C1C0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5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5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5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5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5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hyperlink" Target="http://sextant.ifremer.fr/fr/geoservices/geoviewer" TargetMode="External"/><Relationship Id="rId5" Type="http://schemas.microsoft.com/office/2007/relationships/hdphoto" Target="../media/hdphoto5.wdp"/><Relationship Id="rId10" Type="http://schemas.openxmlformats.org/officeDocument/2006/relationships/image" Target="../media/image38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924" y="3931046"/>
            <a:ext cx="2802777" cy="222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350268" y="2555701"/>
            <a:ext cx="9431338" cy="979488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200" dirty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Myriad Pro" pitchFamily="32" charset="0"/>
              </a:rPr>
              <a:t>Elaboration de stratégies pour le déploiement de drones marins à vocation environnementale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695" y="6430811"/>
            <a:ext cx="1064381" cy="104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615" y="6455271"/>
            <a:ext cx="966018" cy="99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0" y="6876181"/>
            <a:ext cx="3528144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algn="l"/>
            <a:r>
              <a:rPr lang="fr-F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Jeudi 17 avril 2014</a:t>
            </a:r>
          </a:p>
          <a:p>
            <a:pPr algn="l"/>
            <a:r>
              <a:rPr lang="fr-F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Journée géomatique du master SIGAT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07360" y="213321"/>
            <a:ext cx="3888432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algn="r"/>
            <a:r>
              <a:rPr lang="fr-F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Baptiste Bodin, Enzo </a:t>
            </a:r>
            <a:r>
              <a:rPr lang="fr-FR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Venturini</a:t>
            </a:r>
            <a:r>
              <a:rPr lang="fr-F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Eric </a:t>
            </a:r>
            <a:r>
              <a:rPr lang="fr-FR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Vinouze</a:t>
            </a:r>
            <a:r>
              <a:rPr lang="fr-F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Guillaume </a:t>
            </a:r>
            <a:r>
              <a:rPr lang="fr-FR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Paysant</a:t>
            </a:r>
            <a:r>
              <a:rPr lang="fr-F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Hugo Carré</a:t>
            </a:r>
            <a:endParaRPr lang="fr-FR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6954838"/>
            <a:ext cx="354013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0" y="7380288"/>
            <a:ext cx="4319588" cy="1587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1" y="1865474"/>
            <a:ext cx="23272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11" y="5797821"/>
            <a:ext cx="1454150" cy="117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63" y="3638467"/>
            <a:ext cx="1960562" cy="130016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7781612" y="4925846"/>
            <a:ext cx="20002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Propositions de stratégies</a:t>
            </a:r>
          </a:p>
        </p:txBody>
      </p:sp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69" y="1325574"/>
            <a:ext cx="1646238" cy="135096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6386950" y="2741291"/>
            <a:ext cx="2235994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Découpage de la zone</a:t>
            </a:r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55" y="5043040"/>
            <a:ext cx="2085808" cy="116681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4554034" y="6234079"/>
            <a:ext cx="20002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Calcul du parcours optimal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762127" y="4938629"/>
            <a:ext cx="2116137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Remontée </a:t>
            </a:r>
            <a:r>
              <a:rPr lang="fr-FR" dirty="0" smtClean="0"/>
              <a:t>à la </a:t>
            </a:r>
            <a:r>
              <a:rPr lang="fr-FR" dirty="0"/>
              <a:t>source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327781" y="5735124"/>
            <a:ext cx="1676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Nettoyage de la nappe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180309" y="2968722"/>
            <a:ext cx="327977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 smtClean="0"/>
              <a:t>Catastrophe </a:t>
            </a:r>
            <a:r>
              <a:rPr lang="fr-FR" dirty="0" smtClean="0"/>
              <a:t>environnementale</a:t>
            </a:r>
            <a:endParaRPr lang="fr-FR" dirty="0"/>
          </a:p>
        </p:txBody>
      </p:sp>
      <p:pic>
        <p:nvPicPr>
          <p:cNvPr id="11288" name="Picture 2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4" y="4026694"/>
            <a:ext cx="2228850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Rectangle 14"/>
          <p:cNvSpPr txBox="1">
            <a:spLocks noChangeArrowheads="1"/>
          </p:cNvSpPr>
          <p:nvPr/>
        </p:nvSpPr>
        <p:spPr bwMode="auto">
          <a:xfrm>
            <a:off x="359792" y="107429"/>
            <a:ext cx="94313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Cas </a:t>
            </a: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d’une pollution pétrolière</a:t>
            </a:r>
            <a:endParaRPr lang="fr-FR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yriad Pro" pitchFamily="32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3943349" y="2606658"/>
            <a:ext cx="2120901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Situation et </a:t>
            </a:r>
            <a:r>
              <a:rPr lang="fr-FR" dirty="0" smtClean="0"/>
              <a:t>moyens</a:t>
            </a:r>
          </a:p>
          <a:p>
            <a:pPr hangingPunct="1">
              <a:buClrTx/>
              <a:buFontTx/>
              <a:buNone/>
            </a:pPr>
            <a:r>
              <a:rPr lang="fr-FR" dirty="0" smtClean="0"/>
              <a:t>mis en œuvre</a:t>
            </a:r>
            <a:endParaRPr lang="fr-FR" dirty="0"/>
          </a:p>
        </p:txBody>
      </p:sp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56" y="1003502"/>
            <a:ext cx="1444625" cy="1449388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8414">
            <a:off x="2774619" y="1494084"/>
            <a:ext cx="1174750" cy="56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099">
            <a:off x="5945896" y="1175265"/>
            <a:ext cx="1174750" cy="4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3633">
            <a:off x="8532458" y="2778307"/>
            <a:ext cx="1174750" cy="4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0614">
            <a:off x="6754694" y="4944575"/>
            <a:ext cx="1174750" cy="62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01519" flipV="1">
            <a:off x="2757745" y="4394684"/>
            <a:ext cx="1877814" cy="83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8118">
            <a:off x="2817286" y="5971638"/>
            <a:ext cx="1877814" cy="83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58160">
            <a:off x="6340392" y="4346901"/>
            <a:ext cx="1174750" cy="62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1" name="Connecteur droit 40"/>
          <p:cNvCxnSpPr/>
          <p:nvPr/>
        </p:nvCxnSpPr>
        <p:spPr bwMode="auto">
          <a:xfrm>
            <a:off x="5184328" y="611485"/>
            <a:ext cx="4896544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 bwMode="auto">
          <a:xfrm>
            <a:off x="4824288" y="683493"/>
            <a:ext cx="5400600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4724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1" y="1865474"/>
            <a:ext cx="23272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11" y="5797821"/>
            <a:ext cx="1454150" cy="117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63" y="3638467"/>
            <a:ext cx="1960562" cy="130016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7781612" y="4925846"/>
            <a:ext cx="20002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Propositions de stratégies</a:t>
            </a:r>
          </a:p>
        </p:txBody>
      </p:sp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69" y="1325574"/>
            <a:ext cx="1646238" cy="135096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6386950" y="2741291"/>
            <a:ext cx="2235994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Découpage de la zone</a:t>
            </a:r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55" y="5043040"/>
            <a:ext cx="2085808" cy="116681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4554034" y="6234079"/>
            <a:ext cx="20002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Calcul du parcours optimal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762127" y="4938629"/>
            <a:ext cx="2116137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Remontée </a:t>
            </a:r>
            <a:r>
              <a:rPr lang="fr-FR" dirty="0" smtClean="0"/>
              <a:t>à la </a:t>
            </a:r>
            <a:r>
              <a:rPr lang="fr-FR" dirty="0"/>
              <a:t>source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327781" y="5735124"/>
            <a:ext cx="1676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Nettoyage de la nappe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180309" y="2968722"/>
            <a:ext cx="327977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 smtClean="0"/>
              <a:t>Catastrophe </a:t>
            </a:r>
            <a:r>
              <a:rPr lang="fr-FR" dirty="0" smtClean="0"/>
              <a:t>environnementale</a:t>
            </a:r>
            <a:endParaRPr lang="fr-FR" dirty="0"/>
          </a:p>
        </p:txBody>
      </p:sp>
      <p:pic>
        <p:nvPicPr>
          <p:cNvPr id="11288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4" y="4026694"/>
            <a:ext cx="2228850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Rectangle 14"/>
          <p:cNvSpPr txBox="1">
            <a:spLocks noChangeArrowheads="1"/>
          </p:cNvSpPr>
          <p:nvPr/>
        </p:nvSpPr>
        <p:spPr bwMode="auto">
          <a:xfrm>
            <a:off x="359792" y="107429"/>
            <a:ext cx="94313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Cas </a:t>
            </a: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d’une pollution pétrolière</a:t>
            </a:r>
            <a:endParaRPr lang="fr-FR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yriad Pro" pitchFamily="32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3943349" y="2606658"/>
            <a:ext cx="2120901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Situation et </a:t>
            </a:r>
            <a:r>
              <a:rPr lang="fr-FR" dirty="0" smtClean="0"/>
              <a:t>moyens</a:t>
            </a:r>
          </a:p>
          <a:p>
            <a:pPr hangingPunct="1">
              <a:buClrTx/>
              <a:buFontTx/>
              <a:buNone/>
            </a:pPr>
            <a:r>
              <a:rPr lang="fr-FR" dirty="0" smtClean="0"/>
              <a:t>mis en œuvre</a:t>
            </a:r>
            <a:endParaRPr lang="fr-FR" dirty="0"/>
          </a:p>
        </p:txBody>
      </p:sp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56" y="1003502"/>
            <a:ext cx="1444625" cy="1449388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8414">
            <a:off x="2774619" y="1494084"/>
            <a:ext cx="1174750" cy="56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099">
            <a:off x="5945896" y="1175265"/>
            <a:ext cx="1174750" cy="4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3633">
            <a:off x="8532458" y="2778307"/>
            <a:ext cx="1174750" cy="4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0614">
            <a:off x="6754694" y="4944575"/>
            <a:ext cx="1174750" cy="62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01519" flipV="1">
            <a:off x="2757745" y="4394684"/>
            <a:ext cx="1877814" cy="83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8118">
            <a:off x="2817286" y="5971638"/>
            <a:ext cx="1877814" cy="83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58160">
            <a:off x="6340392" y="4346901"/>
            <a:ext cx="1174750" cy="62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-144264" y="899517"/>
            <a:ext cx="10224889" cy="6377583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600" b="0" i="0" u="none" strike="noStrike" cap="none" normalizeH="0" baseline="0" smtClean="0">
              <a:ln>
                <a:noFill/>
              </a:ln>
              <a:effectLst/>
              <a:latin typeface="Myriad Pro" pitchFamily="32" charset="0"/>
              <a:ea typeface="SimSun" charset="-122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1151880" y="2427281"/>
            <a:ext cx="7776864" cy="3224194"/>
            <a:chOff x="1295896" y="2427281"/>
            <a:chExt cx="7776864" cy="3224194"/>
          </a:xfrm>
        </p:grpSpPr>
        <p:pic>
          <p:nvPicPr>
            <p:cNvPr id="29" name="Picture 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863" y="2427281"/>
              <a:ext cx="3928897" cy="3224194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lumMod val="40000"/>
                  <a:lumOff val="60000"/>
                  <a:alpha val="40000"/>
                </a:schemeClr>
              </a:glow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0" name="Picture 1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896" y="2433101"/>
              <a:ext cx="3201997" cy="3212554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lumMod val="40000"/>
                  <a:lumOff val="60000"/>
                  <a:alpha val="40000"/>
                </a:schemeClr>
              </a:glow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-1" y="7380289"/>
            <a:ext cx="4709587" cy="0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91" y="6954838"/>
            <a:ext cx="354013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1" name="Connecteur droit 40"/>
          <p:cNvCxnSpPr/>
          <p:nvPr/>
        </p:nvCxnSpPr>
        <p:spPr bwMode="auto">
          <a:xfrm>
            <a:off x="5184328" y="611485"/>
            <a:ext cx="4896544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 bwMode="auto">
          <a:xfrm>
            <a:off x="4824288" y="683493"/>
            <a:ext cx="5400600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9111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1" y="1865474"/>
            <a:ext cx="23272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11" y="5797821"/>
            <a:ext cx="1454150" cy="117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63" y="3638467"/>
            <a:ext cx="1960562" cy="130016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7781612" y="4925846"/>
            <a:ext cx="20002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Propositions de stratégies</a:t>
            </a:r>
          </a:p>
        </p:txBody>
      </p:sp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69" y="1325574"/>
            <a:ext cx="1646238" cy="135096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6386950" y="2741291"/>
            <a:ext cx="2235994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Découpage de la zone</a:t>
            </a:r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55" y="5043040"/>
            <a:ext cx="2085808" cy="116681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4554034" y="6234079"/>
            <a:ext cx="20002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Calcul du parcours optimal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762127" y="4938629"/>
            <a:ext cx="2116137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Remontée </a:t>
            </a:r>
            <a:r>
              <a:rPr lang="fr-FR" dirty="0" smtClean="0"/>
              <a:t>à la </a:t>
            </a:r>
            <a:r>
              <a:rPr lang="fr-FR" dirty="0"/>
              <a:t>source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327781" y="5735124"/>
            <a:ext cx="1676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Nettoyage de la nappe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180309" y="2968722"/>
            <a:ext cx="327977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 smtClean="0"/>
              <a:t>Catastrophe </a:t>
            </a:r>
            <a:r>
              <a:rPr lang="fr-FR" dirty="0" smtClean="0"/>
              <a:t>environnementale</a:t>
            </a:r>
            <a:endParaRPr lang="fr-FR" dirty="0"/>
          </a:p>
        </p:txBody>
      </p:sp>
      <p:pic>
        <p:nvPicPr>
          <p:cNvPr id="11288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4" y="4026694"/>
            <a:ext cx="2228850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Rectangle 14"/>
          <p:cNvSpPr txBox="1">
            <a:spLocks noChangeArrowheads="1"/>
          </p:cNvSpPr>
          <p:nvPr/>
        </p:nvSpPr>
        <p:spPr bwMode="auto">
          <a:xfrm>
            <a:off x="359792" y="107429"/>
            <a:ext cx="94313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Cas </a:t>
            </a: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d’une pollution pétrolière</a:t>
            </a:r>
            <a:endParaRPr lang="fr-FR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yriad Pro" pitchFamily="32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3943349" y="2606658"/>
            <a:ext cx="2120901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Situation et </a:t>
            </a:r>
            <a:r>
              <a:rPr lang="fr-FR" dirty="0" smtClean="0"/>
              <a:t>moyens</a:t>
            </a:r>
          </a:p>
          <a:p>
            <a:pPr hangingPunct="1">
              <a:buClrTx/>
              <a:buFontTx/>
              <a:buNone/>
            </a:pPr>
            <a:r>
              <a:rPr lang="fr-FR" dirty="0" smtClean="0"/>
              <a:t>mis en œuvre</a:t>
            </a:r>
            <a:endParaRPr lang="fr-FR" dirty="0"/>
          </a:p>
        </p:txBody>
      </p:sp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56" y="1003502"/>
            <a:ext cx="1444625" cy="1449388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8414">
            <a:off x="2774619" y="1494084"/>
            <a:ext cx="1174750" cy="56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099">
            <a:off x="5945896" y="1175265"/>
            <a:ext cx="1174750" cy="4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3633">
            <a:off x="8532458" y="2778307"/>
            <a:ext cx="1174750" cy="4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0614">
            <a:off x="6754694" y="4944575"/>
            <a:ext cx="1174750" cy="62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01519" flipV="1">
            <a:off x="2757745" y="4394684"/>
            <a:ext cx="1877814" cy="83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8118">
            <a:off x="2817286" y="5971638"/>
            <a:ext cx="1877814" cy="83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58160">
            <a:off x="6340392" y="4346901"/>
            <a:ext cx="1174750" cy="62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Line 3"/>
          <p:cNvSpPr>
            <a:spLocks noChangeShapeType="1"/>
          </p:cNvSpPr>
          <p:nvPr/>
        </p:nvSpPr>
        <p:spPr bwMode="auto">
          <a:xfrm>
            <a:off x="-1" y="7380289"/>
            <a:ext cx="5223346" cy="0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39" y="6954838"/>
            <a:ext cx="354013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9" name="Connecteur droit 28"/>
          <p:cNvCxnSpPr/>
          <p:nvPr/>
        </p:nvCxnSpPr>
        <p:spPr bwMode="auto">
          <a:xfrm>
            <a:off x="5184328" y="611485"/>
            <a:ext cx="4896544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 bwMode="auto">
          <a:xfrm>
            <a:off x="4824288" y="683493"/>
            <a:ext cx="5400600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4009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1" y="1865474"/>
            <a:ext cx="23272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11" y="5797821"/>
            <a:ext cx="1454150" cy="117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63" y="3638467"/>
            <a:ext cx="1960562" cy="130016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7781612" y="4925846"/>
            <a:ext cx="20002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Propositions de stratégies</a:t>
            </a:r>
          </a:p>
        </p:txBody>
      </p:sp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69" y="1325574"/>
            <a:ext cx="1646238" cy="135096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6386950" y="2741291"/>
            <a:ext cx="2235994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Découpage de la zone</a:t>
            </a:r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55" y="5043040"/>
            <a:ext cx="2085808" cy="116681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4554034" y="6234079"/>
            <a:ext cx="20002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Calcul du parcours optimal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762127" y="4938629"/>
            <a:ext cx="2116137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Remontée </a:t>
            </a:r>
            <a:r>
              <a:rPr lang="fr-FR" dirty="0" smtClean="0"/>
              <a:t>à la </a:t>
            </a:r>
            <a:r>
              <a:rPr lang="fr-FR" dirty="0"/>
              <a:t>source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327781" y="5735124"/>
            <a:ext cx="1676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Nettoyage de la nappe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180309" y="2968722"/>
            <a:ext cx="327977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 smtClean="0"/>
              <a:t>Catastrophe </a:t>
            </a:r>
            <a:r>
              <a:rPr lang="fr-FR" dirty="0" smtClean="0"/>
              <a:t>environnementale</a:t>
            </a:r>
            <a:endParaRPr lang="fr-FR" dirty="0"/>
          </a:p>
        </p:txBody>
      </p:sp>
      <p:pic>
        <p:nvPicPr>
          <p:cNvPr id="11288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4" y="4026694"/>
            <a:ext cx="2228850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Rectangle 14"/>
          <p:cNvSpPr txBox="1">
            <a:spLocks noChangeArrowheads="1"/>
          </p:cNvSpPr>
          <p:nvPr/>
        </p:nvSpPr>
        <p:spPr bwMode="auto">
          <a:xfrm>
            <a:off x="359792" y="107429"/>
            <a:ext cx="94313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Cas </a:t>
            </a: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d’une pollution pétrolière</a:t>
            </a:r>
            <a:endParaRPr lang="fr-FR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yriad Pro" pitchFamily="32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3943349" y="2606658"/>
            <a:ext cx="2120901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Situation et </a:t>
            </a:r>
            <a:r>
              <a:rPr lang="fr-FR" dirty="0" smtClean="0"/>
              <a:t>moyens</a:t>
            </a:r>
          </a:p>
          <a:p>
            <a:pPr hangingPunct="1">
              <a:buClrTx/>
              <a:buFontTx/>
              <a:buNone/>
            </a:pPr>
            <a:r>
              <a:rPr lang="fr-FR" dirty="0" smtClean="0"/>
              <a:t>mis en œuvre</a:t>
            </a:r>
            <a:endParaRPr lang="fr-FR" dirty="0"/>
          </a:p>
        </p:txBody>
      </p:sp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56" y="1003502"/>
            <a:ext cx="1444625" cy="1449388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8414">
            <a:off x="2774619" y="1494084"/>
            <a:ext cx="1174750" cy="56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099">
            <a:off x="5945896" y="1175265"/>
            <a:ext cx="1174750" cy="4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3633">
            <a:off x="8532458" y="2778307"/>
            <a:ext cx="1174750" cy="4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0614">
            <a:off x="6754694" y="4944575"/>
            <a:ext cx="1174750" cy="62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01519" flipV="1">
            <a:off x="2757745" y="4394684"/>
            <a:ext cx="1877814" cy="83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8118">
            <a:off x="2817286" y="5971638"/>
            <a:ext cx="1877814" cy="83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58160">
            <a:off x="6340392" y="4346901"/>
            <a:ext cx="1174750" cy="62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-144264" y="899517"/>
            <a:ext cx="10224889" cy="6377583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600" b="0" i="0" u="none" strike="noStrike" cap="none" normalizeH="0" baseline="0" smtClean="0">
              <a:ln>
                <a:noFill/>
              </a:ln>
              <a:effectLst/>
              <a:latin typeface="Myriad Pro" pitchFamily="32" charset="0"/>
              <a:ea typeface="SimSun" charset="-122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467804" y="2771725"/>
            <a:ext cx="9145016" cy="2533650"/>
            <a:chOff x="503808" y="2771725"/>
            <a:chExt cx="9145016" cy="2533650"/>
          </a:xfrm>
        </p:grpSpPr>
        <p:pic>
          <p:nvPicPr>
            <p:cNvPr id="29" name="Picture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08" y="2771725"/>
              <a:ext cx="3820582" cy="2533650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lumMod val="40000"/>
                  <a:lumOff val="60000"/>
                  <a:alpha val="40000"/>
                </a:schemeClr>
              </a:glow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0" name="Picture 1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8995" y="2790840"/>
              <a:ext cx="4879829" cy="250116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lumMod val="40000"/>
                  <a:lumOff val="60000"/>
                  <a:alpha val="40000"/>
                </a:schemeClr>
              </a:glow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-1" y="7380289"/>
            <a:ext cx="5934202" cy="0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419" y="6954838"/>
            <a:ext cx="354013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1" name="Connecteur droit 40"/>
          <p:cNvCxnSpPr/>
          <p:nvPr/>
        </p:nvCxnSpPr>
        <p:spPr bwMode="auto">
          <a:xfrm>
            <a:off x="5184328" y="611485"/>
            <a:ext cx="4896544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 bwMode="auto">
          <a:xfrm>
            <a:off x="4824288" y="683493"/>
            <a:ext cx="5400600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5592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1" y="1865474"/>
            <a:ext cx="23272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11" y="5797821"/>
            <a:ext cx="1454150" cy="117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63" y="3638467"/>
            <a:ext cx="1960562" cy="130016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7781612" y="4925846"/>
            <a:ext cx="20002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Propositions de stratégies</a:t>
            </a:r>
          </a:p>
        </p:txBody>
      </p:sp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69" y="1325574"/>
            <a:ext cx="1646238" cy="135096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6386950" y="2741291"/>
            <a:ext cx="2235994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Découpage de la zone</a:t>
            </a:r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55" y="5043040"/>
            <a:ext cx="2085808" cy="116681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4554034" y="6234079"/>
            <a:ext cx="20002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Calcul du parcours optimal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762127" y="4938629"/>
            <a:ext cx="2116137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Remontée </a:t>
            </a:r>
            <a:r>
              <a:rPr lang="fr-FR" dirty="0" smtClean="0"/>
              <a:t>à la </a:t>
            </a:r>
            <a:r>
              <a:rPr lang="fr-FR" dirty="0"/>
              <a:t>source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327781" y="5735124"/>
            <a:ext cx="1676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Nettoyage de la nappe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180309" y="2968722"/>
            <a:ext cx="327977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 smtClean="0"/>
              <a:t>Catastrophe </a:t>
            </a:r>
            <a:r>
              <a:rPr lang="fr-FR" dirty="0" smtClean="0"/>
              <a:t>environnementale</a:t>
            </a:r>
            <a:endParaRPr lang="fr-FR" dirty="0"/>
          </a:p>
        </p:txBody>
      </p:sp>
      <p:pic>
        <p:nvPicPr>
          <p:cNvPr id="11288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4" y="4026694"/>
            <a:ext cx="2228850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Rectangle 14"/>
          <p:cNvSpPr txBox="1">
            <a:spLocks noChangeArrowheads="1"/>
          </p:cNvSpPr>
          <p:nvPr/>
        </p:nvSpPr>
        <p:spPr bwMode="auto">
          <a:xfrm>
            <a:off x="359792" y="107429"/>
            <a:ext cx="94313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Cas </a:t>
            </a: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d’une pollution pétrolière</a:t>
            </a:r>
            <a:endParaRPr lang="fr-FR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yriad Pro" pitchFamily="32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3943349" y="2606658"/>
            <a:ext cx="2120901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Situation et </a:t>
            </a:r>
            <a:r>
              <a:rPr lang="fr-FR" dirty="0" smtClean="0"/>
              <a:t>moyens</a:t>
            </a:r>
          </a:p>
          <a:p>
            <a:pPr hangingPunct="1">
              <a:buClrTx/>
              <a:buFontTx/>
              <a:buNone/>
            </a:pPr>
            <a:r>
              <a:rPr lang="fr-FR" dirty="0" smtClean="0"/>
              <a:t>mis en œuvre</a:t>
            </a:r>
            <a:endParaRPr lang="fr-FR" dirty="0"/>
          </a:p>
        </p:txBody>
      </p:sp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56" y="1003502"/>
            <a:ext cx="1444625" cy="1449388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8414">
            <a:off x="2774619" y="1494084"/>
            <a:ext cx="1174750" cy="56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099">
            <a:off x="5945896" y="1175265"/>
            <a:ext cx="1174750" cy="4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3633">
            <a:off x="8532458" y="2778307"/>
            <a:ext cx="1174750" cy="4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0614">
            <a:off x="6754694" y="4944575"/>
            <a:ext cx="1174750" cy="62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01519" flipV="1">
            <a:off x="2757745" y="4394684"/>
            <a:ext cx="1877814" cy="83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8118">
            <a:off x="2817286" y="5971638"/>
            <a:ext cx="1877814" cy="83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58160">
            <a:off x="6340392" y="4346901"/>
            <a:ext cx="1174750" cy="62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Line 3"/>
          <p:cNvSpPr>
            <a:spLocks noChangeShapeType="1"/>
          </p:cNvSpPr>
          <p:nvPr/>
        </p:nvSpPr>
        <p:spPr bwMode="auto">
          <a:xfrm>
            <a:off x="-2" y="7380289"/>
            <a:ext cx="6441455" cy="0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448" y="6954838"/>
            <a:ext cx="354013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0" name="Connecteur droit 29"/>
          <p:cNvCxnSpPr/>
          <p:nvPr/>
        </p:nvCxnSpPr>
        <p:spPr bwMode="auto">
          <a:xfrm>
            <a:off x="5184328" y="611485"/>
            <a:ext cx="4896544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 bwMode="auto">
          <a:xfrm>
            <a:off x="4824288" y="683493"/>
            <a:ext cx="5400600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186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0" y="7380288"/>
            <a:ext cx="7233542" cy="1587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1" y="1865474"/>
            <a:ext cx="23272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11" y="5797821"/>
            <a:ext cx="1454150" cy="117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63" y="3638467"/>
            <a:ext cx="1960562" cy="130016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7781612" y="4925846"/>
            <a:ext cx="20002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Propositions de stratégies</a:t>
            </a:r>
          </a:p>
        </p:txBody>
      </p:sp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69" y="1325574"/>
            <a:ext cx="1646238" cy="135096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6386950" y="2741291"/>
            <a:ext cx="2235994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Découpage de la zone</a:t>
            </a:r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55" y="5043040"/>
            <a:ext cx="2085808" cy="1166812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4554034" y="6234079"/>
            <a:ext cx="20002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Calcul du parcours optimal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762127" y="4938629"/>
            <a:ext cx="2116137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Remontée </a:t>
            </a:r>
            <a:r>
              <a:rPr lang="fr-FR" dirty="0" smtClean="0"/>
              <a:t>à la </a:t>
            </a:r>
            <a:r>
              <a:rPr lang="fr-FR" dirty="0"/>
              <a:t>source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327781" y="5735124"/>
            <a:ext cx="1676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Nettoyage de la nappe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180309" y="2968722"/>
            <a:ext cx="327977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 smtClean="0"/>
              <a:t>Catastrophe </a:t>
            </a:r>
            <a:r>
              <a:rPr lang="fr-FR" dirty="0" smtClean="0"/>
              <a:t>environnementale</a:t>
            </a:r>
            <a:endParaRPr lang="fr-FR" dirty="0"/>
          </a:p>
        </p:txBody>
      </p:sp>
      <p:pic>
        <p:nvPicPr>
          <p:cNvPr id="11288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4" y="4026694"/>
            <a:ext cx="2228850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Rectangle 14"/>
          <p:cNvSpPr txBox="1">
            <a:spLocks noChangeArrowheads="1"/>
          </p:cNvSpPr>
          <p:nvPr/>
        </p:nvSpPr>
        <p:spPr bwMode="auto">
          <a:xfrm>
            <a:off x="359792" y="107429"/>
            <a:ext cx="94313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Cas </a:t>
            </a: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d’une pollution pétrolière</a:t>
            </a:r>
            <a:endParaRPr lang="fr-FR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yriad Pro" pitchFamily="32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3943349" y="2606658"/>
            <a:ext cx="2120901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Situation et </a:t>
            </a:r>
            <a:r>
              <a:rPr lang="fr-FR" dirty="0" smtClean="0"/>
              <a:t>moyens</a:t>
            </a:r>
          </a:p>
          <a:p>
            <a:pPr hangingPunct="1">
              <a:buClrTx/>
              <a:buFontTx/>
              <a:buNone/>
            </a:pPr>
            <a:r>
              <a:rPr lang="fr-FR" dirty="0" smtClean="0"/>
              <a:t>mis en œuvre</a:t>
            </a:r>
            <a:endParaRPr lang="fr-FR" dirty="0"/>
          </a:p>
        </p:txBody>
      </p:sp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56" y="1003502"/>
            <a:ext cx="1444625" cy="1449388"/>
          </a:xfrm>
          <a:prstGeom prst="ellipse">
            <a:avLst/>
          </a:prstGeom>
          <a:ln w="9525" cap="flat">
            <a:solidFill>
              <a:srgbClr val="3465AF"/>
            </a:solidFill>
            <a:round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8414">
            <a:off x="2774619" y="1494084"/>
            <a:ext cx="1174750" cy="56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099">
            <a:off x="5945896" y="1175265"/>
            <a:ext cx="1174750" cy="4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3633">
            <a:off x="8532458" y="2778307"/>
            <a:ext cx="1174750" cy="4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0614">
            <a:off x="6754694" y="4944575"/>
            <a:ext cx="1174750" cy="62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01519" flipV="1">
            <a:off x="2757745" y="4394684"/>
            <a:ext cx="1877814" cy="83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8118">
            <a:off x="2817286" y="5971638"/>
            <a:ext cx="1877814" cy="83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58160">
            <a:off x="6340392" y="4346901"/>
            <a:ext cx="1174750" cy="62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-144264" y="899517"/>
            <a:ext cx="10224889" cy="6377583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600" b="0" i="0" u="none" strike="noStrike" cap="none" normalizeH="0" baseline="0" smtClean="0">
              <a:ln>
                <a:noFill/>
              </a:ln>
              <a:effectLst/>
              <a:latin typeface="Myriad Pro" pitchFamily="32" charset="0"/>
              <a:ea typeface="SimSun" charset="-122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1187884" y="2836009"/>
            <a:ext cx="7704856" cy="2349570"/>
            <a:chOff x="1079872" y="2836009"/>
            <a:chExt cx="7704856" cy="2349570"/>
          </a:xfrm>
        </p:grpSpPr>
        <p:pic>
          <p:nvPicPr>
            <p:cNvPr id="29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001" y="2836009"/>
              <a:ext cx="2833727" cy="2298536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lumMod val="40000"/>
                  <a:lumOff val="60000"/>
                  <a:alpha val="40000"/>
                </a:schemeClr>
              </a:glow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30" name="Groupe 29"/>
            <p:cNvGrpSpPr/>
            <p:nvPr/>
          </p:nvGrpSpPr>
          <p:grpSpPr>
            <a:xfrm>
              <a:off x="1079872" y="2836009"/>
              <a:ext cx="4343400" cy="2349570"/>
              <a:chOff x="791840" y="2836009"/>
              <a:chExt cx="4343400" cy="2349570"/>
            </a:xfrm>
          </p:grpSpPr>
          <p:sp>
            <p:nvSpPr>
              <p:cNvPr id="34" name="Rectangle 33"/>
              <p:cNvSpPr/>
              <p:nvPr/>
            </p:nvSpPr>
            <p:spPr bwMode="auto">
              <a:xfrm>
                <a:off x="791840" y="2836009"/>
                <a:ext cx="4343400" cy="234957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228600">
                  <a:schemeClr val="accent6">
                    <a:lumMod val="60000"/>
                    <a:lumOff val="40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49263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fr-FR" sz="1600" b="0" i="0" u="none" strike="noStrike" cap="none" normalizeH="0" baseline="0" smtClean="0">
                  <a:ln>
                    <a:noFill/>
                  </a:ln>
                  <a:effectLst/>
                  <a:latin typeface="Myriad Pro" pitchFamily="32" charset="0"/>
                  <a:ea typeface="SimSun" charset="-122"/>
                </a:endParaRPr>
              </a:p>
            </p:txBody>
          </p:sp>
          <p:pic>
            <p:nvPicPr>
              <p:cNvPr id="39" name="Picture 2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9050" y="2902911"/>
                <a:ext cx="4138990" cy="2231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36" y="6954838"/>
            <a:ext cx="354013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3" name="Connecteur droit 42"/>
          <p:cNvCxnSpPr/>
          <p:nvPr/>
        </p:nvCxnSpPr>
        <p:spPr bwMode="auto">
          <a:xfrm>
            <a:off x="5184328" y="611485"/>
            <a:ext cx="4896544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 bwMode="auto">
          <a:xfrm>
            <a:off x="4824288" y="683493"/>
            <a:ext cx="5400600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502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6954838"/>
            <a:ext cx="354012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0" y="7380288"/>
            <a:ext cx="7920038" cy="1587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5147" y="3347789"/>
            <a:ext cx="100806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D'autres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éléments 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à prendre en compte :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011" y="1187549"/>
            <a:ext cx="2149422" cy="1743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Rectangle 14"/>
          <p:cNvSpPr txBox="1">
            <a:spLocks noChangeArrowheads="1"/>
          </p:cNvSpPr>
          <p:nvPr/>
        </p:nvSpPr>
        <p:spPr bwMode="auto">
          <a:xfrm>
            <a:off x="359792" y="107429"/>
            <a:ext cx="94313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Deux axes de recherche à développer</a:t>
            </a:r>
            <a:endParaRPr lang="fr-FR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yriad Pro" pitchFamily="3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59" y="4317471"/>
            <a:ext cx="2486069" cy="1812708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0" y="4329905"/>
            <a:ext cx="2486070" cy="1787841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00" y="4291549"/>
            <a:ext cx="2486069" cy="1864552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751799" y="6377326"/>
            <a:ext cx="6092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buClr>
                <a:schemeClr val="accent6">
                  <a:lumMod val="50000"/>
                </a:schemeClr>
              </a:buClr>
              <a:buSzPct val="75000"/>
            </a:pP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Vent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0301" y="6393611"/>
            <a:ext cx="1569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buClr>
                <a:schemeClr val="accent6">
                  <a:lumMod val="50000"/>
                </a:schemeClr>
              </a:buClr>
              <a:buSzPct val="75000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Trafic maritime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72570" y="6376734"/>
            <a:ext cx="10108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buClr>
                <a:schemeClr val="accent6">
                  <a:lumMod val="50000"/>
                </a:schemeClr>
              </a:buClr>
              <a:buSzPct val="75000"/>
            </a:pP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Courants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4" name="Picture 2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96" y="1238295"/>
            <a:ext cx="3139482" cy="169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6" name="Connecteur droit 25"/>
          <p:cNvCxnSpPr/>
          <p:nvPr/>
        </p:nvCxnSpPr>
        <p:spPr bwMode="auto">
          <a:xfrm>
            <a:off x="5184328" y="611485"/>
            <a:ext cx="4896544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 bwMode="auto">
          <a:xfrm>
            <a:off x="4824288" y="683493"/>
            <a:ext cx="5400600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3598863"/>
            <a:ext cx="233363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2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3275012"/>
            <a:ext cx="233363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2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37" y="2193702"/>
            <a:ext cx="233363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9529" y1="55477" x2="59529" y2="55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" y="1704975"/>
            <a:ext cx="3331668" cy="221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613" y="6954838"/>
            <a:ext cx="354012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0" y="7380288"/>
            <a:ext cx="8837613" cy="1587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9529" y1="55477" x2="59529" y2="55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58950"/>
            <a:ext cx="3155950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4551634"/>
            <a:ext cx="4392612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36838"/>
            <a:ext cx="74612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4263948" y="4132534"/>
            <a:ext cx="361648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Diffusion de l’information géographique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5236159" y="908050"/>
            <a:ext cx="320399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Récolte et transmission de données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254695" y="1336675"/>
            <a:ext cx="344348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Stockage des données géographiques</a:t>
            </a:r>
          </a:p>
        </p:txBody>
      </p:sp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349500"/>
            <a:ext cx="74612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71" name="Picture 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060575"/>
            <a:ext cx="74612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73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1619250"/>
            <a:ext cx="54768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75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3" y="2700338"/>
            <a:ext cx="54768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76" name="Picture 2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2519363"/>
            <a:ext cx="233363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77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1944688"/>
            <a:ext cx="54768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79" name="Picture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3024188"/>
            <a:ext cx="54768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81038" flipV="1">
            <a:off x="3610017" y="1694844"/>
            <a:ext cx="1877814" cy="83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0123" flipV="1">
            <a:off x="1627791" y="4571306"/>
            <a:ext cx="1877814" cy="83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20720" y="6992158"/>
            <a:ext cx="4758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buClrTx/>
              <a:buFontTx/>
              <a:buNone/>
            </a:pPr>
            <a:r>
              <a:rPr lang="fr-FR" b="1" dirty="0">
                <a:solidFill>
                  <a:srgbClr val="92D050"/>
                </a:solidFill>
                <a:hlinkClick r:id="rId11"/>
              </a:rPr>
              <a:t>http://sextant.ifremer.fr/fr/geoservices/geoviewer</a:t>
            </a:r>
            <a:endParaRPr lang="fr-FR" b="1" dirty="0">
              <a:solidFill>
                <a:srgbClr val="92D050"/>
              </a:solidFill>
              <a:hlinkClick r:id="rId11"/>
            </a:endParaRPr>
          </a:p>
        </p:txBody>
      </p:sp>
      <p:sp>
        <p:nvSpPr>
          <p:cNvPr id="34" name="Rectangle 14"/>
          <p:cNvSpPr txBox="1">
            <a:spLocks noChangeArrowheads="1"/>
          </p:cNvSpPr>
          <p:nvPr/>
        </p:nvSpPr>
        <p:spPr bwMode="auto">
          <a:xfrm>
            <a:off x="359792" y="107429"/>
            <a:ext cx="94313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Deux axes de recherche à développer</a:t>
            </a:r>
            <a:endParaRPr lang="fr-FR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yriad Pro" pitchFamily="32" charset="0"/>
            </a:endParaRPr>
          </a:p>
        </p:txBody>
      </p:sp>
      <p:cxnSp>
        <p:nvCxnSpPr>
          <p:cNvPr id="35" name="Connecteur droit 34"/>
          <p:cNvCxnSpPr/>
          <p:nvPr/>
        </p:nvCxnSpPr>
        <p:spPr bwMode="auto">
          <a:xfrm>
            <a:off x="5184328" y="611485"/>
            <a:ext cx="4896544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 bwMode="auto">
          <a:xfrm>
            <a:off x="4824288" y="683493"/>
            <a:ext cx="5400600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850" y="6954838"/>
            <a:ext cx="354013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0" y="7380288"/>
            <a:ext cx="9359900" cy="1587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41475"/>
            <a:ext cx="1138237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1944688" y="5989638"/>
            <a:ext cx="59785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sz="2600" b="1"/>
              <a:t>Vers un Big Data des données marines ?</a:t>
            </a:r>
          </a:p>
        </p:txBody>
      </p:sp>
      <p:pic>
        <p:nvPicPr>
          <p:cNvPr id="20495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3" y="1511300"/>
            <a:ext cx="5862637" cy="395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Rectangle 14"/>
          <p:cNvSpPr txBox="1">
            <a:spLocks noChangeArrowheads="1"/>
          </p:cNvSpPr>
          <p:nvPr/>
        </p:nvSpPr>
        <p:spPr bwMode="auto">
          <a:xfrm>
            <a:off x="359792" y="107429"/>
            <a:ext cx="94313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Perspectives</a:t>
            </a:r>
            <a:endParaRPr lang="fr-FR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yriad Pro" pitchFamily="32" charset="0"/>
            </a:endParaRPr>
          </a:p>
        </p:txBody>
      </p:sp>
      <p:cxnSp>
        <p:nvCxnSpPr>
          <p:cNvPr id="4" name="Connecteur droit 3"/>
          <p:cNvCxnSpPr/>
          <p:nvPr/>
        </p:nvCxnSpPr>
        <p:spPr bwMode="auto">
          <a:xfrm>
            <a:off x="4690364" y="3467011"/>
            <a:ext cx="0" cy="158745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ZoneTexte 5"/>
          <p:cNvSpPr txBox="1"/>
          <p:nvPr/>
        </p:nvSpPr>
        <p:spPr>
          <a:xfrm>
            <a:off x="1213547" y="683493"/>
            <a:ext cx="1834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Couverture globale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1551425" y="1181284"/>
            <a:ext cx="2552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Des contributeurs multiples</a:t>
            </a:r>
            <a:endParaRPr lang="fr-FR" dirty="0"/>
          </a:p>
        </p:txBody>
      </p:sp>
      <p:cxnSp>
        <p:nvCxnSpPr>
          <p:cNvPr id="27" name="Connecteur droit 26"/>
          <p:cNvCxnSpPr/>
          <p:nvPr/>
        </p:nvCxnSpPr>
        <p:spPr bwMode="auto">
          <a:xfrm>
            <a:off x="5184328" y="611485"/>
            <a:ext cx="4896544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 bwMode="auto">
          <a:xfrm>
            <a:off x="4824288" y="683493"/>
            <a:ext cx="5400600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 huitième continent_(360p).mp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3663"/>
            <a:ext cx="10080625" cy="737076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6954838"/>
            <a:ext cx="354013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35421"/>
            <a:ext cx="9431337" cy="503237"/>
          </a:xfrm>
          <a:ln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Naissance d’un projet</a:t>
            </a:r>
            <a:endParaRPr lang="fr-FR" sz="3200" dirty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yriad Pro" pitchFamily="3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392613"/>
            <a:ext cx="30480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1484313"/>
            <a:ext cx="213042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36" y="1846263"/>
            <a:ext cx="1303337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925513"/>
            <a:ext cx="1979612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576263" y="2879725"/>
            <a:ext cx="2663825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Une équipe internationale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600450" y="2232025"/>
            <a:ext cx="2663825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r>
              <a:rPr lang="fr-FR">
                <a:solidFill>
                  <a:schemeClr val="accent6">
                    <a:lumMod val="50000"/>
                  </a:schemeClr>
                </a:solidFill>
              </a:rPr>
              <a:t>Un projet ambitieux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6231829" y="3313113"/>
            <a:ext cx="29527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Une logique de fonctionnement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5759450" y="6615950"/>
            <a:ext cx="29527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Des technologies à développer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055688" y="5761038"/>
            <a:ext cx="29527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r>
              <a:rPr lang="fr-FR">
                <a:solidFill>
                  <a:schemeClr val="accent6">
                    <a:lumMod val="50000"/>
                  </a:schemeClr>
                </a:solidFill>
              </a:rPr>
              <a:t>Un objectif commun</a:t>
            </a:r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69" y="3995861"/>
            <a:ext cx="1687512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4" name="Connecteur droit 13"/>
          <p:cNvCxnSpPr/>
          <p:nvPr/>
        </p:nvCxnSpPr>
        <p:spPr bwMode="auto">
          <a:xfrm>
            <a:off x="5184328" y="611485"/>
            <a:ext cx="4896544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 bwMode="auto">
          <a:xfrm>
            <a:off x="4824288" y="683493"/>
            <a:ext cx="5400600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6954838"/>
            <a:ext cx="354013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Freeform 3"/>
          <p:cNvSpPr>
            <a:spLocks noChangeArrowheads="1"/>
          </p:cNvSpPr>
          <p:nvPr/>
        </p:nvSpPr>
        <p:spPr bwMode="auto">
          <a:xfrm>
            <a:off x="5022850" y="4533900"/>
            <a:ext cx="1803400" cy="16891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342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+- 1 0 0"/>
              <a:gd name="G22" fmla="+- 1 0 0"/>
              <a:gd name="G23" fmla="+- 1 0 0"/>
              <a:gd name="G24" fmla="+- 1 0 0"/>
              <a:gd name="G25" fmla="+- 1 0 0"/>
              <a:gd name="G26" fmla="+- 1 0 0"/>
              <a:gd name="G27" fmla="+- 480 0 0"/>
              <a:gd name="G28" fmla="+- 1 0 0"/>
              <a:gd name="G29" fmla="+- 1 0 0"/>
              <a:gd name="G30" fmla="+- 1 0 0"/>
              <a:gd name="G31" fmla="+- 1 0 0"/>
              <a:gd name="G32" fmla="+- 1 0 0"/>
              <a:gd name="G33" fmla="+- 1 0 0"/>
              <a:gd name="G34" fmla="+- 1 0 0"/>
              <a:gd name="G35" fmla="*/ 1 16385 2"/>
              <a:gd name="G36" fmla="+- 1 0 0"/>
              <a:gd name="G37" fmla="+- 1 0 0"/>
              <a:gd name="G38" fmla="+- 1 0 0"/>
              <a:gd name="G39" fmla="+- 1 0 0"/>
              <a:gd name="G40" fmla="+- 1 0 0"/>
              <a:gd name="G41" fmla="+- 1 0 0"/>
              <a:gd name="G42" fmla="+- 1 0 0"/>
              <a:gd name="G43" fmla="+- 1 0 0"/>
              <a:gd name="G44" fmla="+- 1 0 0"/>
              <a:gd name="G45" fmla="+- 1 0 0"/>
              <a:gd name="G46" fmla="+- 1 0 0"/>
              <a:gd name="G47" fmla="+- 1 0 0"/>
              <a:gd name="G48" fmla="+- 1 0 0"/>
              <a:gd name="G49" fmla="+- 1 0 0"/>
              <a:gd name="G50" fmla="+- 1 0 0"/>
              <a:gd name="G51" fmla="+- 1 0 0"/>
              <a:gd name="G52" fmla="*/ 1 50009 48160"/>
              <a:gd name="G53" fmla="+- 1 0 0"/>
              <a:gd name="G54" fmla="*/ 1 0 51712"/>
              <a:gd name="G55" fmla="+- 22991 0 0"/>
              <a:gd name="G56" fmla="+- 2 0 0"/>
              <a:gd name="G57" fmla="*/ 1 15117 51712"/>
              <a:gd name="G58" fmla="+- 5 0 0"/>
              <a:gd name="G59" fmla="sin 26430 G58"/>
              <a:gd name="G60" fmla="+- 6 0 0"/>
              <a:gd name="G61" fmla="cos 58274 G60"/>
              <a:gd name="G62" fmla="*/ 1 11989 2000"/>
              <a:gd name="G63" fmla="+- 12556 0 0"/>
              <a:gd name="G64" fmla="*/ 1 0 51712"/>
              <a:gd name="G65" fmla="+- 1 0 0"/>
              <a:gd name="G66" fmla="+- 1 0 0"/>
              <a:gd name="G67" fmla="+- 1 0 0"/>
              <a:gd name="G68" fmla="+- 1 0 0"/>
              <a:gd name="G69" fmla="+- 1 0 0"/>
              <a:gd name="G70" fmla="+- 1 0 0"/>
              <a:gd name="T0" fmla="*/ 66 w 1224"/>
              <a:gd name="T1" fmla="*/ 0 h 1146"/>
              <a:gd name="T2" fmla="*/ 156 w 1224"/>
              <a:gd name="T3" fmla="*/ 60 h 1146"/>
              <a:gd name="T4" fmla="*/ 240 w 1224"/>
              <a:gd name="T5" fmla="*/ 120 h 1146"/>
              <a:gd name="T6" fmla="*/ 318 w 1224"/>
              <a:gd name="T7" fmla="*/ 180 h 1146"/>
              <a:gd name="T8" fmla="*/ 402 w 1224"/>
              <a:gd name="T9" fmla="*/ 240 h 1146"/>
              <a:gd name="T10" fmla="*/ 480 w 1224"/>
              <a:gd name="T11" fmla="*/ 306 h 1146"/>
              <a:gd name="T12" fmla="*/ 558 w 1224"/>
              <a:gd name="T13" fmla="*/ 372 h 1146"/>
              <a:gd name="T14" fmla="*/ 630 w 1224"/>
              <a:gd name="T15" fmla="*/ 444 h 1146"/>
              <a:gd name="T16" fmla="*/ 702 w 1224"/>
              <a:gd name="T17" fmla="*/ 510 h 1146"/>
              <a:gd name="T18" fmla="*/ 774 w 1224"/>
              <a:gd name="T19" fmla="*/ 582 h 1146"/>
              <a:gd name="T20" fmla="*/ 846 w 1224"/>
              <a:gd name="T21" fmla="*/ 648 h 1146"/>
              <a:gd name="T22" fmla="*/ 912 w 1224"/>
              <a:gd name="T23" fmla="*/ 720 h 1146"/>
              <a:gd name="T24" fmla="*/ 978 w 1224"/>
              <a:gd name="T25" fmla="*/ 792 h 1146"/>
              <a:gd name="T26" fmla="*/ 1044 w 1224"/>
              <a:gd name="T27" fmla="*/ 858 h 1146"/>
              <a:gd name="T28" fmla="*/ 1104 w 1224"/>
              <a:gd name="T29" fmla="*/ 930 h 1146"/>
              <a:gd name="T30" fmla="*/ 1170 w 1224"/>
              <a:gd name="T31" fmla="*/ 1002 h 1146"/>
              <a:gd name="T32" fmla="*/ 1224 w 1224"/>
              <a:gd name="T33" fmla="*/ 1068 h 1146"/>
              <a:gd name="T34" fmla="*/ 1134 w 1224"/>
              <a:gd name="T35" fmla="*/ 1146 h 1146"/>
              <a:gd name="T36" fmla="*/ 1080 w 1224"/>
              <a:gd name="T37" fmla="*/ 1080 h 1146"/>
              <a:gd name="T38" fmla="*/ 1020 w 1224"/>
              <a:gd name="T39" fmla="*/ 1014 h 1146"/>
              <a:gd name="T40" fmla="*/ 954 w 1224"/>
              <a:gd name="T41" fmla="*/ 942 h 1146"/>
              <a:gd name="T42" fmla="*/ 894 w 1224"/>
              <a:gd name="T43" fmla="*/ 876 h 1146"/>
              <a:gd name="T44" fmla="*/ 828 w 1224"/>
              <a:gd name="T45" fmla="*/ 804 h 1146"/>
              <a:gd name="T46" fmla="*/ 762 w 1224"/>
              <a:gd name="T47" fmla="*/ 738 h 1146"/>
              <a:gd name="T48" fmla="*/ 696 w 1224"/>
              <a:gd name="T49" fmla="*/ 666 h 1146"/>
              <a:gd name="T50" fmla="*/ 624 w 1224"/>
              <a:gd name="T51" fmla="*/ 600 h 1146"/>
              <a:gd name="T52" fmla="*/ 552 w 1224"/>
              <a:gd name="T53" fmla="*/ 534 h 1146"/>
              <a:gd name="T54" fmla="*/ 480 w 1224"/>
              <a:gd name="T55" fmla="*/ 468 h 1146"/>
              <a:gd name="T56" fmla="*/ 402 w 1224"/>
              <a:gd name="T57" fmla="*/ 402 h 1146"/>
              <a:gd name="T58" fmla="*/ 330 w 1224"/>
              <a:gd name="T59" fmla="*/ 336 h 1146"/>
              <a:gd name="T60" fmla="*/ 246 w 1224"/>
              <a:gd name="T61" fmla="*/ 276 h 1146"/>
              <a:gd name="T62" fmla="*/ 168 w 1224"/>
              <a:gd name="T63" fmla="*/ 216 h 1146"/>
              <a:gd name="T64" fmla="*/ 84 w 1224"/>
              <a:gd name="T65" fmla="*/ 156 h 1146"/>
              <a:gd name="T66" fmla="*/ 0 w 1224"/>
              <a:gd name="T67" fmla="*/ 102 h 1146"/>
              <a:gd name="T68" fmla="*/ 0 w 1224"/>
              <a:gd name="T69" fmla="*/ 0 h 1146"/>
              <a:gd name="T70" fmla="*/ 1224 w 1224"/>
              <a:gd name="T71" fmla="*/ 1146 h 1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T68" t="T69" r="T70" b="T71"/>
            <a:pathLst>
              <a:path w="1224" h="1146">
                <a:moveTo>
                  <a:pt x="36" y="48"/>
                </a:moveTo>
                <a:lnTo>
                  <a:pt x="66" y="0"/>
                </a:lnTo>
                <a:lnTo>
                  <a:pt x="114" y="30"/>
                </a:lnTo>
                <a:lnTo>
                  <a:pt x="156" y="60"/>
                </a:lnTo>
                <a:lnTo>
                  <a:pt x="198" y="84"/>
                </a:lnTo>
                <a:lnTo>
                  <a:pt x="240" y="120"/>
                </a:lnTo>
                <a:lnTo>
                  <a:pt x="282" y="150"/>
                </a:lnTo>
                <a:lnTo>
                  <a:pt x="318" y="180"/>
                </a:lnTo>
                <a:lnTo>
                  <a:pt x="360" y="210"/>
                </a:lnTo>
                <a:lnTo>
                  <a:pt x="402" y="240"/>
                </a:lnTo>
                <a:lnTo>
                  <a:pt x="438" y="276"/>
                </a:lnTo>
                <a:lnTo>
                  <a:pt x="480" y="306"/>
                </a:lnTo>
                <a:lnTo>
                  <a:pt x="516" y="342"/>
                </a:lnTo>
                <a:lnTo>
                  <a:pt x="558" y="372"/>
                </a:lnTo>
                <a:lnTo>
                  <a:pt x="594" y="408"/>
                </a:lnTo>
                <a:lnTo>
                  <a:pt x="630" y="444"/>
                </a:lnTo>
                <a:lnTo>
                  <a:pt x="666" y="474"/>
                </a:lnTo>
                <a:lnTo>
                  <a:pt x="702" y="510"/>
                </a:lnTo>
                <a:lnTo>
                  <a:pt x="738" y="546"/>
                </a:lnTo>
                <a:lnTo>
                  <a:pt x="774" y="582"/>
                </a:lnTo>
                <a:lnTo>
                  <a:pt x="810" y="612"/>
                </a:lnTo>
                <a:lnTo>
                  <a:pt x="846" y="648"/>
                </a:lnTo>
                <a:lnTo>
                  <a:pt x="882" y="684"/>
                </a:lnTo>
                <a:lnTo>
                  <a:pt x="912" y="720"/>
                </a:lnTo>
                <a:lnTo>
                  <a:pt x="948" y="756"/>
                </a:lnTo>
                <a:lnTo>
                  <a:pt x="978" y="792"/>
                </a:lnTo>
                <a:lnTo>
                  <a:pt x="1014" y="828"/>
                </a:lnTo>
                <a:lnTo>
                  <a:pt x="1044" y="858"/>
                </a:lnTo>
                <a:lnTo>
                  <a:pt x="1074" y="894"/>
                </a:lnTo>
                <a:lnTo>
                  <a:pt x="1104" y="930"/>
                </a:lnTo>
                <a:lnTo>
                  <a:pt x="1140" y="966"/>
                </a:lnTo>
                <a:lnTo>
                  <a:pt x="1170" y="1002"/>
                </a:lnTo>
                <a:lnTo>
                  <a:pt x="1200" y="1038"/>
                </a:lnTo>
                <a:lnTo>
                  <a:pt x="1224" y="1068"/>
                </a:lnTo>
                <a:lnTo>
                  <a:pt x="1182" y="1110"/>
                </a:lnTo>
                <a:lnTo>
                  <a:pt x="1134" y="1146"/>
                </a:lnTo>
                <a:lnTo>
                  <a:pt x="1104" y="1116"/>
                </a:lnTo>
                <a:lnTo>
                  <a:pt x="1080" y="1080"/>
                </a:lnTo>
                <a:lnTo>
                  <a:pt x="1050" y="1044"/>
                </a:lnTo>
                <a:lnTo>
                  <a:pt x="1020" y="1014"/>
                </a:lnTo>
                <a:lnTo>
                  <a:pt x="990" y="978"/>
                </a:lnTo>
                <a:lnTo>
                  <a:pt x="954" y="942"/>
                </a:lnTo>
                <a:lnTo>
                  <a:pt x="924" y="906"/>
                </a:lnTo>
                <a:lnTo>
                  <a:pt x="894" y="876"/>
                </a:lnTo>
                <a:lnTo>
                  <a:pt x="864" y="840"/>
                </a:lnTo>
                <a:lnTo>
                  <a:pt x="828" y="804"/>
                </a:lnTo>
                <a:lnTo>
                  <a:pt x="798" y="768"/>
                </a:lnTo>
                <a:lnTo>
                  <a:pt x="762" y="738"/>
                </a:lnTo>
                <a:lnTo>
                  <a:pt x="726" y="702"/>
                </a:lnTo>
                <a:lnTo>
                  <a:pt x="696" y="666"/>
                </a:lnTo>
                <a:lnTo>
                  <a:pt x="660" y="636"/>
                </a:lnTo>
                <a:lnTo>
                  <a:pt x="624" y="600"/>
                </a:lnTo>
                <a:lnTo>
                  <a:pt x="588" y="564"/>
                </a:lnTo>
                <a:lnTo>
                  <a:pt x="552" y="534"/>
                </a:lnTo>
                <a:lnTo>
                  <a:pt x="516" y="498"/>
                </a:lnTo>
                <a:lnTo>
                  <a:pt x="480" y="468"/>
                </a:lnTo>
                <a:lnTo>
                  <a:pt x="444" y="432"/>
                </a:lnTo>
                <a:lnTo>
                  <a:pt x="402" y="402"/>
                </a:lnTo>
                <a:lnTo>
                  <a:pt x="366" y="372"/>
                </a:lnTo>
                <a:lnTo>
                  <a:pt x="330" y="336"/>
                </a:lnTo>
                <a:lnTo>
                  <a:pt x="288" y="306"/>
                </a:lnTo>
                <a:lnTo>
                  <a:pt x="246" y="276"/>
                </a:lnTo>
                <a:lnTo>
                  <a:pt x="210" y="246"/>
                </a:lnTo>
                <a:lnTo>
                  <a:pt x="168" y="216"/>
                </a:lnTo>
                <a:lnTo>
                  <a:pt x="126" y="186"/>
                </a:lnTo>
                <a:lnTo>
                  <a:pt x="84" y="156"/>
                </a:lnTo>
                <a:lnTo>
                  <a:pt x="42" y="126"/>
                </a:lnTo>
                <a:lnTo>
                  <a:pt x="0" y="102"/>
                </a:lnTo>
                <a:lnTo>
                  <a:pt x="36" y="48"/>
                </a:lnTo>
                <a:close/>
              </a:path>
            </a:pathLst>
          </a:custGeom>
          <a:solidFill>
            <a:srgbClr val="DBEEF4">
              <a:alpha val="1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8" name="Freeform 4"/>
          <p:cNvSpPr>
            <a:spLocks noChangeArrowheads="1"/>
          </p:cNvSpPr>
          <p:nvPr/>
        </p:nvSpPr>
        <p:spPr bwMode="auto">
          <a:xfrm>
            <a:off x="6696075" y="6108700"/>
            <a:ext cx="733425" cy="85725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50 0 0"/>
              <a:gd name="G7" fmla="+- 1 0 0"/>
              <a:gd name="G8" fmla="+- 1 0 0"/>
              <a:gd name="G9" fmla="+- 1 0 0"/>
              <a:gd name="G10" fmla="*/ 1 0 51712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16385 2"/>
              <a:gd name="G20" fmla="+- 1 0 0"/>
              <a:gd name="G21" fmla="+- 1 0 0"/>
              <a:gd name="G22" fmla="+- 1 0 0"/>
              <a:gd name="G23" fmla="+- 1 0 0"/>
              <a:gd name="G24" fmla="+- 1 0 0"/>
              <a:gd name="G25" fmla="+- 1 0 0"/>
              <a:gd name="G26" fmla="+- 1 0 0"/>
              <a:gd name="G27" fmla="+- 1 0 0"/>
              <a:gd name="G28" fmla="*/ 1 50009 48160"/>
              <a:gd name="G29" fmla="+- 1 0 0"/>
              <a:gd name="G30" fmla="*/ 1 0 51712"/>
              <a:gd name="G31" fmla="*/ 1 0 51712"/>
              <a:gd name="G32" fmla="*/ 1 53117 2"/>
              <a:gd name="G33" fmla="+- 24839 0 0"/>
              <a:gd name="G34" fmla="+- 2 0 0"/>
              <a:gd name="G35" fmla="+- 3 0 0"/>
              <a:gd name="G36" fmla="+- 3 0 0"/>
              <a:gd name="T0" fmla="*/ 48 w 498"/>
              <a:gd name="T1" fmla="*/ 42 h 582"/>
              <a:gd name="T2" fmla="*/ 90 w 498"/>
              <a:gd name="T3" fmla="*/ 0 h 582"/>
              <a:gd name="T4" fmla="*/ 120 w 498"/>
              <a:gd name="T5" fmla="*/ 36 h 582"/>
              <a:gd name="T6" fmla="*/ 150 w 498"/>
              <a:gd name="T7" fmla="*/ 72 h 582"/>
              <a:gd name="T8" fmla="*/ 180 w 498"/>
              <a:gd name="T9" fmla="*/ 102 h 582"/>
              <a:gd name="T10" fmla="*/ 204 w 498"/>
              <a:gd name="T11" fmla="*/ 138 h 582"/>
              <a:gd name="T12" fmla="*/ 234 w 498"/>
              <a:gd name="T13" fmla="*/ 168 h 582"/>
              <a:gd name="T14" fmla="*/ 258 w 498"/>
              <a:gd name="T15" fmla="*/ 204 h 582"/>
              <a:gd name="T16" fmla="*/ 282 w 498"/>
              <a:gd name="T17" fmla="*/ 234 h 582"/>
              <a:gd name="T18" fmla="*/ 312 w 498"/>
              <a:gd name="T19" fmla="*/ 264 h 582"/>
              <a:gd name="T20" fmla="*/ 336 w 498"/>
              <a:gd name="T21" fmla="*/ 300 h 582"/>
              <a:gd name="T22" fmla="*/ 360 w 498"/>
              <a:gd name="T23" fmla="*/ 330 h 582"/>
              <a:gd name="T24" fmla="*/ 384 w 498"/>
              <a:gd name="T25" fmla="*/ 360 h 582"/>
              <a:gd name="T26" fmla="*/ 408 w 498"/>
              <a:gd name="T27" fmla="*/ 390 h 582"/>
              <a:gd name="T28" fmla="*/ 432 w 498"/>
              <a:gd name="T29" fmla="*/ 420 h 582"/>
              <a:gd name="T30" fmla="*/ 456 w 498"/>
              <a:gd name="T31" fmla="*/ 450 h 582"/>
              <a:gd name="T32" fmla="*/ 474 w 498"/>
              <a:gd name="T33" fmla="*/ 480 h 582"/>
              <a:gd name="T34" fmla="*/ 498 w 498"/>
              <a:gd name="T35" fmla="*/ 504 h 582"/>
              <a:gd name="T36" fmla="*/ 450 w 498"/>
              <a:gd name="T37" fmla="*/ 540 h 582"/>
              <a:gd name="T38" fmla="*/ 402 w 498"/>
              <a:gd name="T39" fmla="*/ 582 h 582"/>
              <a:gd name="T40" fmla="*/ 384 w 498"/>
              <a:gd name="T41" fmla="*/ 552 h 582"/>
              <a:gd name="T42" fmla="*/ 360 w 498"/>
              <a:gd name="T43" fmla="*/ 522 h 582"/>
              <a:gd name="T44" fmla="*/ 336 w 498"/>
              <a:gd name="T45" fmla="*/ 492 h 582"/>
              <a:gd name="T46" fmla="*/ 312 w 498"/>
              <a:gd name="T47" fmla="*/ 462 h 582"/>
              <a:gd name="T48" fmla="*/ 288 w 498"/>
              <a:gd name="T49" fmla="*/ 438 h 582"/>
              <a:gd name="T50" fmla="*/ 264 w 498"/>
              <a:gd name="T51" fmla="*/ 402 h 582"/>
              <a:gd name="T52" fmla="*/ 240 w 498"/>
              <a:gd name="T53" fmla="*/ 372 h 582"/>
              <a:gd name="T54" fmla="*/ 216 w 498"/>
              <a:gd name="T55" fmla="*/ 342 h 582"/>
              <a:gd name="T56" fmla="*/ 192 w 498"/>
              <a:gd name="T57" fmla="*/ 312 h 582"/>
              <a:gd name="T58" fmla="*/ 168 w 498"/>
              <a:gd name="T59" fmla="*/ 276 h 582"/>
              <a:gd name="T60" fmla="*/ 138 w 498"/>
              <a:gd name="T61" fmla="*/ 246 h 582"/>
              <a:gd name="T62" fmla="*/ 114 w 498"/>
              <a:gd name="T63" fmla="*/ 216 h 582"/>
              <a:gd name="T64" fmla="*/ 84 w 498"/>
              <a:gd name="T65" fmla="*/ 180 h 582"/>
              <a:gd name="T66" fmla="*/ 60 w 498"/>
              <a:gd name="T67" fmla="*/ 144 h 582"/>
              <a:gd name="T68" fmla="*/ 30 w 498"/>
              <a:gd name="T69" fmla="*/ 114 h 582"/>
              <a:gd name="T70" fmla="*/ 0 w 498"/>
              <a:gd name="T71" fmla="*/ 78 h 582"/>
              <a:gd name="T72" fmla="*/ 48 w 498"/>
              <a:gd name="T73" fmla="*/ 42 h 582"/>
              <a:gd name="T74" fmla="*/ 0 w 498"/>
              <a:gd name="T75" fmla="*/ 0 h 582"/>
              <a:gd name="T76" fmla="*/ 498 w 498"/>
              <a:gd name="T77" fmla="*/ 582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T74" t="T75" r="T76" b="T77"/>
            <a:pathLst>
              <a:path w="498" h="582">
                <a:moveTo>
                  <a:pt x="48" y="42"/>
                </a:moveTo>
                <a:lnTo>
                  <a:pt x="90" y="0"/>
                </a:lnTo>
                <a:lnTo>
                  <a:pt x="120" y="36"/>
                </a:lnTo>
                <a:lnTo>
                  <a:pt x="150" y="72"/>
                </a:lnTo>
                <a:lnTo>
                  <a:pt x="180" y="102"/>
                </a:lnTo>
                <a:lnTo>
                  <a:pt x="204" y="138"/>
                </a:lnTo>
                <a:lnTo>
                  <a:pt x="234" y="168"/>
                </a:lnTo>
                <a:lnTo>
                  <a:pt x="258" y="204"/>
                </a:lnTo>
                <a:lnTo>
                  <a:pt x="282" y="234"/>
                </a:lnTo>
                <a:lnTo>
                  <a:pt x="312" y="264"/>
                </a:lnTo>
                <a:lnTo>
                  <a:pt x="336" y="300"/>
                </a:lnTo>
                <a:lnTo>
                  <a:pt x="360" y="330"/>
                </a:lnTo>
                <a:lnTo>
                  <a:pt x="384" y="360"/>
                </a:lnTo>
                <a:lnTo>
                  <a:pt x="408" y="390"/>
                </a:lnTo>
                <a:lnTo>
                  <a:pt x="432" y="420"/>
                </a:lnTo>
                <a:lnTo>
                  <a:pt x="456" y="450"/>
                </a:lnTo>
                <a:lnTo>
                  <a:pt x="474" y="480"/>
                </a:lnTo>
                <a:lnTo>
                  <a:pt x="498" y="504"/>
                </a:lnTo>
                <a:lnTo>
                  <a:pt x="450" y="540"/>
                </a:lnTo>
                <a:lnTo>
                  <a:pt x="402" y="582"/>
                </a:lnTo>
                <a:lnTo>
                  <a:pt x="384" y="552"/>
                </a:lnTo>
                <a:lnTo>
                  <a:pt x="360" y="522"/>
                </a:lnTo>
                <a:lnTo>
                  <a:pt x="336" y="492"/>
                </a:lnTo>
                <a:lnTo>
                  <a:pt x="312" y="462"/>
                </a:lnTo>
                <a:lnTo>
                  <a:pt x="288" y="438"/>
                </a:lnTo>
                <a:lnTo>
                  <a:pt x="264" y="402"/>
                </a:lnTo>
                <a:lnTo>
                  <a:pt x="240" y="372"/>
                </a:lnTo>
                <a:lnTo>
                  <a:pt x="216" y="342"/>
                </a:lnTo>
                <a:lnTo>
                  <a:pt x="192" y="312"/>
                </a:lnTo>
                <a:lnTo>
                  <a:pt x="168" y="276"/>
                </a:lnTo>
                <a:lnTo>
                  <a:pt x="138" y="246"/>
                </a:lnTo>
                <a:lnTo>
                  <a:pt x="114" y="216"/>
                </a:lnTo>
                <a:lnTo>
                  <a:pt x="84" y="180"/>
                </a:lnTo>
                <a:lnTo>
                  <a:pt x="60" y="144"/>
                </a:lnTo>
                <a:lnTo>
                  <a:pt x="30" y="114"/>
                </a:lnTo>
                <a:lnTo>
                  <a:pt x="0" y="78"/>
                </a:lnTo>
                <a:lnTo>
                  <a:pt x="48" y="42"/>
                </a:lnTo>
                <a:close/>
              </a:path>
            </a:pathLst>
          </a:custGeom>
          <a:solidFill>
            <a:srgbClr val="DBEEF4">
              <a:alpha val="1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9" name="Freeform 5"/>
          <p:cNvSpPr>
            <a:spLocks noChangeArrowheads="1"/>
          </p:cNvSpPr>
          <p:nvPr/>
        </p:nvSpPr>
        <p:spPr bwMode="auto">
          <a:xfrm>
            <a:off x="46038" y="1584325"/>
            <a:ext cx="1587" cy="1588"/>
          </a:xfrm>
          <a:custGeom>
            <a:avLst/>
            <a:gdLst>
              <a:gd name="G0" fmla="+- 1 0 0"/>
              <a:gd name="G1" fmla="+- 2 0 0"/>
              <a:gd name="T0" fmla="*/ 0 w 1475"/>
              <a:gd name="T1" fmla="*/ 0 h 1476"/>
              <a:gd name="T2" fmla="*/ 0 w 1475"/>
              <a:gd name="T3" fmla="*/ 0 h 1476"/>
              <a:gd name="T4" fmla="*/ 0 w 1475"/>
              <a:gd name="T5" fmla="*/ 0 h 1476"/>
              <a:gd name="T6" fmla="*/ 1475 w 1475"/>
              <a:gd name="T7" fmla="*/ 1476 h 14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T4" t="T5" r="T6" b="T7"/>
            <a:pathLst>
              <a:path w="1475" h="1476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BEEF4">
              <a:alpha val="1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5126785" y="1852612"/>
            <a:ext cx="3559175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hangingPunct="1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Développement de technologies navales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6140136" y="3204183"/>
            <a:ext cx="3072614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hangingPunct="1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Contrôle manuel radiocommandé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6665648" y="4786817"/>
            <a:ext cx="1901524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hangingPunct="1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Outils de navigation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title"/>
          </p:nvPr>
        </p:nvSpPr>
        <p:spPr>
          <a:xfrm>
            <a:off x="360363" y="71438"/>
            <a:ext cx="9431337" cy="503237"/>
          </a:xfrm>
          <a:ln/>
        </p:spPr>
        <p:txBody>
          <a:bodyPr/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Protei aujourd'hui</a:t>
            </a:r>
          </a:p>
        </p:txBody>
      </p:sp>
      <p:sp>
        <p:nvSpPr>
          <p:cNvPr id="18" name="Line 3"/>
          <p:cNvSpPr>
            <a:spLocks noChangeShapeType="1"/>
          </p:cNvSpPr>
          <p:nvPr/>
        </p:nvSpPr>
        <p:spPr bwMode="auto">
          <a:xfrm>
            <a:off x="0" y="7380289"/>
            <a:ext cx="708025" cy="0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1250330" y="971525"/>
            <a:ext cx="3078486" cy="2160240"/>
            <a:chOff x="791840" y="971525"/>
            <a:chExt cx="3078486" cy="2160240"/>
          </a:xfrm>
        </p:grpSpPr>
        <p:grpSp>
          <p:nvGrpSpPr>
            <p:cNvPr id="10" name="Groupe 9"/>
            <p:cNvGrpSpPr/>
            <p:nvPr/>
          </p:nvGrpSpPr>
          <p:grpSpPr>
            <a:xfrm>
              <a:off x="791840" y="971525"/>
              <a:ext cx="3078486" cy="2160240"/>
              <a:chOff x="791840" y="971525"/>
              <a:chExt cx="3078486" cy="2160240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791840" y="971525"/>
                <a:ext cx="3078486" cy="21602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49263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fr-FR" sz="1600" b="0" i="0" u="none" strike="noStrike" cap="none" normalizeH="0" baseline="0" smtClean="0">
                  <a:ln>
                    <a:noFill/>
                  </a:ln>
                  <a:effectLst/>
                  <a:latin typeface="Myriad Pro" pitchFamily="32" charset="0"/>
                  <a:ea typeface="SimSun" charset="-122"/>
                </a:endParaRPr>
              </a:p>
            </p:txBody>
          </p:sp>
          <p:sp>
            <p:nvSpPr>
              <p:cNvPr id="8" name="Rectangle à coins arrondis 7"/>
              <p:cNvSpPr/>
              <p:nvPr/>
            </p:nvSpPr>
            <p:spPr bwMode="auto">
              <a:xfrm>
                <a:off x="885031" y="1043533"/>
                <a:ext cx="2859137" cy="2033042"/>
              </a:xfrm>
              <a:prstGeom prst="roundRect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49263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fr-FR" sz="1600" b="0" i="0" u="none" strike="noStrike" cap="none" normalizeH="0" baseline="0" smtClean="0">
                  <a:ln>
                    <a:noFill/>
                  </a:ln>
                  <a:effectLst/>
                  <a:latin typeface="Myriad Pro" pitchFamily="32" charset="0"/>
                  <a:ea typeface="SimSun" charset="-122"/>
                </a:endParaRPr>
              </a:p>
            </p:txBody>
          </p:sp>
          <p:grpSp>
            <p:nvGrpSpPr>
              <p:cNvPr id="2" name="Group 18"/>
              <p:cNvGrpSpPr>
                <a:grpSpLocks noChangeAspect="1"/>
              </p:cNvGrpSpPr>
              <p:nvPr/>
            </p:nvGrpSpPr>
            <p:grpSpPr bwMode="auto">
              <a:xfrm>
                <a:off x="966788" y="1488367"/>
                <a:ext cx="1231900" cy="1136650"/>
                <a:chOff x="609" y="962"/>
                <a:chExt cx="776" cy="716"/>
              </a:xfrm>
            </p:grpSpPr>
            <p:sp>
              <p:nvSpPr>
                <p:cNvPr id="3" name="AutoShape 1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609" y="962"/>
                  <a:ext cx="776" cy="7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pic>
              <p:nvPicPr>
                <p:cNvPr id="6163" name="Picture 19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" y="962"/>
                  <a:ext cx="778" cy="7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" name="Group 22"/>
              <p:cNvGrpSpPr>
                <a:grpSpLocks noChangeAspect="1"/>
              </p:cNvGrpSpPr>
              <p:nvPr/>
            </p:nvGrpSpPr>
            <p:grpSpPr bwMode="auto">
              <a:xfrm>
                <a:off x="2397251" y="1996408"/>
                <a:ext cx="914400" cy="1012825"/>
                <a:chOff x="1451" y="1251"/>
                <a:chExt cx="576" cy="638"/>
              </a:xfrm>
            </p:grpSpPr>
            <p:sp>
              <p:nvSpPr>
                <p:cNvPr id="5" name="AutoShape 21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451" y="1251"/>
                  <a:ext cx="576" cy="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pic>
              <p:nvPicPr>
                <p:cNvPr id="6167" name="Picture 2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51" y="1251"/>
                  <a:ext cx="578" cy="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" name="Group 26"/>
              <p:cNvGrpSpPr>
                <a:grpSpLocks noChangeAspect="1"/>
              </p:cNvGrpSpPr>
              <p:nvPr/>
            </p:nvGrpSpPr>
            <p:grpSpPr bwMode="auto">
              <a:xfrm>
                <a:off x="2054561" y="1188243"/>
                <a:ext cx="1438275" cy="792163"/>
                <a:chOff x="1295" y="753"/>
                <a:chExt cx="906" cy="499"/>
              </a:xfrm>
            </p:grpSpPr>
            <p:sp>
              <p:nvSpPr>
                <p:cNvPr id="7" name="AutoShape 25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315" y="788"/>
                  <a:ext cx="886" cy="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pic>
              <p:nvPicPr>
                <p:cNvPr id="6171" name="Picture 27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5" y="753"/>
                  <a:ext cx="887" cy="4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cxnSp>
          <p:nvCxnSpPr>
            <p:cNvPr id="12" name="Connecteur droit 11"/>
            <p:cNvCxnSpPr/>
            <p:nvPr/>
          </p:nvCxnSpPr>
          <p:spPr bwMode="auto">
            <a:xfrm>
              <a:off x="3600152" y="1183147"/>
              <a:ext cx="0" cy="165549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Connecteur droit 32"/>
            <p:cNvCxnSpPr/>
            <p:nvPr/>
          </p:nvCxnSpPr>
          <p:spPr bwMode="auto">
            <a:xfrm flipH="1">
              <a:off x="2758618" y="1835621"/>
              <a:ext cx="98555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Connecteur droit 20"/>
            <p:cNvCxnSpPr/>
            <p:nvPr/>
          </p:nvCxnSpPr>
          <p:spPr bwMode="auto">
            <a:xfrm flipH="1">
              <a:off x="1062038" y="1243806"/>
              <a:ext cx="305866" cy="244561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Connecteur droit 39"/>
            <p:cNvCxnSpPr/>
            <p:nvPr/>
          </p:nvCxnSpPr>
          <p:spPr bwMode="auto">
            <a:xfrm flipH="1">
              <a:off x="1007864" y="1303028"/>
              <a:ext cx="305866" cy="244561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1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5000" r="91389">
                        <a14:foregroundMark x1="84167" y1="63333" x2="84167" y2="63333"/>
                        <a14:foregroundMark x1="86944" y1="70000" x2="86944" y2="70000"/>
                        <a14:foregroundMark x1="88056" y1="56667" x2="88056" y2="56667"/>
                        <a14:foregroundMark x1="88056" y1="52500" x2="88056" y2="52500"/>
                        <a14:foregroundMark x1="79167" y1="12500" x2="79167" y2="12500"/>
                        <a14:foregroundMark x1="50278" y1="16667" x2="50278" y2="16667"/>
                        <a14:foregroundMark x1="49444" y1="50833" x2="49444" y2="50833"/>
                        <a14:foregroundMark x1="50556" y1="63333" x2="50556" y2="63333"/>
                        <a14:foregroundMark x1="54444" y1="68333" x2="54444" y2="68333"/>
                        <a14:foregroundMark x1="55556" y1="36667" x2="55556" y2="36667"/>
                        <a14:foregroundMark x1="58056" y1="43333" x2="58056" y2="43333"/>
                        <a14:foregroundMark x1="59167" y1="56667" x2="59167" y2="56667"/>
                        <a14:foregroundMark x1="58056" y1="68333" x2="58056" y2="68333"/>
                        <a14:foregroundMark x1="51667" y1="27500" x2="51667" y2="27500"/>
                        <a14:foregroundMark x1="54444" y1="28333" x2="54444" y2="28333"/>
                        <a14:foregroundMark x1="41111" y1="21667" x2="41111" y2="21667"/>
                        <a14:foregroundMark x1="39167" y1="40833" x2="39167" y2="40833"/>
                        <a14:foregroundMark x1="42500" y1="50833" x2="42500" y2="50833"/>
                        <a14:foregroundMark x1="41111" y1="59167" x2="41111" y2="59167"/>
                        <a14:foregroundMark x1="41389" y1="65000" x2="41389" y2="65000"/>
                        <a14:foregroundMark x1="44444" y1="65833" x2="44444" y2="65833"/>
                        <a14:foregroundMark x1="46944" y1="65833" x2="46944" y2="65833"/>
                        <a14:foregroundMark x1="48889" y1="65833" x2="48889" y2="65833"/>
                        <a14:foregroundMark x1="51111" y1="73333" x2="51111" y2="73333"/>
                        <a14:foregroundMark x1="52778" y1="74167" x2="52778" y2="74167"/>
                        <a14:foregroundMark x1="56111" y1="74167" x2="56111" y2="74167"/>
                        <a14:foregroundMark x1="21944" y1="73333" x2="21944" y2="73333"/>
                        <a14:foregroundMark x1="24722" y1="72500" x2="24722" y2="72500"/>
                        <a14:foregroundMark x1="25278" y1="67500" x2="25278" y2="67500"/>
                        <a14:foregroundMark x1="26389" y1="62500" x2="26389" y2="62500"/>
                        <a14:foregroundMark x1="23889" y1="55833" x2="23889" y2="55833"/>
                        <a14:foregroundMark x1="21389" y1="47500" x2="21389" y2="47500"/>
                        <a14:foregroundMark x1="22222" y1="40833" x2="22222" y2="40833"/>
                        <a14:foregroundMark x1="6944" y1="29167" x2="6944" y2="29167"/>
                        <a14:foregroundMark x1="12500" y1="5833" x2="12500" y2="5833"/>
                        <a14:foregroundMark x1="5000" y1="19167" x2="5000" y2="19167"/>
                        <a14:foregroundMark x1="6944" y1="60000" x2="6944" y2="60000"/>
                        <a14:foregroundMark x1="8056" y1="66667" x2="8056" y2="66667"/>
                        <a14:foregroundMark x1="10278" y1="67500" x2="10278" y2="67500"/>
                        <a14:foregroundMark x1="9167" y1="62500" x2="9167" y2="62500"/>
                        <a14:foregroundMark x1="12500" y1="67500" x2="12500" y2="67500"/>
                        <a14:foregroundMark x1="76389" y1="36667" x2="76389" y2="36667"/>
                        <a14:foregroundMark x1="72222" y1="25833" x2="72222" y2="25833"/>
                        <a14:foregroundMark x1="75000" y1="25000" x2="75000" y2="25000"/>
                        <a14:foregroundMark x1="74167" y1="17500" x2="74167" y2="17500"/>
                        <a14:foregroundMark x1="72500" y1="43333" x2="72500" y2="43333"/>
                        <a14:foregroundMark x1="74167" y1="56667" x2="74167" y2="56667"/>
                        <a14:foregroundMark x1="75000" y1="63333" x2="75000" y2="63333"/>
                        <a14:foregroundMark x1="85556" y1="27500" x2="85556" y2="27500"/>
                        <a14:foregroundMark x1="79444" y1="66667" x2="79444" y2="66667"/>
                        <a14:foregroundMark x1="81667" y1="69167" x2="81667" y2="69167"/>
                        <a14:foregroundMark x1="84167" y1="70833" x2="84167" y2="70833"/>
                        <a14:foregroundMark x1="77222" y1="66667" x2="77222" y2="66667"/>
                        <a14:foregroundMark x1="76389" y1="65000" x2="76389" y2="65000"/>
                        <a14:foregroundMark x1="91389" y1="70833" x2="91389" y2="70833"/>
                        <a14:foregroundMark x1="81111" y1="74167" x2="81111" y2="74167"/>
                        <a14:foregroundMark x1="72500" y1="53333" x2="72500" y2="53333"/>
                        <a14:foregroundMark x1="21944" y1="63333" x2="21944" y2="63333"/>
                        <a14:foregroundMark x1="13056" y1="73333" x2="13056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200" y="5251450"/>
            <a:ext cx="257492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6" y="4121944"/>
            <a:ext cx="3778250" cy="251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72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76" y="3038392"/>
            <a:ext cx="538995" cy="97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Connecteur droit 30"/>
          <p:cNvCxnSpPr/>
          <p:nvPr/>
        </p:nvCxnSpPr>
        <p:spPr bwMode="auto">
          <a:xfrm>
            <a:off x="5184328" y="611485"/>
            <a:ext cx="4896544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 bwMode="auto">
          <a:xfrm>
            <a:off x="4824288" y="683493"/>
            <a:ext cx="5400600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6954838"/>
            <a:ext cx="354012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0" y="7380288"/>
            <a:ext cx="1439863" cy="1587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72" name="Freeform 4"/>
          <p:cNvSpPr>
            <a:spLocks noChangeArrowheads="1"/>
          </p:cNvSpPr>
          <p:nvPr/>
        </p:nvSpPr>
        <p:spPr bwMode="auto">
          <a:xfrm>
            <a:off x="9421813" y="6813550"/>
            <a:ext cx="1587" cy="1588"/>
          </a:xfrm>
          <a:custGeom>
            <a:avLst/>
            <a:gdLst>
              <a:gd name="G0" fmla="+- 1 0 0"/>
              <a:gd name="G1" fmla="+- 2 0 0"/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1588 w 1588"/>
              <a:gd name="T7" fmla="*/ 1588 h 158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T4" t="T5" r="T6" b="T7"/>
            <a:pathLst>
              <a:path w="1588" h="1588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BEEF4">
              <a:alpha val="1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73" name="Freeform 5"/>
          <p:cNvSpPr>
            <a:spLocks noChangeArrowheads="1"/>
          </p:cNvSpPr>
          <p:nvPr/>
        </p:nvSpPr>
        <p:spPr bwMode="auto">
          <a:xfrm>
            <a:off x="5302250" y="2413000"/>
            <a:ext cx="41275" cy="68263"/>
          </a:xfrm>
          <a:custGeom>
            <a:avLst/>
            <a:gdLst>
              <a:gd name="G0" fmla="+- 1 0 0"/>
              <a:gd name="G1" fmla="+- 1 0 0"/>
              <a:gd name="G2" fmla="+- 2 0 0"/>
              <a:gd name="G3" fmla="*/ 1 1773 45696"/>
              <a:gd name="T0" fmla="*/ 0 w 30"/>
              <a:gd name="T1" fmla="*/ 0 h 48"/>
              <a:gd name="T2" fmla="*/ 0 w 30"/>
              <a:gd name="T3" fmla="*/ 0 h 48"/>
              <a:gd name="T4" fmla="*/ 30 w 30"/>
              <a:gd name="T5" fmla="*/ 48 h 48"/>
              <a:gd name="T6" fmla="*/ 0 w 30"/>
              <a:gd name="T7" fmla="*/ 0 h 48"/>
              <a:gd name="T8" fmla="*/ 0 w 30"/>
              <a:gd name="T9" fmla="*/ 0 h 48"/>
              <a:gd name="T10" fmla="*/ 30 w 30"/>
              <a:gd name="T11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30" h="48">
                <a:moveTo>
                  <a:pt x="0" y="0"/>
                </a:moveTo>
                <a:lnTo>
                  <a:pt x="0" y="0"/>
                </a:lnTo>
                <a:lnTo>
                  <a:pt x="30" y="48"/>
                </a:lnTo>
                <a:lnTo>
                  <a:pt x="0" y="0"/>
                </a:lnTo>
                <a:close/>
              </a:path>
            </a:pathLst>
          </a:custGeom>
          <a:solidFill>
            <a:srgbClr val="DBEEF4">
              <a:alpha val="1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240088"/>
            <a:ext cx="320357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1316752"/>
            <a:ext cx="3032125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863600" y="2145427"/>
            <a:ext cx="47513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hangingPunct="1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Structure décentralisée,  multi-agent et communautaire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3563938" y="4149725"/>
            <a:ext cx="35274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hangingPunct="1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fr-FR" dirty="0" smtClean="0">
                <a:solidFill>
                  <a:schemeClr val="accent6">
                    <a:lumMod val="50000"/>
                  </a:schemeClr>
                </a:solidFill>
              </a:rPr>
              <a:t>Multiplateforme 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et interface utilisateur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287338" y="6208713"/>
            <a:ext cx="51387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hangingPunct="1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Acquisition de données environnementales géolocalisées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r="20450" b="14554"/>
          <a:stretch>
            <a:fillRect/>
          </a:stretch>
        </p:blipFill>
        <p:spPr bwMode="auto">
          <a:xfrm>
            <a:off x="5911850" y="4943475"/>
            <a:ext cx="2944813" cy="20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228" r="20450" b="145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Rectangle 14"/>
          <p:cNvSpPr txBox="1">
            <a:spLocks noChangeArrowheads="1"/>
          </p:cNvSpPr>
          <p:nvPr/>
        </p:nvSpPr>
        <p:spPr bwMode="auto">
          <a:xfrm>
            <a:off x="359792" y="35421"/>
            <a:ext cx="94313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Protei demain</a:t>
            </a:r>
            <a:endParaRPr lang="fr-FR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yriad Pro" pitchFamily="32" charset="0"/>
            </a:endParaRPr>
          </a:p>
        </p:txBody>
      </p:sp>
      <p:cxnSp>
        <p:nvCxnSpPr>
          <p:cNvPr id="13" name="Connecteur droit 12"/>
          <p:cNvCxnSpPr/>
          <p:nvPr/>
        </p:nvCxnSpPr>
        <p:spPr bwMode="auto">
          <a:xfrm>
            <a:off x="5184328" y="611485"/>
            <a:ext cx="4896544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 bwMode="auto">
          <a:xfrm>
            <a:off x="4824288" y="683493"/>
            <a:ext cx="5400600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6954838"/>
            <a:ext cx="354012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0" y="7380288"/>
            <a:ext cx="2160588" cy="1587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196" name="Freeform 4"/>
          <p:cNvSpPr>
            <a:spLocks noChangeArrowheads="1"/>
          </p:cNvSpPr>
          <p:nvPr/>
        </p:nvSpPr>
        <p:spPr bwMode="auto">
          <a:xfrm>
            <a:off x="2755900" y="284163"/>
            <a:ext cx="1588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BEEF4">
              <a:alpha val="1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197" name="Freeform 5"/>
          <p:cNvSpPr>
            <a:spLocks noChangeArrowheads="1"/>
          </p:cNvSpPr>
          <p:nvPr/>
        </p:nvSpPr>
        <p:spPr bwMode="auto">
          <a:xfrm>
            <a:off x="7993063" y="6905625"/>
            <a:ext cx="1587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BEEF4">
              <a:alpha val="1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112838"/>
            <a:ext cx="312102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2808288"/>
            <a:ext cx="3175000" cy="22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679950"/>
            <a:ext cx="31305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3635375" y="1860550"/>
            <a:ext cx="547211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hangingPunct="1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Comment intervenir sans connaître l'ampleur du phénomène ?</a:t>
            </a: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1152525" y="3733800"/>
            <a:ext cx="43561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hangingPunct="1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Comment intervenir sans connaître la localisation ?</a:t>
            </a: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635375" y="5646738"/>
            <a:ext cx="56515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hangingPunct="1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Comment intervenir sans connaître les conditions de navigation ?</a:t>
            </a:r>
          </a:p>
        </p:txBody>
      </p:sp>
      <p:sp>
        <p:nvSpPr>
          <p:cNvPr id="15" name="Rectangle 14"/>
          <p:cNvSpPr txBox="1">
            <a:spLocks noChangeArrowheads="1"/>
          </p:cNvSpPr>
          <p:nvPr/>
        </p:nvSpPr>
        <p:spPr bwMode="auto">
          <a:xfrm>
            <a:off x="359792" y="107429"/>
            <a:ext cx="94313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Des problématiques d’ordre g</a:t>
            </a:r>
            <a:r>
              <a:rPr lang="fr-FR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é</a:t>
            </a: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ographique</a:t>
            </a:r>
            <a:endParaRPr lang="fr-FR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yriad Pro" pitchFamily="32" charset="0"/>
            </a:endParaRPr>
          </a:p>
        </p:txBody>
      </p:sp>
      <p:cxnSp>
        <p:nvCxnSpPr>
          <p:cNvPr id="13" name="Connecteur droit 12"/>
          <p:cNvCxnSpPr/>
          <p:nvPr/>
        </p:nvCxnSpPr>
        <p:spPr bwMode="auto">
          <a:xfrm>
            <a:off x="5184328" y="611485"/>
            <a:ext cx="4896544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 bwMode="auto">
          <a:xfrm>
            <a:off x="4824288" y="683493"/>
            <a:ext cx="5400600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6954838"/>
            <a:ext cx="354012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0" y="7380288"/>
            <a:ext cx="2879725" cy="1587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0" y="7380288"/>
            <a:ext cx="720725" cy="1587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576263" y="322263"/>
            <a:ext cx="1943100" cy="830262"/>
            <a:chOff x="363" y="203"/>
            <a:chExt cx="1224" cy="523"/>
          </a:xfrm>
        </p:grpSpPr>
        <p:sp>
          <p:nvSpPr>
            <p:cNvPr id="9221" name="Text Box 5"/>
            <p:cNvSpPr txBox="1">
              <a:spLocks noChangeArrowheads="1"/>
            </p:cNvSpPr>
            <p:nvPr/>
          </p:nvSpPr>
          <p:spPr bwMode="auto">
            <a:xfrm>
              <a:off x="499" y="247"/>
              <a:ext cx="1088" cy="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5pPr>
              <a:lvl6pPr marL="2514600" indent="-228600" algn="ctr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6pPr>
              <a:lvl7pPr marL="2971800" indent="-228600" algn="ctr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7pPr>
              <a:lvl8pPr marL="3429000" indent="-228600" algn="ctr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8pPr>
              <a:lvl9pPr marL="3886200" indent="-228600" algn="ctr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9pPr>
            </a:lstStyle>
            <a:p>
              <a:r>
                <a:rPr lang="fr-FR" sz="4400" dirty="0" err="1"/>
                <a:t>njeux</a:t>
              </a:r>
              <a:endParaRPr lang="fr-FR" sz="4400" dirty="0"/>
            </a:p>
          </p:txBody>
        </p:sp>
        <p:sp>
          <p:nvSpPr>
            <p:cNvPr id="9222" name="Text Box 6"/>
            <p:cNvSpPr txBox="1">
              <a:spLocks noChangeArrowheads="1"/>
            </p:cNvSpPr>
            <p:nvPr/>
          </p:nvSpPr>
          <p:spPr bwMode="auto">
            <a:xfrm>
              <a:off x="363" y="203"/>
              <a:ext cx="27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83808" rIns="90000" bIns="45000"/>
            <a:lstStyle/>
            <a:p>
              <a:pPr algn="l">
                <a:lnSpc>
                  <a:spcPct val="93000"/>
                </a:lnSpc>
              </a:pPr>
              <a:r>
                <a:rPr lang="fr-FR" sz="5400" b="1" dirty="0" smtClean="0">
                  <a:solidFill>
                    <a:srgbClr val="93CDDD"/>
                  </a:solidFill>
                  <a:latin typeface="Calibri" charset="0"/>
                </a:rPr>
                <a:t>E</a:t>
              </a:r>
              <a:endParaRPr lang="fr-FR" sz="5400" b="1" dirty="0">
                <a:solidFill>
                  <a:srgbClr val="93CDDD"/>
                </a:solidFill>
                <a:latin typeface="Calibri" charset="0"/>
              </a:endParaRPr>
            </a:p>
          </p:txBody>
        </p:sp>
      </p:grp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2291555" y="2733966"/>
            <a:ext cx="15335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r>
              <a:rPr lang="fr-FR" sz="2800" dirty="0">
                <a:solidFill>
                  <a:schemeClr val="accent6">
                    <a:lumMod val="50000"/>
                  </a:schemeClr>
                </a:solidFill>
              </a:rPr>
              <a:t>Détecter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593725" y="1835620"/>
            <a:ext cx="19446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r>
              <a:rPr lang="fr-FR" sz="2800" dirty="0">
                <a:solidFill>
                  <a:schemeClr val="accent6">
                    <a:lumMod val="50000"/>
                  </a:schemeClr>
                </a:solidFill>
              </a:rPr>
              <a:t>Se déplacer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2339975" y="4953689"/>
            <a:ext cx="14366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r>
              <a:rPr lang="fr-FR" sz="2800" dirty="0">
                <a:solidFill>
                  <a:schemeClr val="accent6">
                    <a:lumMod val="50000"/>
                  </a:schemeClr>
                </a:solidFill>
              </a:rPr>
              <a:t>Mesurer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792163" y="5900340"/>
            <a:ext cx="15478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algn="l"/>
            <a:r>
              <a:rPr lang="fr-FR" sz="2800" dirty="0">
                <a:solidFill>
                  <a:schemeClr val="accent6">
                    <a:lumMod val="50000"/>
                  </a:schemeClr>
                </a:solidFill>
              </a:rPr>
              <a:t>Nettoyer</a:t>
            </a:r>
          </a:p>
        </p:txBody>
      </p:sp>
      <p:sp>
        <p:nvSpPr>
          <p:cNvPr id="2" name="Flèche droite 1"/>
          <p:cNvSpPr/>
          <p:nvPr/>
        </p:nvSpPr>
        <p:spPr bwMode="auto">
          <a:xfrm>
            <a:off x="0" y="3347789"/>
            <a:ext cx="4896296" cy="1080120"/>
          </a:xfrm>
          <a:prstGeom prst="rightArrow">
            <a:avLst/>
          </a:prstGeom>
          <a:gradFill flip="none" rotWithShape="1">
            <a:gsLst>
              <a:gs pos="0">
                <a:srgbClr val="93CDDD"/>
              </a:gs>
              <a:gs pos="64000">
                <a:srgbClr val="00B8FF">
                  <a:tint val="44500"/>
                  <a:satMod val="160000"/>
                </a:srgbClr>
              </a:gs>
              <a:gs pos="100000">
                <a:srgbClr val="00B8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600" b="0" i="0" u="none" strike="noStrike" cap="none" normalizeH="0" baseline="0" smtClean="0">
              <a:ln>
                <a:noFill/>
              </a:ln>
              <a:effectLst>
                <a:reflection blurRad="6350" stA="55000" endA="300" endPos="45500" dir="5400000" sy="-100000" algn="bl" rotWithShape="0"/>
              </a:effectLst>
              <a:latin typeface="Myriad Pro" pitchFamily="32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5027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968304" y="0"/>
            <a:ext cx="5112321" cy="7559675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600" b="0" i="0" u="none" strike="noStrike" cap="none" normalizeH="0" baseline="0" smtClean="0">
              <a:ln>
                <a:noFill/>
              </a:ln>
              <a:effectLst/>
              <a:latin typeface="Myriad Pro" pitchFamily="32" charset="0"/>
              <a:ea typeface="SimSun" charset="-122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6954838"/>
            <a:ext cx="354012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0" y="7380288"/>
            <a:ext cx="2879725" cy="1587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0" y="7380288"/>
            <a:ext cx="720725" cy="1587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576263" y="322263"/>
            <a:ext cx="1943100" cy="830262"/>
            <a:chOff x="363" y="203"/>
            <a:chExt cx="1224" cy="523"/>
          </a:xfrm>
        </p:grpSpPr>
        <p:sp>
          <p:nvSpPr>
            <p:cNvPr id="9221" name="Text Box 5"/>
            <p:cNvSpPr txBox="1">
              <a:spLocks noChangeArrowheads="1"/>
            </p:cNvSpPr>
            <p:nvPr/>
          </p:nvSpPr>
          <p:spPr bwMode="auto">
            <a:xfrm>
              <a:off x="363" y="247"/>
              <a:ext cx="1224" cy="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5pPr>
              <a:lvl6pPr marL="2514600" indent="-228600" algn="ctr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6pPr>
              <a:lvl7pPr marL="2971800" indent="-228600" algn="ctr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7pPr>
              <a:lvl8pPr marL="3429000" indent="-228600" algn="ctr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8pPr>
              <a:lvl9pPr marL="3886200" indent="-228600" algn="ctr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49263" algn="l"/>
                  <a:tab pos="898525" algn="l"/>
                  <a:tab pos="1347788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9pPr>
            </a:lstStyle>
            <a:p>
              <a:r>
                <a:rPr lang="fr-FR" sz="4400" dirty="0"/>
                <a:t> </a:t>
              </a:r>
              <a:r>
                <a:rPr lang="fr-FR" sz="4400" dirty="0" err="1" smtClean="0"/>
                <a:t>njeux</a:t>
              </a:r>
              <a:endParaRPr lang="fr-FR" sz="4400" dirty="0"/>
            </a:p>
          </p:txBody>
        </p:sp>
        <p:sp>
          <p:nvSpPr>
            <p:cNvPr id="9222" name="Text Box 6"/>
            <p:cNvSpPr txBox="1">
              <a:spLocks noChangeArrowheads="1"/>
            </p:cNvSpPr>
            <p:nvPr/>
          </p:nvSpPr>
          <p:spPr bwMode="auto">
            <a:xfrm>
              <a:off x="363" y="203"/>
              <a:ext cx="27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83808" rIns="90000" bIns="45000"/>
            <a:lstStyle/>
            <a:p>
              <a:pPr algn="l">
                <a:lnSpc>
                  <a:spcPct val="93000"/>
                </a:lnSpc>
              </a:pPr>
              <a:r>
                <a:rPr lang="fr-FR" sz="5400" b="1" dirty="0" smtClean="0">
                  <a:solidFill>
                    <a:srgbClr val="93CDDD"/>
                  </a:solidFill>
                  <a:latin typeface="Calibri" charset="0"/>
                </a:rPr>
                <a:t>E</a:t>
              </a:r>
              <a:endParaRPr lang="fr-FR" sz="5400" b="1" dirty="0">
                <a:solidFill>
                  <a:srgbClr val="93CDDD"/>
                </a:solidFill>
                <a:latin typeface="Calibri" charset="0"/>
              </a:endParaRPr>
            </a:p>
          </p:txBody>
        </p:sp>
      </p:grpSp>
      <p:grpSp>
        <p:nvGrpSpPr>
          <p:cNvPr id="9223" name="Group 7"/>
          <p:cNvGrpSpPr>
            <a:grpSpLocks/>
          </p:cNvGrpSpPr>
          <p:nvPr/>
        </p:nvGrpSpPr>
        <p:grpSpPr bwMode="auto">
          <a:xfrm>
            <a:off x="6446839" y="325438"/>
            <a:ext cx="2982913" cy="827087"/>
            <a:chOff x="4061" y="205"/>
            <a:chExt cx="1879" cy="521"/>
          </a:xfrm>
        </p:grpSpPr>
        <p:sp>
          <p:nvSpPr>
            <p:cNvPr id="9224" name="Text Box 8"/>
            <p:cNvSpPr txBox="1">
              <a:spLocks noChangeArrowheads="1"/>
            </p:cNvSpPr>
            <p:nvPr/>
          </p:nvSpPr>
          <p:spPr bwMode="auto">
            <a:xfrm>
              <a:off x="4061" y="247"/>
              <a:ext cx="1879" cy="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5pPr>
              <a:lvl6pPr marL="2514600" indent="-228600" algn="ctr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6pPr>
              <a:lvl7pPr marL="2971800" indent="-228600" algn="ctr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7pPr>
              <a:lvl8pPr marL="3429000" indent="-228600" algn="ctr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8pPr>
              <a:lvl9pPr marL="3886200" indent="-228600" algn="ctr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 sz="1600">
                  <a:solidFill>
                    <a:srgbClr val="000000"/>
                  </a:solidFill>
                  <a:latin typeface="Myriad Pro" pitchFamily="32" charset="0"/>
                  <a:ea typeface="SimSun" charset="-122"/>
                </a:defRPr>
              </a:lvl9pPr>
            </a:lstStyle>
            <a:p>
              <a:r>
                <a:rPr lang="fr-FR" sz="4400" dirty="0"/>
                <a:t> </a:t>
              </a:r>
              <a:r>
                <a:rPr lang="fr-FR" sz="4400" dirty="0" smtClean="0"/>
                <a:t> </a:t>
              </a:r>
              <a:r>
                <a:rPr lang="fr-FR" sz="4400" dirty="0" err="1" smtClean="0"/>
                <a:t>ontraintes</a:t>
              </a:r>
              <a:endParaRPr lang="fr-FR" sz="4400" dirty="0"/>
            </a:p>
          </p:txBody>
        </p:sp>
        <p:sp>
          <p:nvSpPr>
            <p:cNvPr id="9225" name="Text Box 9"/>
            <p:cNvSpPr txBox="1">
              <a:spLocks noChangeArrowheads="1"/>
            </p:cNvSpPr>
            <p:nvPr/>
          </p:nvSpPr>
          <p:spPr bwMode="auto">
            <a:xfrm>
              <a:off x="4061" y="205"/>
              <a:ext cx="27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83808" rIns="90000" bIns="45000"/>
            <a:lstStyle/>
            <a:p>
              <a:pPr algn="l">
                <a:lnSpc>
                  <a:spcPct val="93000"/>
                </a:lnSpc>
              </a:pPr>
              <a:r>
                <a:rPr lang="fr-FR" sz="5400" b="1" dirty="0">
                  <a:solidFill>
                    <a:srgbClr val="FFC000"/>
                  </a:solidFill>
                  <a:latin typeface="Calibri" charset="0"/>
                </a:rPr>
                <a:t>C</a:t>
              </a:r>
            </a:p>
          </p:txBody>
        </p:sp>
      </p:grp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2232000" y="2733966"/>
            <a:ext cx="15335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r>
              <a:rPr lang="fr-FR" sz="2800" dirty="0">
                <a:solidFill>
                  <a:schemeClr val="accent6">
                    <a:lumMod val="50000"/>
                  </a:schemeClr>
                </a:solidFill>
              </a:rPr>
              <a:t>Détecter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575816" y="1835620"/>
            <a:ext cx="19446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r>
              <a:rPr lang="fr-FR" sz="2800" dirty="0">
                <a:solidFill>
                  <a:schemeClr val="accent6">
                    <a:lumMod val="50000"/>
                  </a:schemeClr>
                </a:solidFill>
              </a:rPr>
              <a:t>Se déplacer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2304008" y="4953689"/>
            <a:ext cx="14366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r>
              <a:rPr lang="fr-FR" sz="2800" dirty="0">
                <a:solidFill>
                  <a:schemeClr val="accent6">
                    <a:lumMod val="50000"/>
                  </a:schemeClr>
                </a:solidFill>
              </a:rPr>
              <a:t>Mesurer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719832" y="5900340"/>
            <a:ext cx="15478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algn="l"/>
            <a:r>
              <a:rPr lang="fr-FR" sz="2800" dirty="0">
                <a:solidFill>
                  <a:schemeClr val="accent6">
                    <a:lumMod val="50000"/>
                  </a:schemeClr>
                </a:solidFill>
              </a:rPr>
              <a:t>Nettoyer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5421313" y="1835620"/>
            <a:ext cx="24812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r>
              <a:rPr lang="fr-FR" sz="2800" dirty="0">
                <a:solidFill>
                  <a:schemeClr val="accent3">
                    <a:lumMod val="50000"/>
                  </a:schemeClr>
                </a:solidFill>
              </a:rPr>
              <a:t>Environnement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7740652" y="2833061"/>
            <a:ext cx="15097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r>
              <a:rPr lang="fr-FR" sz="2800" dirty="0">
                <a:solidFill>
                  <a:schemeClr val="accent3">
                    <a:lumMod val="50000"/>
                  </a:schemeClr>
                </a:solidFill>
              </a:rPr>
              <a:t>Réaction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6230145" y="6172200"/>
            <a:ext cx="18684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r>
              <a:rPr lang="fr-FR" sz="2800" dirty="0">
                <a:solidFill>
                  <a:schemeClr val="accent3">
                    <a:lumMod val="50000"/>
                  </a:schemeClr>
                </a:solidFill>
              </a:rPr>
              <a:t>Efficacité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7561265" y="5241213"/>
            <a:ext cx="18684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r>
              <a:rPr lang="fr-FR" sz="2800" dirty="0">
                <a:solidFill>
                  <a:schemeClr val="accent3">
                    <a:lumMod val="50000"/>
                  </a:schemeClr>
                </a:solidFill>
              </a:rPr>
              <a:t>Autonomie</a:t>
            </a:r>
          </a:p>
        </p:txBody>
      </p:sp>
      <p:sp>
        <p:nvSpPr>
          <p:cNvPr id="2" name="Flèche droite 1"/>
          <p:cNvSpPr/>
          <p:nvPr/>
        </p:nvSpPr>
        <p:spPr bwMode="auto">
          <a:xfrm>
            <a:off x="0" y="3347789"/>
            <a:ext cx="4824288" cy="1080120"/>
          </a:xfrm>
          <a:prstGeom prst="rightArrow">
            <a:avLst/>
          </a:prstGeom>
          <a:gradFill flip="none" rotWithShape="1">
            <a:gsLst>
              <a:gs pos="0">
                <a:srgbClr val="93CDDD"/>
              </a:gs>
              <a:gs pos="64000">
                <a:srgbClr val="00B8FF">
                  <a:tint val="44500"/>
                  <a:satMod val="160000"/>
                </a:srgbClr>
              </a:gs>
              <a:gs pos="100000">
                <a:srgbClr val="00B8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600" b="0" i="0" u="none" strike="noStrike" cap="none" normalizeH="0" baseline="0" smtClean="0">
              <a:ln>
                <a:noFill/>
              </a:ln>
              <a:effectLst>
                <a:reflection blurRad="6350" stA="55000" endA="300" endPos="45500" dir="5400000" sy="-100000" algn="bl" rotWithShape="0"/>
              </a:effectLst>
              <a:latin typeface="Myriad Pro" pitchFamily="32" charset="0"/>
              <a:ea typeface="SimSun" charset="-122"/>
            </a:endParaRPr>
          </a:p>
        </p:txBody>
      </p:sp>
      <p:sp>
        <p:nvSpPr>
          <p:cNvPr id="26" name="Flèche droite 25"/>
          <p:cNvSpPr/>
          <p:nvPr/>
        </p:nvSpPr>
        <p:spPr bwMode="auto">
          <a:xfrm rot="10800000">
            <a:off x="5084233" y="3851844"/>
            <a:ext cx="4968552" cy="1080120"/>
          </a:xfrm>
          <a:prstGeom prst="rightArrow">
            <a:avLst/>
          </a:prstGeom>
          <a:gradFill flip="none" rotWithShape="1">
            <a:gsLst>
              <a:gs pos="0">
                <a:srgbClr val="FFC700"/>
              </a:gs>
              <a:gs pos="36000">
                <a:srgbClr val="FFC700">
                  <a:shade val="67500"/>
                  <a:satMod val="115000"/>
                  <a:lumMod val="79000"/>
                  <a:lumOff val="21000"/>
                  <a:alpha val="75000"/>
                </a:srgbClr>
              </a:gs>
              <a:gs pos="92000">
                <a:srgbClr val="FFFFCC"/>
              </a:gs>
            </a:gsLst>
            <a:lin ang="1350000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600" b="0" i="0" u="none" strike="noStrike" cap="none" normalizeH="0" baseline="0" smtClean="0">
              <a:ln>
                <a:noFill/>
              </a:ln>
              <a:effectLst/>
              <a:latin typeface="Myriad Pro" pitchFamily="32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54927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8" name="AutoShape 18"/>
          <p:cNvSpPr>
            <a:spLocks noChangeArrowheads="1"/>
          </p:cNvSpPr>
          <p:nvPr/>
        </p:nvSpPr>
        <p:spPr bwMode="auto">
          <a:xfrm>
            <a:off x="646906" y="576263"/>
            <a:ext cx="2952750" cy="1295400"/>
          </a:xfrm>
          <a:prstGeom prst="roundRect">
            <a:avLst>
              <a:gd name="adj" fmla="val 16667"/>
            </a:avLst>
          </a:prstGeom>
          <a:solidFill>
            <a:srgbClr val="729FCF">
              <a:alpha val="14999"/>
            </a:srgbClr>
          </a:solidFill>
          <a:ln w="3175" cap="flat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  <a:softEdge rad="31750"/>
          </a:effectLst>
          <a:ex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503238" y="2983665"/>
            <a:ext cx="3097212" cy="576262"/>
          </a:xfrm>
          <a:prstGeom prst="roundRect">
            <a:avLst>
              <a:gd name="adj" fmla="val 16667"/>
            </a:avLst>
          </a:prstGeom>
          <a:solidFill>
            <a:srgbClr val="729FCF">
              <a:alpha val="14999"/>
            </a:srgbClr>
          </a:solidFill>
          <a:ln w="9525" cap="flat">
            <a:solidFill>
              <a:srgbClr val="3465AF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  <a:softEdge rad="31750"/>
          </a:effectLst>
          <a:ex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6954838"/>
            <a:ext cx="354013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7380288"/>
            <a:ext cx="3600450" cy="1587"/>
          </a:xfrm>
          <a:prstGeom prst="line">
            <a:avLst/>
          </a:prstGeom>
          <a:noFill/>
          <a:ln w="18000" cap="flat">
            <a:solidFill>
              <a:srgbClr val="7597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4608513" y="3817938"/>
            <a:ext cx="4608512" cy="2841625"/>
          </a:xfrm>
          <a:prstGeom prst="ellipse">
            <a:avLst/>
          </a:prstGeom>
          <a:noFill/>
          <a:ln w="9360" cap="flat">
            <a:solidFill>
              <a:srgbClr val="729FC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3671888"/>
            <a:ext cx="7016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21" y="4597398"/>
            <a:ext cx="1212850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3455988"/>
            <a:ext cx="1081088" cy="78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87" y="5489576"/>
            <a:ext cx="1106487" cy="110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5903913"/>
            <a:ext cx="895350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370" y="4467351"/>
            <a:ext cx="1282700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6180138"/>
            <a:ext cx="819150" cy="87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4751388"/>
            <a:ext cx="97313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143980" y="6026249"/>
            <a:ext cx="208641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hangingPunct="1">
              <a:buClrTx/>
              <a:buFontTx/>
              <a:buNone/>
              <a:tabLst>
                <a:tab pos="449263" algn="l"/>
                <a:tab pos="898525" algn="l"/>
                <a:tab pos="1347788" algn="l"/>
              </a:tabLst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Un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projet «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 ouvert »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503238" y="904082"/>
            <a:ext cx="32400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Trouver des stratégies de déploiement de drones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4679950" y="1152525"/>
            <a:ext cx="324008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/>
              <a:t>Répartition optimale de la zone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521731" y="3111855"/>
            <a:ext cx="3059431" cy="3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Détecter une source de pollution</a:t>
            </a:r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>
            <a:off x="4537075" y="2355183"/>
            <a:ext cx="2590800" cy="647700"/>
          </a:xfrm>
          <a:prstGeom prst="roundRect">
            <a:avLst>
              <a:gd name="adj" fmla="val 16667"/>
            </a:avLst>
          </a:prstGeom>
          <a:solidFill>
            <a:srgbClr val="729FCF">
              <a:alpha val="14999"/>
            </a:srgbClr>
          </a:solidFill>
          <a:ln w="9525" cap="flat">
            <a:solidFill>
              <a:srgbClr val="3465AF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  <a:softEdge rad="31750"/>
          </a:effectLst>
          <a:ex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4824413" y="1079500"/>
            <a:ext cx="2952750" cy="503238"/>
          </a:xfrm>
          <a:prstGeom prst="roundRect">
            <a:avLst>
              <a:gd name="adj" fmla="val 16667"/>
            </a:avLst>
          </a:prstGeom>
          <a:solidFill>
            <a:srgbClr val="729FCF">
              <a:alpha val="14999"/>
            </a:srgbClr>
          </a:solidFill>
          <a:ln w="9525" cap="flat">
            <a:solidFill>
              <a:srgbClr val="3465AF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  <a:softEdge rad="31750"/>
          </a:effectLst>
          <a:ex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62" name="Line 22"/>
          <p:cNvSpPr>
            <a:spLocks noChangeShapeType="1"/>
          </p:cNvSpPr>
          <p:nvPr/>
        </p:nvSpPr>
        <p:spPr bwMode="auto">
          <a:xfrm>
            <a:off x="2051447" y="1943672"/>
            <a:ext cx="0" cy="972069"/>
          </a:xfrm>
          <a:prstGeom prst="line">
            <a:avLst/>
          </a:prstGeom>
          <a:noFill/>
          <a:ln w="38100" cap="flat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63" name="Line 23"/>
          <p:cNvSpPr>
            <a:spLocks noChangeShapeType="1"/>
          </p:cNvSpPr>
          <p:nvPr/>
        </p:nvSpPr>
        <p:spPr bwMode="auto">
          <a:xfrm>
            <a:off x="3600449" y="1871664"/>
            <a:ext cx="791791" cy="684038"/>
          </a:xfrm>
          <a:prstGeom prst="line">
            <a:avLst/>
          </a:prstGeom>
          <a:noFill/>
          <a:ln w="38100" cap="flat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>
            <a:off x="3672160" y="1295400"/>
            <a:ext cx="1008063" cy="1588"/>
          </a:xfrm>
          <a:prstGeom prst="line">
            <a:avLst/>
          </a:prstGeom>
          <a:noFill/>
          <a:ln w="38100" cap="flat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4212431" y="2389982"/>
            <a:ext cx="324008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600">
                <a:solidFill>
                  <a:srgbClr val="000000"/>
                </a:solidFill>
                <a:latin typeface="Myriad Pro" pitchFamily="32" charset="0"/>
                <a:ea typeface="SimSun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fr-FR" dirty="0"/>
              <a:t>Adapter le parcours </a:t>
            </a:r>
            <a:r>
              <a:rPr lang="fr-FR" dirty="0" smtClean="0"/>
              <a:t>aux </a:t>
            </a:r>
          </a:p>
          <a:p>
            <a:pPr hangingPunct="1">
              <a:buClrTx/>
              <a:buFontTx/>
              <a:buNone/>
            </a:pPr>
            <a:r>
              <a:rPr lang="fr-FR" dirty="0" smtClean="0"/>
              <a:t>conditions </a:t>
            </a:r>
            <a:r>
              <a:rPr lang="fr-FR" dirty="0"/>
              <a:t>de navigation</a:t>
            </a:r>
          </a:p>
        </p:txBody>
      </p:sp>
      <p:sp>
        <p:nvSpPr>
          <p:cNvPr id="28" name="Rectangle 14"/>
          <p:cNvSpPr txBox="1">
            <a:spLocks noChangeArrowheads="1"/>
          </p:cNvSpPr>
          <p:nvPr/>
        </p:nvSpPr>
        <p:spPr bwMode="auto">
          <a:xfrm>
            <a:off x="359792" y="107429"/>
            <a:ext cx="94313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yriad Pro" pitchFamily="32" charset="0"/>
              </a:rPr>
              <a:t>SIGAT - PROTEI</a:t>
            </a:r>
            <a:endParaRPr lang="fr-FR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yriad Pro" pitchFamily="32" charset="0"/>
            </a:endParaRPr>
          </a:p>
        </p:txBody>
      </p:sp>
      <p:cxnSp>
        <p:nvCxnSpPr>
          <p:cNvPr id="26" name="Connecteur droit 25"/>
          <p:cNvCxnSpPr/>
          <p:nvPr/>
        </p:nvCxnSpPr>
        <p:spPr bwMode="auto">
          <a:xfrm>
            <a:off x="5184328" y="611485"/>
            <a:ext cx="4896544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 bwMode="auto">
          <a:xfrm>
            <a:off x="4824288" y="683493"/>
            <a:ext cx="5400600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600" b="0" i="0" u="none" strike="noStrike" cap="none" normalizeH="0" baseline="0" smtClean="0">
            <a:ln>
              <a:noFill/>
            </a:ln>
            <a:effectLst/>
            <a:latin typeface="Myriad Pro" pitchFamily="32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600" b="0" i="0" u="none" strike="noStrike" cap="none" normalizeH="0" baseline="0" smtClean="0">
            <a:ln>
              <a:noFill/>
            </a:ln>
            <a:effectLst/>
            <a:latin typeface="Myriad Pro" pitchFamily="32" charset="0"/>
            <a:ea typeface="SimSun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416</Words>
  <Application>Microsoft Office PowerPoint</Application>
  <PresentationFormat>Personnalisé</PresentationFormat>
  <Paragraphs>133</Paragraphs>
  <Slides>18</Slides>
  <Notes>18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Elaboration de stratégies pour le déploiement de drones marins à vocation environnementale</vt:lpstr>
      <vt:lpstr>Présentation PowerPoint</vt:lpstr>
      <vt:lpstr>Naissance d’un projet</vt:lpstr>
      <vt:lpstr>Protei aujourd'hui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Elaboration de stratégies pour le déploiement de drones marins à vocation environnementale</dc:title>
  <dc:creator>Enzo</dc:creator>
  <cp:lastModifiedBy>Zito</cp:lastModifiedBy>
  <cp:revision>46</cp:revision>
  <cp:lastPrinted>1601-01-01T00:00:00Z</cp:lastPrinted>
  <dcterms:created xsi:type="dcterms:W3CDTF">2014-04-15T17:23:03Z</dcterms:created>
  <dcterms:modified xsi:type="dcterms:W3CDTF">2014-04-16T22:25:26Z</dcterms:modified>
</cp:coreProperties>
</file>