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tags/tag13.xml" ContentType="application/vnd.openxmlformats-officedocument.presentationml.tags+xml"/>
  <Override PartName="/ppt/charts/chart13.xml" ContentType="application/vnd.openxmlformats-officedocument.drawingml.chart+xml"/>
  <Override PartName="/ppt/slides/slide28.xml" ContentType="application/vnd.openxmlformats-officedocument.presentationml.slide+xml"/>
  <Override PartName="/ppt/slides/slide66.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charts/chart1.xml" ContentType="application/vnd.openxmlformats-officedocument.drawingml.char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diagrams/drawing5.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71.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diagrams/data6.xml" ContentType="application/vnd.openxmlformats-officedocument.drawingml.diagramData+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notesSlides/notesSlide48.xml" ContentType="application/vnd.openxmlformats-officedocument.presentationml.notesSlide+xml"/>
  <Override PartName="/ppt/diagrams/quickStyle5.xml" ContentType="application/vnd.openxmlformats-officedocument.drawingml.diagramStyle+xml"/>
  <Default Extension="png" ContentType="image/png"/>
  <Override PartName="/ppt/tags/tag7.xml" ContentType="application/vnd.openxmlformats-officedocument.presentationml.tags+xml"/>
  <Override PartName="/ppt/charts/chart5.xml" ContentType="application/vnd.openxmlformats-officedocument.drawingml.chart+xml"/>
  <Override PartName="/docProps/core.xml" ContentType="application/vnd.openxmlformats-package.core-properties+xml"/>
  <Override PartName="/ppt/slides/slide56.xml" ContentType="application/vnd.openxmlformats-officedocument.presentationml.slide+xml"/>
  <Override PartName="/ppt/tags/tag19.xml" ContentType="application/vnd.openxmlformats-officedocument.presentationml.tags+xml"/>
  <Override PartName="/ppt/slides/slide31.xml" ContentType="application/vnd.openxmlformats-officedocument.presentationml.slide+xml"/>
  <Override PartName="/ppt/charts/chart8.xml" ContentType="application/vnd.openxmlformats-officedocument.drawingml.chart+xml"/>
  <Default Extension="bin" ContentType="application/vnd.openxmlformats-officedocument.presentationml.printerSettings"/>
  <Override PartName="/ppt/tags/tag8.xml" ContentType="application/vnd.openxmlformats-officedocument.presentationml.tags+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charts/chart12.xml" ContentType="application/vnd.openxmlformats-officedocument.drawingml.chart+xml"/>
  <Override PartName="/ppt/notesSlides/notesSlide69.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notesSlides/notesSlide38.xml" ContentType="application/vnd.openxmlformats-officedocument.presentationml.notes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tags/tag3.xml" ContentType="application/vnd.openxmlformats-officedocument.presentationml.tags+xml"/>
  <Override PartName="/ppt/slides/slide54.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drawings/drawing4.xml" ContentType="application/vnd.openxmlformats-officedocument.drawingml.chartshapes+xml"/>
  <Override PartName="/ppt/tags/tag18.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diagrams/quickStyle4.xml" ContentType="application/vnd.openxmlformats-officedocument.drawingml.diagramStyle+xml"/>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drawings/drawing2.xml" ContentType="application/vnd.openxmlformats-officedocument.drawingml.chartshapes+xml"/>
  <Override PartName="/ppt/diagrams/colors3.xml" ContentType="application/vnd.openxmlformats-officedocument.drawingml.diagramColors+xml"/>
  <Override PartName="/ppt/charts/chart9.xml" ContentType="application/vnd.openxmlformats-officedocument.drawingml.chart+xml"/>
  <Override PartName="/ppt/notesSlides/notesSlide60.xml" ContentType="application/vnd.openxmlformats-officedocument.presentationml.notesSlide+xml"/>
  <Override PartName="/ppt/slides/slide49.xml" ContentType="application/vnd.openxmlformats-officedocument.presentationml.slide+xml"/>
  <Override PartName="/ppt/slides/slide70.xml" ContentType="application/vnd.openxmlformats-officedocument.presentationml.slide+xml"/>
  <Override PartName="/ppt/diagrams/layout5.xml" ContentType="application/vnd.openxmlformats-officedocument.drawingml.diagramLayout+xml"/>
  <Override PartName="/ppt/slides/slide48.xml" ContentType="application/vnd.openxmlformats-officedocument.presentationml.slide+xml"/>
  <Override PartName="/ppt/tags/tag10.xml" ContentType="application/vnd.openxmlformats-officedocument.presentationml.tags+xml"/>
  <Override PartName="/ppt/diagrams/quickStyle6.xml" ContentType="application/vnd.openxmlformats-officedocument.drawingml.diagramStyl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Override PartName="/ppt/tags/tag23.xml" ContentType="application/vnd.openxmlformats-officedocument.presentationml.tags+xml"/>
  <Default Extension="jpeg" ContentType="image/jpeg"/>
  <Override PartName="/ppt/slides/slide3.xml" ContentType="application/vnd.openxmlformats-officedocument.presentationml.slide+xml"/>
  <Override PartName="/ppt/tags/tag2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tags/tag16.xml" ContentType="application/vnd.openxmlformats-officedocument.presentationml.tags+xml"/>
  <Override PartName="/ppt/theme/themeOverride1.xml" ContentType="application/vnd.openxmlformats-officedocument.themeOverride+xml"/>
  <Override PartName="/ppt/slides/slide15.xml" ContentType="application/vnd.openxmlformats-officedocument.presentationml.slide+xml"/>
  <Override PartName="/ppt/notesSlides/notesSlide64.xml" ContentType="application/vnd.openxmlformats-officedocument.presentationml.notes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slides/slide39.xml" ContentType="application/vnd.openxmlformats-officedocument.presentationml.slide+xml"/>
  <Override PartName="/ppt/slides/slide73.xml" ContentType="application/vnd.openxmlformats-officedocument.presentationml.slide+xml"/>
  <Override PartName="/ppt/drawings/drawing3.xml" ContentType="application/vnd.openxmlformats-officedocument.drawingml.chartshapes+xml"/>
  <Override PartName="/ppt/slides/slide32.xml" ContentType="application/vnd.openxmlformats-officedocument.presentationml.slide+xml"/>
  <Override PartName="/ppt/diagrams/colors6.xml" ContentType="application/vnd.openxmlformats-officedocument.drawingml.diagramColors+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charts/chart7.xml" ContentType="application/vnd.openxmlformats-officedocument.drawingml.chart+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21.xml" ContentType="application/vnd.openxmlformats-officedocument.presentationml.slide+xml"/>
  <Override PartName="/ppt/tags/tag17.xml" ContentType="application/vnd.openxmlformats-officedocument.presentationml.tags+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diagrams/quickStyle3.xml" ContentType="application/vnd.openxmlformats-officedocument.drawingml.diagramStyle+xml"/>
  <Override PartName="/ppt/diagrams/layout4.xml" ContentType="application/vnd.openxmlformats-officedocument.drawingml.diagramLayout+xml"/>
  <Override PartName="/ppt/charts/chart10.xml" ContentType="application/vnd.openxmlformats-officedocument.drawingml.chart+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57.xml" ContentType="application/vnd.openxmlformats-officedocument.presentationml.notesSlide+xml"/>
  <Override PartName="/ppt/slideLayouts/slideLayout4.xml" ContentType="application/vnd.openxmlformats-officedocument.presentationml.slideLayout+xml"/>
  <Override PartName="/ppt/charts/chart11.xml" ContentType="application/vnd.openxmlformats-officedocument.drawingml.chart+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tags/tag24.xml" ContentType="application/vnd.openxmlformats-officedocument.presentationml.tags+xml"/>
  <Override PartName="/ppt/slideLayouts/slideLayout6.xml" ContentType="application/vnd.openxmlformats-officedocument.presentationml.slideLayout+xml"/>
  <Default Extension="emf" ContentType="image/x-emf"/>
  <Override PartName="/ppt/diagrams/quickStyle2.xml" ContentType="application/vnd.openxmlformats-officedocument.drawingml.diagramStyle+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tags/tag14.xml" ContentType="application/vnd.openxmlformats-officedocument.presentationml.tags+xml"/>
  <Override PartName="/ppt/theme/themeOverride2.xml" ContentType="application/vnd.openxmlformats-officedocument.themeOverride+xml"/>
  <Override PartName="/ppt/slides/slide27.xml" ContentType="application/vnd.openxmlformats-officedocument.presentationml.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tags/tag6.xml" ContentType="application/vnd.openxmlformats-officedocument.presentationml.tags+xml"/>
  <Override PartName="/ppt/slides/slide67.xml" ContentType="application/vnd.openxmlformats-officedocument.presentationml.slide+xml"/>
  <Override PartName="/ppt/tags/tag11.xml" ContentType="application/vnd.openxmlformats-officedocument.presentationml.tags+xml"/>
  <Override PartName="/ppt/slides/slide12.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notesSlides/notesSlide58.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tags/tag22.xml" ContentType="application/vnd.openxmlformats-officedocument.presentationml.tags+xml"/>
  <Override PartName="/ppt/notesSlides/notesSlide34.xml" ContentType="application/vnd.openxmlformats-officedocument.presentationml.notes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slides/slide63.xml" ContentType="application/vnd.openxmlformats-officedocument.presentationml.slide+xml"/>
  <Override PartName="/ppt/slides/slide82.xml" ContentType="application/vnd.openxmlformats-officedocument.presentationml.slide+xml"/>
  <Override PartName="/ppt/tags/tag21.xml" ContentType="application/vnd.openxmlformats-officedocument.presentationml.tags+xml"/>
  <Override PartName="/ppt/diagrams/drawing3.xml" ContentType="application/vnd.ms-office.drawingml.diagramDrawing+xml"/>
  <Override PartName="/ppt/slides/slide34.xml" ContentType="application/vnd.openxmlformats-officedocument.presentationml.slide+xml"/>
  <Override PartName="/ppt/notesSlides/notesSlide44.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charts/chart15.xml" ContentType="application/vnd.openxmlformats-officedocument.drawingml.chart+xml"/>
  <Override PartName="/ppt/theme/theme1.xml" ContentType="application/vnd.openxmlformats-officedocument.theme+xml"/>
  <Override PartName="/ppt/notesSlides/notesSlide59.xml" ContentType="application/vnd.openxmlformats-officedocument.presentationml.notesSlide+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Override PartName="/ppt/slides/slide59.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4.xml" ContentType="application/vnd.openxmlformats-officedocument.presentationml.slide+xml"/>
  <Override PartName="/ppt/notesSlides/notesSlide67.xml" ContentType="application/vnd.openxmlformats-officedocument.presentationml.notesSlide+xml"/>
  <Override PartName="/ppt/notesSlides/notesSlide54.xml" ContentType="application/vnd.openxmlformats-officedocument.presentationml.notesSlide+xml"/>
  <Override PartName="/ppt/slides/slide72.xml" ContentType="application/vnd.openxmlformats-officedocument.presentationml.slide+xml"/>
  <Override PartName="/ppt/notesSlides/notesSlide70.xml" ContentType="application/vnd.openxmlformats-officedocument.presentationml.notesSlide+xml"/>
  <Override PartName="/ppt/slides/slide8.xml" ContentType="application/vnd.openxmlformats-officedocument.presentationml.slide+xml"/>
  <Override PartName="/ppt/charts/chart14.xml" ContentType="application/vnd.openxmlformats-officedocument.drawingml.chart+xml"/>
  <Override PartName="/ppt/notesSlides/notesSlide68.xml" ContentType="application/vnd.openxmlformats-officedocument.presentationml.notesSlide+xml"/>
  <Override PartName="/ppt/slides/slide60.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tags/tag1.xml" ContentType="application/vnd.openxmlformats-officedocument.presentationml.tags+xml"/>
  <Override PartName="/ppt/notesSlides/notesSlide30.xml" ContentType="application/vnd.openxmlformats-officedocument.presentationml.notesSlide+xml"/>
  <Override PartName="/ppt/diagrams/colors2.xml" ContentType="application/vnd.openxmlformats-officedocument.drawingml.diagramColors+xml"/>
  <Override PartName="/ppt/slides/slide71.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84"/>
  </p:notesMasterIdLst>
  <p:sldIdLst>
    <p:sldId id="256" r:id="rId2"/>
    <p:sldId id="257" r:id="rId3"/>
    <p:sldId id="321" r:id="rId4"/>
    <p:sldId id="322" r:id="rId5"/>
    <p:sldId id="259" r:id="rId6"/>
    <p:sldId id="260" r:id="rId7"/>
    <p:sldId id="261" r:id="rId8"/>
    <p:sldId id="262" r:id="rId9"/>
    <p:sldId id="263" r:id="rId10"/>
    <p:sldId id="403" r:id="rId11"/>
    <p:sldId id="389" r:id="rId12"/>
    <p:sldId id="401" r:id="rId13"/>
    <p:sldId id="390" r:id="rId14"/>
    <p:sldId id="402" r:id="rId15"/>
    <p:sldId id="269" r:id="rId16"/>
    <p:sldId id="271" r:id="rId17"/>
    <p:sldId id="272" r:id="rId18"/>
    <p:sldId id="324" r:id="rId19"/>
    <p:sldId id="273" r:id="rId20"/>
    <p:sldId id="326" r:id="rId21"/>
    <p:sldId id="360" r:id="rId22"/>
    <p:sldId id="362" r:id="rId23"/>
    <p:sldId id="363" r:id="rId24"/>
    <p:sldId id="364" r:id="rId25"/>
    <p:sldId id="365" r:id="rId26"/>
    <p:sldId id="325" r:id="rId27"/>
    <p:sldId id="392" r:id="rId28"/>
    <p:sldId id="394" r:id="rId29"/>
    <p:sldId id="275" r:id="rId30"/>
    <p:sldId id="395" r:id="rId31"/>
    <p:sldId id="328" r:id="rId32"/>
    <p:sldId id="276" r:id="rId33"/>
    <p:sldId id="277" r:id="rId34"/>
    <p:sldId id="329" r:id="rId35"/>
    <p:sldId id="330" r:id="rId36"/>
    <p:sldId id="280" r:id="rId37"/>
    <p:sldId id="281" r:id="rId38"/>
    <p:sldId id="282" r:id="rId39"/>
    <p:sldId id="333" r:id="rId40"/>
    <p:sldId id="284" r:id="rId41"/>
    <p:sldId id="285" r:id="rId42"/>
    <p:sldId id="286" r:id="rId43"/>
    <p:sldId id="352" r:id="rId44"/>
    <p:sldId id="388" r:id="rId45"/>
    <p:sldId id="359" r:id="rId46"/>
    <p:sldId id="386" r:id="rId47"/>
    <p:sldId id="287"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82" r:id="rId61"/>
    <p:sldId id="383" r:id="rId62"/>
    <p:sldId id="384" r:id="rId63"/>
    <p:sldId id="297" r:id="rId64"/>
    <p:sldId id="296" r:id="rId65"/>
    <p:sldId id="298" r:id="rId66"/>
    <p:sldId id="378" r:id="rId67"/>
    <p:sldId id="299" r:id="rId68"/>
    <p:sldId id="301" r:id="rId69"/>
    <p:sldId id="300" r:id="rId70"/>
    <p:sldId id="302" r:id="rId71"/>
    <p:sldId id="404" r:id="rId72"/>
    <p:sldId id="405" r:id="rId73"/>
    <p:sldId id="305" r:id="rId74"/>
    <p:sldId id="306" r:id="rId75"/>
    <p:sldId id="400" r:id="rId76"/>
    <p:sldId id="396" r:id="rId77"/>
    <p:sldId id="307" r:id="rId78"/>
    <p:sldId id="398" r:id="rId79"/>
    <p:sldId id="397" r:id="rId80"/>
    <p:sldId id="351" r:id="rId81"/>
    <p:sldId id="399" r:id="rId82"/>
    <p:sldId id="358" r:id="rId8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08F7576C-8894-41A3-BE0C-24D9C0994B1F}">
  <a:tblStyle styleId="{08F7576C-8894-41A3-BE0C-24D9C0994B1F}"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1354F70-E74C-4447-831D-1ACFDD86434E}"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896F495-1299-4726-98DF-5731CC67635B}"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02FCD6A-E7DD-4152-A08D-4DF28EAF314A}"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E850C1A-58FC-43E2-84C0-2448EEEA914C}"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7279F01-E8BC-46F4-8C44-8DB6BE19163E}"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A7E57F0-D1C1-4CD1-995F-F9460A10B182}" styleName="Table_6"/>
  <a:tblStyle styleId="{99375E3C-6B87-4626-8B2A-1CC832FFA692}" styleName="Table_7"/>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8195" autoAdjust="0"/>
    <p:restoredTop sz="73622" autoAdjust="0"/>
  </p:normalViewPr>
  <p:slideViewPr>
    <p:cSldViewPr>
      <p:cViewPr>
        <p:scale>
          <a:sx n="50" d="100"/>
          <a:sy n="50" d="100"/>
        </p:scale>
        <p:origin x="-1920" y="-632"/>
      </p:cViewPr>
      <p:guideLst>
        <p:guide orient="horz" pos="2160"/>
        <p:guide pos="2880"/>
      </p:guideLst>
    </p:cSldViewPr>
  </p:slideViewPr>
  <p:notesTextViewPr>
    <p:cViewPr>
      <p:scale>
        <a:sx n="1" d="1"/>
        <a:sy n="1" d="1"/>
      </p:scale>
      <p:origin x="0" y="0"/>
    </p:cViewPr>
  </p:notesTextViewPr>
  <p:sorterViewPr>
    <p:cViewPr>
      <p:scale>
        <a:sx n="100" d="100"/>
        <a:sy n="100" d="100"/>
      </p:scale>
      <p:origin x="0" y="1854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printerSettings" Target="printerSettings/printerSettings1.bin"/><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tableStyles" Target="tableStyles.xml"/><Relationship Id="rId88" Type="http://schemas.openxmlformats.org/officeDocument/2006/relationships/theme" Target="theme/theme1.xml"/><Relationship Id="rId87" Type="http://schemas.openxmlformats.org/officeDocument/2006/relationships/viewProps" Target="view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presProps" Target="presProps.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Sheet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bolagond111395\AppData\Roaming\Microsoft\Excel\DIY%20drones%20analysis%20(version%201).xlsb"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bolagond111395\AppData\Roaming\Microsoft\Excel\DIY%20drones%20analysis%20(version%201).xlsb"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bolagond111395\Documents\MS&amp;E\MSE271-GEM-%20Spring%202012\Guidelines%20for%20Projects\protei\DIY%20drones%20analysis.xlsx"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Sheet3.xlsx"/><Relationship Id="rId3" Type="http://schemas.openxmlformats.org/officeDocument/2006/relationships/chartUserShapes" Target="../drawings/drawing4.xm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len\Documents\Dropbox\Allen\Education\Stanford%20MS&amp;E\MS&amp;E%20271%20-%20Global%20Entrepreneurial%20Marketing\Shared%20Project%20Space\Final%20Presentation\Graphs%20vAJ.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Sheet1.xlsx"/><Relationship Id="rId3" Type="http://schemas.openxmlformats.org/officeDocument/2006/relationships/chartUserShapes" Target="../drawings/drawing1.xm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Participants</a:t>
            </a:r>
          </a:p>
        </c:rich>
      </c:tx>
    </c:title>
    <c:plotArea>
      <c:layout/>
      <c:barChart>
        <c:barDir val="bar"/>
        <c:grouping val="stacked"/>
        <c:ser>
          <c:idx val="0"/>
          <c:order val="0"/>
          <c:dLbls>
            <c:txPr>
              <a:bodyPr/>
              <a:lstStyle/>
              <a:p>
                <a:pPr>
                  <a:defRPr b="1">
                    <a:solidFill>
                      <a:schemeClr val="bg1"/>
                    </a:solidFill>
                  </a:defRPr>
                </a:pPr>
                <a:endParaRPr lang="en-US"/>
              </a:p>
            </c:txPr>
            <c:dLblPos val="inEnd"/>
            <c:showVal val="1"/>
          </c:dLbls>
          <c:cat>
            <c:strRef>
              <c:f>Sheet1!$B$2:$B$6</c:f>
              <c:strCache>
                <c:ptCount val="5"/>
                <c:pt idx="0">
                  <c:v>Sponsor</c:v>
                </c:pt>
                <c:pt idx="1">
                  <c:v>Research Institution</c:v>
                </c:pt>
                <c:pt idx="2">
                  <c:v>Technologist</c:v>
                </c:pt>
                <c:pt idx="3">
                  <c:v>Student</c:v>
                </c:pt>
                <c:pt idx="4">
                  <c:v>Enthusiast</c:v>
                </c:pt>
              </c:strCache>
            </c:strRef>
          </c:cat>
          <c:val>
            <c:numRef>
              <c:f>Sheet1!$C$2:$C$6</c:f>
              <c:numCache>
                <c:formatCode>0%</c:formatCode>
                <c:ptCount val="5"/>
                <c:pt idx="0">
                  <c:v>0.039</c:v>
                </c:pt>
                <c:pt idx="1">
                  <c:v>0.137</c:v>
                </c:pt>
                <c:pt idx="2">
                  <c:v>0.216</c:v>
                </c:pt>
                <c:pt idx="3">
                  <c:v>0.275</c:v>
                </c:pt>
                <c:pt idx="4">
                  <c:v>0.333</c:v>
                </c:pt>
              </c:numCache>
            </c:numRef>
          </c:val>
        </c:ser>
        <c:dLbls>
          <c:showVal val="1"/>
        </c:dLbls>
        <c:gapWidth val="75"/>
        <c:overlap val="100"/>
        <c:axId val="556748136"/>
        <c:axId val="556730664"/>
      </c:barChart>
      <c:catAx>
        <c:axId val="556748136"/>
        <c:scaling>
          <c:orientation val="minMax"/>
        </c:scaling>
        <c:axPos val="l"/>
        <c:tickLblPos val="nextTo"/>
        <c:crossAx val="556730664"/>
        <c:crosses val="autoZero"/>
        <c:auto val="1"/>
        <c:lblAlgn val="ctr"/>
        <c:lblOffset val="100"/>
      </c:catAx>
      <c:valAx>
        <c:axId val="556730664"/>
        <c:scaling>
          <c:orientation val="minMax"/>
        </c:scaling>
        <c:delete val="1"/>
        <c:axPos val="b"/>
        <c:numFmt formatCode="0%" sourceLinked="1"/>
        <c:tickLblPos val="none"/>
        <c:crossAx val="556748136"/>
        <c:crosses val="autoZero"/>
        <c:crossBetween val="between"/>
      </c:valAx>
    </c:plotArea>
    <c:plotVisOnly val="1"/>
    <c:dispBlanksAs val="gap"/>
  </c:chart>
  <c:spPr>
    <a:noFill/>
    <a:ln>
      <a:noFill/>
    </a:ln>
  </c:spPr>
  <c:txPr>
    <a:bodyPr/>
    <a:lstStyle/>
    <a:p>
      <a:pPr>
        <a:defRPr sz="16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pieChart>
        <c:varyColors val="1"/>
        <c:ser>
          <c:idx val="2"/>
          <c:order val="2"/>
          <c:cat>
            <c:strRef>
              <c:f>Twitter!$A$109:$A$112</c:f>
              <c:strCache>
                <c:ptCount val="4"/>
                <c:pt idx="0">
                  <c:v>Ocean groups </c:v>
                </c:pt>
                <c:pt idx="1">
                  <c:v>Open source communities</c:v>
                </c:pt>
                <c:pt idx="2">
                  <c:v>Technology groups</c:v>
                </c:pt>
                <c:pt idx="3">
                  <c:v>Media sites/marketers</c:v>
                </c:pt>
              </c:strCache>
            </c:strRef>
          </c:cat>
          <c:val>
            <c:numRef>
              <c:f>Twitter!$D$109:$D$112</c:f>
              <c:numCache>
                <c:formatCode>General</c:formatCode>
                <c:ptCount val="4"/>
                <c:pt idx="0">
                  <c:v>33.0</c:v>
                </c:pt>
                <c:pt idx="1">
                  <c:v>10.0</c:v>
                </c:pt>
                <c:pt idx="2">
                  <c:v>5.0</c:v>
                </c:pt>
                <c:pt idx="3">
                  <c:v>24.0</c:v>
                </c:pt>
              </c:numCache>
            </c:numRef>
          </c:val>
        </c:ser>
        <c:ser>
          <c:idx val="1"/>
          <c:order val="1"/>
          <c:cat>
            <c:strRef>
              <c:f>Twitter!$A$109:$A$112</c:f>
              <c:strCache>
                <c:ptCount val="4"/>
                <c:pt idx="0">
                  <c:v>Ocean groups </c:v>
                </c:pt>
                <c:pt idx="1">
                  <c:v>Open source communities</c:v>
                </c:pt>
                <c:pt idx="2">
                  <c:v>Technology groups</c:v>
                </c:pt>
                <c:pt idx="3">
                  <c:v>Media sites/marketers</c:v>
                </c:pt>
              </c:strCache>
            </c:strRef>
          </c:cat>
          <c:val>
            <c:numRef>
              <c:f>Twitter!$C$109:$C$112</c:f>
            </c:numRef>
          </c:val>
        </c:ser>
        <c:ser>
          <c:idx val="0"/>
          <c:order val="0"/>
          <c:cat>
            <c:strRef>
              <c:f>Twitter!$A$109:$A$112</c:f>
              <c:strCache>
                <c:ptCount val="4"/>
                <c:pt idx="0">
                  <c:v>Ocean groups </c:v>
                </c:pt>
                <c:pt idx="1">
                  <c:v>Open source communities</c:v>
                </c:pt>
                <c:pt idx="2">
                  <c:v>Technology groups</c:v>
                </c:pt>
                <c:pt idx="3">
                  <c:v>Media sites/marketers</c:v>
                </c:pt>
              </c:strCache>
            </c:strRef>
          </c:cat>
          <c:val>
            <c:numRef>
              <c:f>Twitter!$B$109:$B$112</c:f>
            </c:numRef>
          </c:val>
        </c:ser>
        <c:dLbls/>
        <c:firstSliceAng val="0"/>
      </c:pieChart>
    </c:plotArea>
    <c:plotVisOnly val="1"/>
    <c:dispBlanksAs val="zero"/>
  </c:chart>
  <c:txPr>
    <a:bodyPr/>
    <a:lstStyle/>
    <a:p>
      <a:pPr>
        <a:defRPr sz="16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Twitter</a:t>
            </a:r>
            <a:r>
              <a:rPr lang="en-US" baseline="0"/>
              <a:t> statistics for DIY drones</a:t>
            </a:r>
            <a:endParaRPr lang="en-US"/>
          </a:p>
        </c:rich>
      </c:tx>
    </c:title>
    <c:plotArea>
      <c:layout/>
      <c:barChart>
        <c:barDir val="col"/>
        <c:grouping val="clustered"/>
        <c:ser>
          <c:idx val="0"/>
          <c:order val="0"/>
          <c:tx>
            <c:strRef>
              <c:f>Twitter!$G$3</c:f>
              <c:strCache>
                <c:ptCount val="1"/>
                <c:pt idx="0">
                  <c:v>Weekly Tweets total </c:v>
                </c:pt>
              </c:strCache>
            </c:strRef>
          </c:tx>
          <c:val>
            <c:numRef>
              <c:f>Twitter!$G$4:$G$16</c:f>
              <c:numCache>
                <c:formatCode>General</c:formatCode>
                <c:ptCount val="13"/>
                <c:pt idx="0">
                  <c:v>8.0</c:v>
                </c:pt>
                <c:pt idx="1">
                  <c:v>5.0</c:v>
                </c:pt>
                <c:pt idx="2">
                  <c:v>10.0</c:v>
                </c:pt>
                <c:pt idx="3">
                  <c:v>7.0</c:v>
                </c:pt>
                <c:pt idx="4">
                  <c:v>12.0</c:v>
                </c:pt>
                <c:pt idx="5">
                  <c:v>4.0</c:v>
                </c:pt>
                <c:pt idx="6">
                  <c:v>11.0</c:v>
                </c:pt>
                <c:pt idx="7">
                  <c:v>19.0</c:v>
                </c:pt>
                <c:pt idx="8">
                  <c:v>17.0</c:v>
                </c:pt>
                <c:pt idx="9">
                  <c:v>23.0</c:v>
                </c:pt>
                <c:pt idx="10">
                  <c:v>24.0</c:v>
                </c:pt>
                <c:pt idx="11">
                  <c:v>20.0</c:v>
                </c:pt>
                <c:pt idx="12">
                  <c:v>22.0</c:v>
                </c:pt>
              </c:numCache>
            </c:numRef>
          </c:val>
        </c:ser>
        <c:dLbls/>
        <c:axId val="557450392"/>
        <c:axId val="557456168"/>
      </c:barChart>
      <c:catAx>
        <c:axId val="557450392"/>
        <c:scaling>
          <c:orientation val="minMax"/>
        </c:scaling>
        <c:axPos val="b"/>
        <c:title>
          <c:tx>
            <c:rich>
              <a:bodyPr/>
              <a:lstStyle/>
              <a:p>
                <a:pPr>
                  <a:defRPr sz="1400"/>
                </a:pPr>
                <a:r>
                  <a:rPr lang="en-US" sz="1400"/>
                  <a:t>Week</a:t>
                </a:r>
              </a:p>
            </c:rich>
          </c:tx>
        </c:title>
        <c:tickLblPos val="nextTo"/>
        <c:crossAx val="557456168"/>
        <c:crosses val="autoZero"/>
        <c:auto val="1"/>
        <c:lblAlgn val="ctr"/>
        <c:lblOffset val="100"/>
      </c:catAx>
      <c:valAx>
        <c:axId val="557456168"/>
        <c:scaling>
          <c:orientation val="minMax"/>
        </c:scaling>
        <c:axPos val="l"/>
        <c:title>
          <c:tx>
            <c:rich>
              <a:bodyPr rot="-5400000" vert="horz"/>
              <a:lstStyle/>
              <a:p>
                <a:pPr>
                  <a:defRPr sz="1200"/>
                </a:pPr>
                <a:r>
                  <a:rPr lang="en-US" sz="1200"/>
                  <a:t>No of tweets</a:t>
                </a:r>
              </a:p>
            </c:rich>
          </c:tx>
        </c:title>
        <c:numFmt formatCode="General" sourceLinked="1"/>
        <c:tickLblPos val="nextTo"/>
        <c:crossAx val="557450392"/>
        <c:crosses val="autoZero"/>
        <c:crossBetween val="between"/>
      </c:valAx>
      <c:spPr>
        <a:ln>
          <a:solidFill>
            <a:schemeClr val="tx1">
              <a:lumMod val="50000"/>
              <a:lumOff val="50000"/>
            </a:schemeClr>
          </a:solidFill>
        </a:ln>
      </c:spPr>
    </c:plotArea>
    <c:plotVisOnly val="1"/>
    <c:dispBlanksAs val="gap"/>
  </c:chart>
  <c:spPr>
    <a:ln>
      <a:solidFill>
        <a:schemeClr val="tx1">
          <a:lumMod val="50000"/>
          <a:lumOff val="50000"/>
        </a:schemeClr>
      </a:solidFill>
    </a:ln>
  </c:sp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268055555555556"/>
          <c:y val="0.113425925925926"/>
          <c:w val="0.569444444444445"/>
          <c:h val="0.886574074074074"/>
        </c:manualLayout>
      </c:layout>
      <c:pieChart>
        <c:varyColors val="1"/>
        <c:ser>
          <c:idx val="0"/>
          <c:order val="0"/>
          <c:dLbls>
            <c:dLbl>
              <c:idx val="1"/>
              <c:layout>
                <c:manualLayout>
                  <c:x val="0.134843828976134"/>
                  <c:y val="-0.189651868272516"/>
                </c:manualLayout>
              </c:layout>
              <c:showVal val="1"/>
              <c:showCatName val="1"/>
            </c:dLbl>
            <c:dLbl>
              <c:idx val="2"/>
              <c:layout>
                <c:manualLayout>
                  <c:x val="0.210143169458806"/>
                  <c:y val="0.0687193843821234"/>
                </c:manualLayout>
              </c:layout>
              <c:showVal val="1"/>
              <c:showCatName val="1"/>
            </c:dLbl>
            <c:showVal val="1"/>
            <c:showCatName val="1"/>
            <c:showLeaderLines val="1"/>
          </c:dLbls>
          <c:cat>
            <c:strRef>
              <c:f>'Linkedin Stats'!$A$2:$A$6</c:f>
              <c:strCache>
                <c:ptCount val="5"/>
                <c:pt idx="0">
                  <c:v>Automation Engineers </c:v>
                </c:pt>
                <c:pt idx="1">
                  <c:v>Mechatronics</c:v>
                </c:pt>
                <c:pt idx="2">
                  <c:v>Naval architects and marine engineers </c:v>
                </c:pt>
                <c:pt idx="3">
                  <c:v>Robotics </c:v>
                </c:pt>
                <c:pt idx="4">
                  <c:v>Sensors and Actuators</c:v>
                </c:pt>
              </c:strCache>
            </c:strRef>
          </c:cat>
          <c:val>
            <c:numRef>
              <c:f>'Linkedin Stats'!$B$2:$B$6</c:f>
              <c:numCache>
                <c:formatCode>General</c:formatCode>
                <c:ptCount val="5"/>
                <c:pt idx="0">
                  <c:v>10000.0</c:v>
                </c:pt>
                <c:pt idx="1">
                  <c:v>5000.0</c:v>
                </c:pt>
                <c:pt idx="2">
                  <c:v>5000.0</c:v>
                </c:pt>
                <c:pt idx="3">
                  <c:v>1800.0</c:v>
                </c:pt>
                <c:pt idx="4">
                  <c:v>370.0</c:v>
                </c:pt>
              </c:numCache>
            </c:numRef>
          </c:val>
        </c:ser>
        <c:dLbls>
          <c:showVal val="1"/>
          <c:showCatName val="1"/>
        </c:dLbls>
        <c:firstSliceAng val="0"/>
      </c:pieChart>
    </c:plotArea>
    <c:plotVisOnly val="1"/>
    <c:dispBlanksAs val="zero"/>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268055555555556"/>
          <c:y val="0.113425925925926"/>
          <c:w val="0.569444444444445"/>
          <c:h val="0.886574074074075"/>
        </c:manualLayout>
      </c:layout>
      <c:pieChart>
        <c:varyColors val="1"/>
        <c:dLbls>
          <c:showVal val="1"/>
          <c:showCatName val="1"/>
        </c:dLbls>
        <c:firstSliceAng val="0"/>
      </c:pieChart>
    </c:plotArea>
    <c:plotVisOnly val="1"/>
    <c:dispBlanksAs val="zero"/>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3"/>
  <c:clrMapOvr bg1="lt1" tx1="dk1" bg2="lt2" tx2="dk2" accent1="accent1" accent2="accent2" accent3="accent3" accent4="accent4" accent5="accent5" accent6="accent6" hlink="hlink" folHlink="folHlink"/>
  <c:chart>
    <c:title>
      <c:tx>
        <c:rich>
          <a:bodyPr/>
          <a:lstStyle/>
          <a:p>
            <a:pPr>
              <a:defRPr/>
            </a:pPr>
            <a:r>
              <a:rPr lang="en-US"/>
              <a:t>DIY Drones Blog stats</a:t>
            </a:r>
          </a:p>
        </c:rich>
      </c:tx>
    </c:title>
    <c:plotArea>
      <c:layout>
        <c:manualLayout>
          <c:layoutTarget val="inner"/>
          <c:xMode val="edge"/>
          <c:yMode val="edge"/>
          <c:x val="0.117002405949256"/>
          <c:y val="0.194803514144065"/>
          <c:w val="0.852442038495188"/>
          <c:h val="0.689216608340624"/>
        </c:manualLayout>
      </c:layout>
      <c:barChart>
        <c:barDir val="col"/>
        <c:grouping val="clustered"/>
        <c:ser>
          <c:idx val="1"/>
          <c:order val="0"/>
          <c:tx>
            <c:strRef>
              <c:f>Blog!$I$3</c:f>
              <c:strCache>
                <c:ptCount val="1"/>
                <c:pt idx="0">
                  <c:v>Total Blogs/week</c:v>
                </c:pt>
              </c:strCache>
            </c:strRef>
          </c:tx>
          <c:val>
            <c:numRef>
              <c:f>Blog!$I$4:$I$16</c:f>
              <c:numCache>
                <c:formatCode>General</c:formatCode>
                <c:ptCount val="13"/>
                <c:pt idx="0">
                  <c:v>19.0</c:v>
                </c:pt>
                <c:pt idx="1">
                  <c:v>39.0</c:v>
                </c:pt>
                <c:pt idx="2">
                  <c:v>34.0</c:v>
                </c:pt>
                <c:pt idx="3">
                  <c:v>38.0</c:v>
                </c:pt>
                <c:pt idx="4">
                  <c:v>30.0</c:v>
                </c:pt>
                <c:pt idx="5">
                  <c:v>40.0</c:v>
                </c:pt>
                <c:pt idx="6">
                  <c:v>40.0</c:v>
                </c:pt>
                <c:pt idx="7">
                  <c:v>34.0</c:v>
                </c:pt>
                <c:pt idx="8">
                  <c:v>38.0</c:v>
                </c:pt>
                <c:pt idx="9">
                  <c:v>37.0</c:v>
                </c:pt>
                <c:pt idx="10">
                  <c:v>43.0</c:v>
                </c:pt>
                <c:pt idx="11">
                  <c:v>37.0</c:v>
                </c:pt>
                <c:pt idx="12">
                  <c:v>35.0</c:v>
                </c:pt>
              </c:numCache>
            </c:numRef>
          </c:val>
        </c:ser>
        <c:dLbls/>
        <c:axId val="667184984"/>
        <c:axId val="667170872"/>
      </c:barChart>
      <c:catAx>
        <c:axId val="667184984"/>
        <c:scaling>
          <c:orientation val="minMax"/>
        </c:scaling>
        <c:axPos val="b"/>
        <c:title>
          <c:tx>
            <c:rich>
              <a:bodyPr/>
              <a:lstStyle/>
              <a:p>
                <a:pPr>
                  <a:defRPr/>
                </a:pPr>
                <a:r>
                  <a:rPr lang="en-US" dirty="0" smtClean="0"/>
                  <a:t>Week</a:t>
                </a:r>
                <a:endParaRPr lang="en-US" dirty="0"/>
              </a:p>
            </c:rich>
          </c:tx>
        </c:title>
        <c:tickLblPos val="nextTo"/>
        <c:txPr>
          <a:bodyPr/>
          <a:lstStyle/>
          <a:p>
            <a:pPr>
              <a:defRPr sz="1100"/>
            </a:pPr>
            <a:endParaRPr lang="en-US"/>
          </a:p>
        </c:txPr>
        <c:crossAx val="667170872"/>
        <c:crosses val="autoZero"/>
        <c:auto val="1"/>
        <c:lblAlgn val="ctr"/>
        <c:lblOffset val="100"/>
      </c:catAx>
      <c:valAx>
        <c:axId val="667170872"/>
        <c:scaling>
          <c:orientation val="minMax"/>
        </c:scaling>
        <c:axPos val="l"/>
        <c:title>
          <c:tx>
            <c:rich>
              <a:bodyPr rot="-5400000" vert="horz"/>
              <a:lstStyle/>
              <a:p>
                <a:pPr>
                  <a:defRPr sz="1600"/>
                </a:pPr>
                <a:r>
                  <a:rPr lang="en-US" sz="1600"/>
                  <a:t>Total Blogs/week</a:t>
                </a:r>
              </a:p>
            </c:rich>
          </c:tx>
          <c:layout>
            <c:manualLayout>
              <c:xMode val="edge"/>
              <c:yMode val="edge"/>
              <c:x val="0.0138888888888889"/>
              <c:y val="0.35834682123068"/>
            </c:manualLayout>
          </c:layout>
        </c:title>
        <c:numFmt formatCode="General" sourceLinked="1"/>
        <c:tickLblPos val="nextTo"/>
        <c:txPr>
          <a:bodyPr/>
          <a:lstStyle/>
          <a:p>
            <a:pPr>
              <a:defRPr sz="1100"/>
            </a:pPr>
            <a:endParaRPr lang="en-US"/>
          </a:p>
        </c:txPr>
        <c:crossAx val="667184984"/>
        <c:crosses val="autoZero"/>
        <c:crossBetween val="between"/>
      </c:valAx>
      <c:spPr>
        <a:noFill/>
        <a:ln>
          <a:solidFill>
            <a:schemeClr val="tx1">
              <a:lumMod val="50000"/>
              <a:lumOff val="50000"/>
            </a:schemeClr>
          </a:solidFill>
        </a:ln>
      </c:spPr>
    </c:plotArea>
    <c:plotVisOnly val="1"/>
    <c:dispBlanksAs val="gap"/>
  </c:chart>
  <c:spPr>
    <a:ln>
      <a:solidFill>
        <a:sysClr val="windowText" lastClr="000000">
          <a:lumMod val="50000"/>
          <a:lumOff val="50000"/>
        </a:sysClr>
      </a:solidFill>
    </a:ln>
  </c:sp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bar"/>
        <c:grouping val="stacked"/>
        <c:ser>
          <c:idx val="0"/>
          <c:order val="0"/>
          <c:tx>
            <c:strRef>
              <c:f>Sheet1!$B$78</c:f>
              <c:strCache>
                <c:ptCount val="1"/>
                <c:pt idx="0">
                  <c:v>Number of Participants</c:v>
                </c:pt>
              </c:strCache>
            </c:strRef>
          </c:tx>
          <c:cat>
            <c:strRef>
              <c:f>Sheet1!$A$97:$A$109</c:f>
              <c:strCache>
                <c:ptCount val="13"/>
                <c:pt idx="0">
                  <c:v>Explain</c:v>
                </c:pt>
                <c:pt idx="1">
                  <c:v>Advertising opportunities</c:v>
                </c:pt>
                <c:pt idx="2">
                  <c:v>Events calendar</c:v>
                </c:pt>
                <c:pt idx="3">
                  <c:v>Discussion forum</c:v>
                </c:pt>
                <c:pt idx="4">
                  <c:v>White paper videos / technical blog</c:v>
                </c:pt>
                <c:pt idx="5">
                  <c:v>Job opportunities</c:v>
                </c:pt>
                <c:pt idx="6">
                  <c:v>Ongoing activity and content blogs</c:v>
                </c:pt>
                <c:pt idx="7">
                  <c:v>Open source robotics</c:v>
                </c:pt>
                <c:pt idx="8">
                  <c:v>Hands-on project ideas</c:v>
                </c:pt>
                <c:pt idx="9">
                  <c:v>Expert networking</c:v>
                </c:pt>
                <c:pt idx="10">
                  <c:v>Uncovering new research</c:v>
                </c:pt>
                <c:pt idx="11">
                  <c:v>Open source project instructionals</c:v>
                </c:pt>
                <c:pt idx="12">
                  <c:v>Educational resources</c:v>
                </c:pt>
              </c:strCache>
            </c:strRef>
          </c:cat>
          <c:val>
            <c:numRef>
              <c:f>Sheet1!$B$97:$B$109</c:f>
              <c:numCache>
                <c:formatCode>General</c:formatCode>
                <c:ptCount val="13"/>
                <c:pt idx="0">
                  <c:v>2.0</c:v>
                </c:pt>
                <c:pt idx="1">
                  <c:v>14.0</c:v>
                </c:pt>
                <c:pt idx="2">
                  <c:v>16.0</c:v>
                </c:pt>
                <c:pt idx="3">
                  <c:v>18.0</c:v>
                </c:pt>
                <c:pt idx="4">
                  <c:v>21.0</c:v>
                </c:pt>
                <c:pt idx="5">
                  <c:v>22.0</c:v>
                </c:pt>
                <c:pt idx="6">
                  <c:v>24.0</c:v>
                </c:pt>
                <c:pt idx="7">
                  <c:v>24.0</c:v>
                </c:pt>
                <c:pt idx="8">
                  <c:v>25.0</c:v>
                </c:pt>
                <c:pt idx="9">
                  <c:v>27.0</c:v>
                </c:pt>
                <c:pt idx="10">
                  <c:v>28.0</c:v>
                </c:pt>
                <c:pt idx="11">
                  <c:v>29.0</c:v>
                </c:pt>
                <c:pt idx="12">
                  <c:v>32.0</c:v>
                </c:pt>
              </c:numCache>
            </c:numRef>
          </c:val>
        </c:ser>
        <c:dLbls/>
        <c:gapWidth val="75"/>
        <c:overlap val="100"/>
        <c:axId val="557619656"/>
        <c:axId val="557622712"/>
      </c:barChart>
      <c:catAx>
        <c:axId val="557619656"/>
        <c:scaling>
          <c:orientation val="minMax"/>
        </c:scaling>
        <c:axPos val="l"/>
        <c:tickLblPos val="nextTo"/>
        <c:crossAx val="557622712"/>
        <c:crosses val="autoZero"/>
        <c:auto val="1"/>
        <c:lblAlgn val="ctr"/>
        <c:lblOffset val="100"/>
      </c:catAx>
      <c:valAx>
        <c:axId val="557622712"/>
        <c:scaling>
          <c:orientation val="minMax"/>
        </c:scaling>
        <c:axPos val="b"/>
        <c:numFmt formatCode="General" sourceLinked="1"/>
        <c:tickLblPos val="nextTo"/>
        <c:crossAx val="557619656"/>
        <c:crosses val="autoZero"/>
        <c:crossBetween val="between"/>
      </c:valAx>
    </c:plotArea>
    <c:legend>
      <c:legendPos val="b"/>
    </c:legend>
    <c:plotVisOnly val="1"/>
    <c:dispBlanksAs val="gap"/>
  </c:chart>
  <c:spPr>
    <a:noFill/>
    <a:ln>
      <a:no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sz="1600" dirty="0"/>
              <a:t>Highest Level of Education</a:t>
            </a:r>
          </a:p>
        </c:rich>
      </c:tx>
    </c:title>
    <c:plotArea>
      <c:layout/>
      <c:pieChart>
        <c:varyColors val="1"/>
        <c:ser>
          <c:idx val="0"/>
          <c:order val="0"/>
          <c:dLbls>
            <c:txPr>
              <a:bodyPr/>
              <a:lstStyle/>
              <a:p>
                <a:pPr>
                  <a:defRPr b="1">
                    <a:solidFill>
                      <a:schemeClr val="bg1"/>
                    </a:solidFill>
                  </a:defRPr>
                </a:pPr>
                <a:endParaRPr lang="en-US"/>
              </a:p>
            </c:txPr>
            <c:dLblPos val="inEnd"/>
            <c:showVal val="1"/>
            <c:showLeaderLines val="1"/>
          </c:dLbls>
          <c:cat>
            <c:strRef>
              <c:f>Sheet1!$Q$2:$Q$6</c:f>
              <c:strCache>
                <c:ptCount val="5"/>
                <c:pt idx="0">
                  <c:v>Masters</c:v>
                </c:pt>
                <c:pt idx="1">
                  <c:v>Bachelors</c:v>
                </c:pt>
                <c:pt idx="2">
                  <c:v>PhD</c:v>
                </c:pt>
                <c:pt idx="3">
                  <c:v>Undergraduate</c:v>
                </c:pt>
                <c:pt idx="4">
                  <c:v>Other</c:v>
                </c:pt>
              </c:strCache>
            </c:strRef>
          </c:cat>
          <c:val>
            <c:numRef>
              <c:f>Sheet1!$S$2:$S$6</c:f>
              <c:numCache>
                <c:formatCode>0%</c:formatCode>
                <c:ptCount val="5"/>
                <c:pt idx="0">
                  <c:v>0.387755102040816</c:v>
                </c:pt>
                <c:pt idx="1">
                  <c:v>0.285714285714286</c:v>
                </c:pt>
                <c:pt idx="2">
                  <c:v>0.163265306122449</c:v>
                </c:pt>
                <c:pt idx="3">
                  <c:v>0.122448979591837</c:v>
                </c:pt>
                <c:pt idx="4">
                  <c:v>0.0408163265306123</c:v>
                </c:pt>
              </c:numCache>
            </c:numRef>
          </c:val>
        </c:ser>
        <c:dLbls>
          <c:showVal val="1"/>
        </c:dLbls>
        <c:firstSliceAng val="0"/>
      </c:pieChart>
    </c:plotArea>
    <c:legend>
      <c:legendPos val="b"/>
    </c:legend>
    <c:plotVisOnly val="1"/>
    <c:dispBlanksAs val="zero"/>
  </c:chart>
  <c:spPr>
    <a:noFill/>
    <a:ln>
      <a:noFill/>
    </a:ln>
  </c:spPr>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sz="1600" dirty="0"/>
              <a:t>Geography</a:t>
            </a:r>
          </a:p>
        </c:rich>
      </c:tx>
    </c:title>
    <c:plotArea>
      <c:layout/>
      <c:ofPieChart>
        <c:ofPieType val="pie"/>
        <c:varyColors val="1"/>
        <c:ser>
          <c:idx val="0"/>
          <c:order val="0"/>
          <c:dLbls>
            <c:txPr>
              <a:bodyPr/>
              <a:lstStyle/>
              <a:p>
                <a:pPr>
                  <a:defRPr b="1">
                    <a:solidFill>
                      <a:schemeClr val="bg1"/>
                    </a:solidFill>
                  </a:defRPr>
                </a:pPr>
                <a:endParaRPr lang="en-US"/>
              </a:p>
            </c:txPr>
            <c:dLblPos val="inEnd"/>
            <c:showVal val="1"/>
            <c:showLeaderLines val="1"/>
          </c:dLbls>
          <c:cat>
            <c:strRef>
              <c:f>Sheet1!$W$2:$W$7</c:f>
              <c:strCache>
                <c:ptCount val="6"/>
                <c:pt idx="0">
                  <c:v>Europe</c:v>
                </c:pt>
                <c:pt idx="1">
                  <c:v>Asia</c:v>
                </c:pt>
                <c:pt idx="2">
                  <c:v>Other</c:v>
                </c:pt>
                <c:pt idx="3">
                  <c:v>US - Mid West</c:v>
                </c:pt>
                <c:pt idx="4">
                  <c:v>US - East Coast</c:v>
                </c:pt>
                <c:pt idx="5">
                  <c:v>US - West Coast</c:v>
                </c:pt>
              </c:strCache>
            </c:strRef>
          </c:cat>
          <c:val>
            <c:numRef>
              <c:f>Sheet1!$Y$2:$Y$7</c:f>
              <c:numCache>
                <c:formatCode>0%</c:formatCode>
                <c:ptCount val="6"/>
                <c:pt idx="0">
                  <c:v>0.3125</c:v>
                </c:pt>
                <c:pt idx="1">
                  <c:v>0.0625</c:v>
                </c:pt>
                <c:pt idx="2">
                  <c:v>0.0625</c:v>
                </c:pt>
                <c:pt idx="3">
                  <c:v>0.0625</c:v>
                </c:pt>
                <c:pt idx="4">
                  <c:v>0.104166666666667</c:v>
                </c:pt>
                <c:pt idx="5">
                  <c:v>0.395833333333333</c:v>
                </c:pt>
              </c:numCache>
            </c:numRef>
          </c:val>
        </c:ser>
        <c:dLbls>
          <c:showVal val="1"/>
        </c:dLbls>
        <c:gapWidth val="100"/>
        <c:splitType val="pos"/>
        <c:splitPos val="3.0"/>
        <c:secondPieSize val="65"/>
        <c:serLines/>
      </c:ofPieChart>
    </c:plotArea>
    <c:legend>
      <c:legendPos val="b"/>
    </c:legend>
    <c:plotVisOnly val="1"/>
    <c:dispBlanksAs val="zero"/>
  </c:chart>
  <c:spPr>
    <a:noFill/>
    <a:ln>
      <a:noFill/>
    </a:ln>
  </c:spPr>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plotArea>
      <c:layout/>
      <c:barChart>
        <c:barDir val="bar"/>
        <c:grouping val="stacked"/>
        <c:ser>
          <c:idx val="0"/>
          <c:order val="0"/>
          <c:dLbls>
            <c:txPr>
              <a:bodyPr/>
              <a:lstStyle/>
              <a:p>
                <a:pPr>
                  <a:defRPr b="1">
                    <a:solidFill>
                      <a:schemeClr val="bg1"/>
                    </a:solidFill>
                  </a:defRPr>
                </a:pPr>
                <a:endParaRPr lang="en-US"/>
              </a:p>
            </c:txPr>
            <c:dLblPos val="inEnd"/>
            <c:showVal val="1"/>
          </c:dLbls>
          <c:cat>
            <c:strRef>
              <c:f>Sheet1!$C$61:$C$68</c:f>
              <c:strCache>
                <c:ptCount val="8"/>
                <c:pt idx="0">
                  <c:v>Social networks</c:v>
                </c:pt>
                <c:pt idx="1">
                  <c:v>Universities</c:v>
                </c:pt>
                <c:pt idx="2">
                  <c:v>Groups, workshops, networks </c:v>
                </c:pt>
                <c:pt idx="3">
                  <c:v>Online communities</c:v>
                </c:pt>
                <c:pt idx="4">
                  <c:v>TV</c:v>
                </c:pt>
                <c:pt idx="5">
                  <c:v>Sailing Clubs</c:v>
                </c:pt>
                <c:pt idx="6">
                  <c:v>Hacker conferences</c:v>
                </c:pt>
                <c:pt idx="7">
                  <c:v>Enthusiast sites (i.e. Surfrider)</c:v>
                </c:pt>
              </c:strCache>
            </c:strRef>
          </c:cat>
          <c:val>
            <c:numRef>
              <c:f>Sheet1!$B$61:$B$68</c:f>
              <c:numCache>
                <c:formatCode>0%</c:formatCode>
                <c:ptCount val="8"/>
                <c:pt idx="0">
                  <c:v>0.285714285714286</c:v>
                </c:pt>
                <c:pt idx="1">
                  <c:v>0.238095238095238</c:v>
                </c:pt>
                <c:pt idx="2">
                  <c:v>0.238095238095238</c:v>
                </c:pt>
                <c:pt idx="3">
                  <c:v>0.142857142857143</c:v>
                </c:pt>
                <c:pt idx="4">
                  <c:v>0.0476190476190476</c:v>
                </c:pt>
                <c:pt idx="5">
                  <c:v>0.0476190476190476</c:v>
                </c:pt>
                <c:pt idx="6">
                  <c:v>0.0476190476190476</c:v>
                </c:pt>
                <c:pt idx="7">
                  <c:v>0.0476190476190476</c:v>
                </c:pt>
              </c:numCache>
            </c:numRef>
          </c:val>
        </c:ser>
        <c:dLbls/>
        <c:gapWidth val="75"/>
        <c:overlap val="100"/>
        <c:axId val="557077016"/>
        <c:axId val="557079848"/>
      </c:barChart>
      <c:catAx>
        <c:axId val="557077016"/>
        <c:scaling>
          <c:orientation val="minMax"/>
        </c:scaling>
        <c:axPos val="l"/>
        <c:tickLblPos val="nextTo"/>
        <c:crossAx val="557079848"/>
        <c:crosses val="autoZero"/>
        <c:auto val="1"/>
        <c:lblAlgn val="ctr"/>
        <c:lblOffset val="100"/>
      </c:catAx>
      <c:valAx>
        <c:axId val="557079848"/>
        <c:scaling>
          <c:orientation val="minMax"/>
        </c:scaling>
        <c:delete val="1"/>
        <c:axPos val="b"/>
        <c:numFmt formatCode="0%" sourceLinked="1"/>
        <c:tickLblPos val="nextTo"/>
        <c:crossAx val="557077016"/>
        <c:crosses val="autoZero"/>
        <c:crossBetween val="between"/>
      </c:valAx>
    </c:plotArea>
    <c:plotVisOnly val="1"/>
    <c:dispBlanksAs val="gap"/>
  </c:chart>
  <c:txPr>
    <a:bodyPr/>
    <a:lstStyle/>
    <a:p>
      <a:pPr>
        <a:defRPr sz="16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bar"/>
        <c:grouping val="stacked"/>
        <c:ser>
          <c:idx val="0"/>
          <c:order val="0"/>
          <c:tx>
            <c:strRef>
              <c:f>Sheet1!$B$78</c:f>
              <c:strCache>
                <c:ptCount val="1"/>
                <c:pt idx="0">
                  <c:v>Number of Participants</c:v>
                </c:pt>
              </c:strCache>
            </c:strRef>
          </c:tx>
          <c:cat>
            <c:strRef>
              <c:f>Sheet1!$A$79:$A$89</c:f>
              <c:strCache>
                <c:ptCount val="11"/>
                <c:pt idx="0">
                  <c:v>Other</c:v>
                </c:pt>
                <c:pt idx="1">
                  <c:v>License open source software</c:v>
                </c:pt>
                <c:pt idx="2">
                  <c:v>Enhance brand</c:v>
                </c:pt>
                <c:pt idx="3">
                  <c:v>Online R&amp;D platform</c:v>
                </c:pt>
                <c:pt idx="4">
                  <c:v>Human health consequences</c:v>
                </c:pt>
                <c:pt idx="5">
                  <c:v>Hands-on experience</c:v>
                </c:pt>
                <c:pt idx="6">
                  <c:v>Environmental data sharing and analysis</c:v>
                </c:pt>
                <c:pt idx="7">
                  <c:v>Education and outreach</c:v>
                </c:pt>
                <c:pt idx="8">
                  <c:v>Co-develop the technology</c:v>
                </c:pt>
                <c:pt idx="9">
                  <c:v>Passion about the ocean</c:v>
                </c:pt>
                <c:pt idx="10">
                  <c:v>Discover innovate technology</c:v>
                </c:pt>
              </c:strCache>
            </c:strRef>
          </c:cat>
          <c:val>
            <c:numRef>
              <c:f>Sheet1!$B$79:$B$89</c:f>
              <c:numCache>
                <c:formatCode>General</c:formatCode>
                <c:ptCount val="11"/>
                <c:pt idx="0">
                  <c:v>1.0</c:v>
                </c:pt>
                <c:pt idx="1">
                  <c:v>4.0</c:v>
                </c:pt>
                <c:pt idx="2">
                  <c:v>4.0</c:v>
                </c:pt>
                <c:pt idx="3">
                  <c:v>11.0</c:v>
                </c:pt>
                <c:pt idx="4">
                  <c:v>15.0</c:v>
                </c:pt>
                <c:pt idx="5">
                  <c:v>19.0</c:v>
                </c:pt>
                <c:pt idx="6">
                  <c:v>20.0</c:v>
                </c:pt>
                <c:pt idx="7">
                  <c:v>23.0</c:v>
                </c:pt>
                <c:pt idx="8">
                  <c:v>25.0</c:v>
                </c:pt>
                <c:pt idx="9">
                  <c:v>25.0</c:v>
                </c:pt>
                <c:pt idx="10">
                  <c:v>27.0</c:v>
                </c:pt>
              </c:numCache>
            </c:numRef>
          </c:val>
        </c:ser>
        <c:dLbls/>
        <c:gapWidth val="75"/>
        <c:overlap val="100"/>
        <c:axId val="557144120"/>
        <c:axId val="557147176"/>
      </c:barChart>
      <c:catAx>
        <c:axId val="557144120"/>
        <c:scaling>
          <c:orientation val="minMax"/>
        </c:scaling>
        <c:axPos val="l"/>
        <c:tickLblPos val="nextTo"/>
        <c:crossAx val="557147176"/>
        <c:crosses val="autoZero"/>
        <c:auto val="1"/>
        <c:lblAlgn val="ctr"/>
        <c:lblOffset val="100"/>
      </c:catAx>
      <c:valAx>
        <c:axId val="557147176"/>
        <c:scaling>
          <c:orientation val="minMax"/>
        </c:scaling>
        <c:axPos val="b"/>
        <c:numFmt formatCode="General" sourceLinked="1"/>
        <c:tickLblPos val="nextTo"/>
        <c:crossAx val="557144120"/>
        <c:crosses val="autoZero"/>
        <c:crossBetween val="between"/>
      </c:valAx>
    </c:plotArea>
    <c:legend>
      <c:legendPos val="b"/>
    </c:legend>
    <c:plotVisOnly val="1"/>
    <c:dispBlanksAs val="gap"/>
  </c:chart>
  <c:spPr>
    <a:noFill/>
    <a:ln>
      <a:noFill/>
    </a:ln>
  </c:spPr>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bar"/>
        <c:grouping val="stacked"/>
        <c:ser>
          <c:idx val="0"/>
          <c:order val="0"/>
          <c:tx>
            <c:strRef>
              <c:f>Sheet1!$B$78</c:f>
              <c:strCache>
                <c:ptCount val="1"/>
                <c:pt idx="0">
                  <c:v>Number of Participants</c:v>
                </c:pt>
              </c:strCache>
            </c:strRef>
          </c:tx>
          <c:cat>
            <c:strRef>
              <c:f>Sheet1!$A$97:$A$109</c:f>
              <c:strCache>
                <c:ptCount val="13"/>
                <c:pt idx="0">
                  <c:v>Explain</c:v>
                </c:pt>
                <c:pt idx="1">
                  <c:v>Advertising opportunities</c:v>
                </c:pt>
                <c:pt idx="2">
                  <c:v>Events calendar</c:v>
                </c:pt>
                <c:pt idx="3">
                  <c:v>Discussion forum</c:v>
                </c:pt>
                <c:pt idx="4">
                  <c:v>White paper videos / technical blog</c:v>
                </c:pt>
                <c:pt idx="5">
                  <c:v>Job opportunities</c:v>
                </c:pt>
                <c:pt idx="6">
                  <c:v>Ongoing activity and content blogs</c:v>
                </c:pt>
                <c:pt idx="7">
                  <c:v>Open source robotics</c:v>
                </c:pt>
                <c:pt idx="8">
                  <c:v>Hands-on project ideas</c:v>
                </c:pt>
                <c:pt idx="9">
                  <c:v>Expert networking</c:v>
                </c:pt>
                <c:pt idx="10">
                  <c:v>Uncovering new research</c:v>
                </c:pt>
                <c:pt idx="11">
                  <c:v>Open source project instructionals</c:v>
                </c:pt>
                <c:pt idx="12">
                  <c:v>Educational resources</c:v>
                </c:pt>
              </c:strCache>
            </c:strRef>
          </c:cat>
          <c:val>
            <c:numRef>
              <c:f>Sheet1!$B$97:$B$109</c:f>
              <c:numCache>
                <c:formatCode>General</c:formatCode>
                <c:ptCount val="13"/>
                <c:pt idx="0">
                  <c:v>2.0</c:v>
                </c:pt>
                <c:pt idx="1">
                  <c:v>14.0</c:v>
                </c:pt>
                <c:pt idx="2">
                  <c:v>16.0</c:v>
                </c:pt>
                <c:pt idx="3">
                  <c:v>18.0</c:v>
                </c:pt>
                <c:pt idx="4">
                  <c:v>21.0</c:v>
                </c:pt>
                <c:pt idx="5">
                  <c:v>22.0</c:v>
                </c:pt>
                <c:pt idx="6">
                  <c:v>24.0</c:v>
                </c:pt>
                <c:pt idx="7">
                  <c:v>24.0</c:v>
                </c:pt>
                <c:pt idx="8">
                  <c:v>25.0</c:v>
                </c:pt>
                <c:pt idx="9">
                  <c:v>27.0</c:v>
                </c:pt>
                <c:pt idx="10">
                  <c:v>28.0</c:v>
                </c:pt>
                <c:pt idx="11">
                  <c:v>29.0</c:v>
                </c:pt>
                <c:pt idx="12">
                  <c:v>32.0</c:v>
                </c:pt>
              </c:numCache>
            </c:numRef>
          </c:val>
        </c:ser>
        <c:dLbls/>
        <c:gapWidth val="75"/>
        <c:overlap val="100"/>
        <c:axId val="557125000"/>
        <c:axId val="557053224"/>
      </c:barChart>
      <c:catAx>
        <c:axId val="557125000"/>
        <c:scaling>
          <c:orientation val="minMax"/>
        </c:scaling>
        <c:axPos val="l"/>
        <c:tickLblPos val="nextTo"/>
        <c:crossAx val="557053224"/>
        <c:crosses val="autoZero"/>
        <c:auto val="1"/>
        <c:lblAlgn val="ctr"/>
        <c:lblOffset val="100"/>
      </c:catAx>
      <c:valAx>
        <c:axId val="557053224"/>
        <c:scaling>
          <c:orientation val="minMax"/>
        </c:scaling>
        <c:axPos val="b"/>
        <c:numFmt formatCode="General" sourceLinked="1"/>
        <c:tickLblPos val="nextTo"/>
        <c:crossAx val="557125000"/>
        <c:crosses val="autoZero"/>
        <c:crossBetween val="between"/>
      </c:valAx>
    </c:plotArea>
    <c:legend>
      <c:legendPos val="b"/>
    </c:legend>
    <c:plotVisOnly val="1"/>
    <c:dispBlanksAs val="gap"/>
  </c:chart>
  <c:spPr>
    <a:noFill/>
    <a:ln>
      <a:noFill/>
    </a:ln>
  </c:spPr>
  <c:txPr>
    <a:bodyPr/>
    <a:lstStyle/>
    <a:p>
      <a:pPr>
        <a:defRPr sz="16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bar"/>
        <c:grouping val="stacked"/>
        <c:ser>
          <c:idx val="0"/>
          <c:order val="0"/>
          <c:tx>
            <c:strRef>
              <c:f>Sheet1!$B$78</c:f>
              <c:strCache>
                <c:ptCount val="1"/>
                <c:pt idx="0">
                  <c:v>Number of Participants</c:v>
                </c:pt>
              </c:strCache>
            </c:strRef>
          </c:tx>
          <c:cat>
            <c:strRef>
              <c:f>Sheet1!$A$113:$A$124</c:f>
              <c:strCache>
                <c:ptCount val="12"/>
                <c:pt idx="0">
                  <c:v>Other</c:v>
                </c:pt>
                <c:pt idx="1">
                  <c:v>Heavy metals</c:v>
                </c:pt>
                <c:pt idx="2">
                  <c:v>Green blooms</c:v>
                </c:pt>
                <c:pt idx="3">
                  <c:v>Acidification</c:v>
                </c:pt>
                <c:pt idx="4">
                  <c:v>Red tides</c:v>
                </c:pt>
                <c:pt idx="5">
                  <c:v>Radioactivity</c:v>
                </c:pt>
                <c:pt idx="6">
                  <c:v>Fisheries</c:v>
                </c:pt>
                <c:pt idx="7">
                  <c:v>Plastic debris</c:v>
                </c:pt>
                <c:pt idx="8">
                  <c:v>Climate study</c:v>
                </c:pt>
                <c:pt idx="9">
                  <c:v>Coral reefs</c:v>
                </c:pt>
                <c:pt idx="10">
                  <c:v>General oceanography</c:v>
                </c:pt>
                <c:pt idx="11">
                  <c:v>Oil spills</c:v>
                </c:pt>
              </c:strCache>
            </c:strRef>
          </c:cat>
          <c:val>
            <c:numRef>
              <c:f>Sheet1!$B$113:$B$124</c:f>
              <c:numCache>
                <c:formatCode>General</c:formatCode>
                <c:ptCount val="12"/>
                <c:pt idx="0">
                  <c:v>2.0</c:v>
                </c:pt>
                <c:pt idx="1">
                  <c:v>12.0</c:v>
                </c:pt>
                <c:pt idx="2">
                  <c:v>14.0</c:v>
                </c:pt>
                <c:pt idx="3">
                  <c:v>14.0</c:v>
                </c:pt>
                <c:pt idx="4">
                  <c:v>16.0</c:v>
                </c:pt>
                <c:pt idx="5">
                  <c:v>17.0</c:v>
                </c:pt>
                <c:pt idx="6">
                  <c:v>21.0</c:v>
                </c:pt>
                <c:pt idx="7">
                  <c:v>25.0</c:v>
                </c:pt>
                <c:pt idx="8">
                  <c:v>26.0</c:v>
                </c:pt>
                <c:pt idx="9">
                  <c:v>28.0</c:v>
                </c:pt>
                <c:pt idx="10">
                  <c:v>29.0</c:v>
                </c:pt>
                <c:pt idx="11">
                  <c:v>46.0</c:v>
                </c:pt>
              </c:numCache>
            </c:numRef>
          </c:val>
        </c:ser>
        <c:dLbls/>
        <c:gapWidth val="75"/>
        <c:overlap val="100"/>
        <c:axId val="557188984"/>
        <c:axId val="557192280"/>
      </c:barChart>
      <c:catAx>
        <c:axId val="557188984"/>
        <c:scaling>
          <c:orientation val="minMax"/>
        </c:scaling>
        <c:axPos val="l"/>
        <c:tickLblPos val="nextTo"/>
        <c:crossAx val="557192280"/>
        <c:crosses val="autoZero"/>
        <c:auto val="1"/>
        <c:lblAlgn val="ctr"/>
        <c:lblOffset val="100"/>
      </c:catAx>
      <c:valAx>
        <c:axId val="557192280"/>
        <c:scaling>
          <c:orientation val="minMax"/>
        </c:scaling>
        <c:axPos val="b"/>
        <c:numFmt formatCode="General" sourceLinked="1"/>
        <c:tickLblPos val="nextTo"/>
        <c:crossAx val="557188984"/>
        <c:crosses val="autoZero"/>
        <c:crossBetween val="between"/>
      </c:valAx>
    </c:plotArea>
    <c:legend>
      <c:legendPos val="b"/>
    </c:legend>
    <c:plotVisOnly val="1"/>
    <c:dispBlanksAs val="gap"/>
  </c:chart>
  <c:spPr>
    <a:noFill/>
    <a:ln>
      <a:noFill/>
    </a:ln>
  </c:spPr>
  <c:txPr>
    <a:bodyPr/>
    <a:lstStyle/>
    <a:p>
      <a:pPr>
        <a:defRPr sz="16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bar"/>
        <c:grouping val="stacked"/>
        <c:ser>
          <c:idx val="0"/>
          <c:order val="0"/>
          <c:tx>
            <c:strRef>
              <c:f>Sheet1!$B$78</c:f>
              <c:strCache>
                <c:ptCount val="1"/>
                <c:pt idx="0">
                  <c:v>Number of Participants</c:v>
                </c:pt>
              </c:strCache>
            </c:strRef>
          </c:tx>
          <c:cat>
            <c:strRef>
              <c:f>Sheet1!$A$127:$A$135</c:f>
              <c:strCache>
                <c:ptCount val="9"/>
                <c:pt idx="0">
                  <c:v>Others</c:v>
                </c:pt>
                <c:pt idx="1">
                  <c:v>Provide a financial contribution</c:v>
                </c:pt>
                <c:pt idx="2">
                  <c:v>Corporate sponsorship opportunity</c:v>
                </c:pt>
                <c:pt idx="3">
                  <c:v>Manage a forum or a blog</c:v>
                </c:pt>
                <c:pt idx="4">
                  <c:v>Not interested in getting involved</c:v>
                </c:pt>
                <c:pt idx="5">
                  <c:v>Produce an instructional video</c:v>
                </c:pt>
                <c:pt idx="6">
                  <c:v>Volunteer pro bono skills</c:v>
                </c:pt>
                <c:pt idx="7">
                  <c:v>Class or workshop</c:v>
                </c:pt>
                <c:pt idx="8">
                  <c:v>Collaborate on a project</c:v>
                </c:pt>
              </c:strCache>
            </c:strRef>
          </c:cat>
          <c:val>
            <c:numRef>
              <c:f>Sheet1!$B$127:$B$135</c:f>
              <c:numCache>
                <c:formatCode>General</c:formatCode>
                <c:ptCount val="9"/>
                <c:pt idx="0">
                  <c:v>3.0</c:v>
                </c:pt>
                <c:pt idx="1">
                  <c:v>3.0</c:v>
                </c:pt>
                <c:pt idx="2">
                  <c:v>4.0</c:v>
                </c:pt>
                <c:pt idx="3">
                  <c:v>5.0</c:v>
                </c:pt>
                <c:pt idx="4">
                  <c:v>6.0</c:v>
                </c:pt>
                <c:pt idx="5">
                  <c:v>9.0</c:v>
                </c:pt>
                <c:pt idx="6">
                  <c:v>19.0</c:v>
                </c:pt>
                <c:pt idx="7">
                  <c:v>22.0</c:v>
                </c:pt>
                <c:pt idx="8">
                  <c:v>41.0</c:v>
                </c:pt>
              </c:numCache>
            </c:numRef>
          </c:val>
        </c:ser>
        <c:dLbls/>
        <c:gapWidth val="75"/>
        <c:overlap val="100"/>
        <c:axId val="557366984"/>
        <c:axId val="557370040"/>
      </c:barChart>
      <c:catAx>
        <c:axId val="557366984"/>
        <c:scaling>
          <c:orientation val="minMax"/>
        </c:scaling>
        <c:axPos val="l"/>
        <c:tickLblPos val="nextTo"/>
        <c:crossAx val="557370040"/>
        <c:crosses val="autoZero"/>
        <c:auto val="1"/>
        <c:lblAlgn val="ctr"/>
        <c:lblOffset val="100"/>
      </c:catAx>
      <c:valAx>
        <c:axId val="557370040"/>
        <c:scaling>
          <c:orientation val="minMax"/>
        </c:scaling>
        <c:axPos val="b"/>
        <c:numFmt formatCode="General" sourceLinked="1"/>
        <c:tickLblPos val="nextTo"/>
        <c:crossAx val="557366984"/>
        <c:crosses val="autoZero"/>
        <c:crossBetween val="between"/>
      </c:valAx>
    </c:plotArea>
    <c:legend>
      <c:legendPos val="b"/>
    </c:legend>
    <c:plotVisOnly val="1"/>
    <c:dispBlanksAs val="gap"/>
  </c:chart>
  <c:spPr>
    <a:noFill/>
    <a:ln>
      <a:noFill/>
    </a:ln>
  </c:spPr>
  <c:txPr>
    <a:bodyPr/>
    <a:lstStyle/>
    <a:p>
      <a:pPr>
        <a:defRPr sz="16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0880904018734185"/>
                  <c:y val="0.195887101790001"/>
                </c:manualLayout>
              </c:layout>
              <c:tx>
                <c:rich>
                  <a:bodyPr/>
                  <a:lstStyle/>
                  <a:p>
                    <a:r>
                      <a:rPr lang="en-US">
                        <a:latin typeface="+mn-lt"/>
                      </a:rPr>
                      <a:t>Ocean</a:t>
                    </a:r>
                  </a:p>
                  <a:p>
                    <a:r>
                      <a:rPr lang="en-US">
                        <a:latin typeface="+mn-lt"/>
                      </a:rPr>
                      <a:t> groups 
9%</a:t>
                    </a:r>
                    <a:endParaRPr lang="en-US"/>
                  </a:p>
                </c:rich>
              </c:tx>
              <c:showCatName val="1"/>
              <c:showPercent val="1"/>
            </c:dLbl>
            <c:dLbl>
              <c:idx val="1"/>
              <c:layout>
                <c:manualLayout>
                  <c:x val="-0.154082889339431"/>
                  <c:y val="0.144527621251135"/>
                </c:manualLayout>
              </c:layout>
              <c:showCatName val="1"/>
              <c:showPercent val="1"/>
            </c:dLbl>
            <c:dLbl>
              <c:idx val="2"/>
              <c:delete val="1"/>
            </c:dLbl>
            <c:dLbl>
              <c:idx val="6"/>
              <c:layout>
                <c:manualLayout>
                  <c:x val="-0.0205555555555556"/>
                  <c:y val="-0.017240813648294"/>
                </c:manualLayout>
              </c:layout>
              <c:showCatName val="1"/>
              <c:showPercent val="1"/>
            </c:dLbl>
            <c:dLbl>
              <c:idx val="7"/>
              <c:layout>
                <c:manualLayout>
                  <c:x val="0.1179663208317"/>
                  <c:y val="0.162924657262159"/>
                </c:manualLayout>
              </c:layout>
              <c:showCatName val="1"/>
              <c:showPercent val="1"/>
            </c:dLbl>
            <c:txPr>
              <a:bodyPr/>
              <a:lstStyle/>
              <a:p>
                <a:pPr>
                  <a:defRPr>
                    <a:latin typeface="+mn-lt"/>
                  </a:defRPr>
                </a:pPr>
                <a:endParaRPr lang="en-US"/>
              </a:p>
            </c:txPr>
            <c:showCatName val="1"/>
            <c:showPercent val="1"/>
            <c:showLeaderLines val="1"/>
          </c:dLbls>
          <c:cat>
            <c:strRef>
              <c:f>Twitter!$A$97:$A$104</c:f>
              <c:strCache>
                <c:ptCount val="8"/>
                <c:pt idx="0">
                  <c:v>Ocean groups </c:v>
                </c:pt>
                <c:pt idx="1">
                  <c:v>Researchers </c:v>
                </c:pt>
                <c:pt idx="2">
                  <c:v>Media/Marketers </c:v>
                </c:pt>
                <c:pt idx="3">
                  <c:v>Entrepreneurs </c:v>
                </c:pt>
                <c:pt idx="4">
                  <c:v>Technologists </c:v>
                </c:pt>
                <c:pt idx="5">
                  <c:v>Other NPOs </c:v>
                </c:pt>
                <c:pt idx="6">
                  <c:v>Other startups </c:v>
                </c:pt>
                <c:pt idx="7">
                  <c:v>Others </c:v>
                </c:pt>
              </c:strCache>
            </c:strRef>
          </c:cat>
          <c:val>
            <c:numRef>
              <c:f>Twitter!$G$97:$G$104</c:f>
              <c:numCache>
                <c:formatCode>0.00%</c:formatCode>
                <c:ptCount val="8"/>
                <c:pt idx="0">
                  <c:v>0.0952380952380952</c:v>
                </c:pt>
                <c:pt idx="1">
                  <c:v>0.0952380952380952</c:v>
                </c:pt>
                <c:pt idx="2">
                  <c:v>0.30952380952381</c:v>
                </c:pt>
                <c:pt idx="3">
                  <c:v>0.0476190476190476</c:v>
                </c:pt>
                <c:pt idx="4">
                  <c:v>0.142857142857143</c:v>
                </c:pt>
                <c:pt idx="5">
                  <c:v>0.0476190476190476</c:v>
                </c:pt>
                <c:pt idx="6">
                  <c:v>0.0476190476190476</c:v>
                </c:pt>
                <c:pt idx="7">
                  <c:v>0.214285714285714</c:v>
                </c:pt>
              </c:numCache>
            </c:numRef>
          </c:val>
        </c:ser>
        <c:dLbls>
          <c:showCatName val="1"/>
          <c:showPercent val="1"/>
        </c:dLbls>
        <c:firstSliceAng val="0"/>
      </c:pieChart>
    </c:plotArea>
    <c:plotVisOnly val="1"/>
    <c:dispBlanksAs val="zero"/>
  </c:chart>
  <c:txPr>
    <a:bodyPr/>
    <a:lstStyle/>
    <a:p>
      <a:pPr>
        <a:defRPr sz="2000">
          <a:latin typeface="+mn-lt"/>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8BC1C-A088-4BAF-8445-9D2C9CFBF6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21F303D-6E1A-4FC6-B561-179F1BF0056A}">
      <dgm:prSet phldrT="[Text]"/>
      <dgm:spPr/>
      <dgm:t>
        <a:bodyPr/>
        <a:lstStyle/>
        <a:p>
          <a:pPr algn="l"/>
          <a:r>
            <a:rPr lang="en-US" b="1" dirty="0" smtClean="0"/>
            <a:t>D</a:t>
          </a:r>
          <a:r>
            <a:rPr lang="en-US" dirty="0" smtClean="0"/>
            <a:t>iagnosis</a:t>
          </a:r>
        </a:p>
        <a:p>
          <a:pPr algn="l"/>
          <a:r>
            <a:rPr lang="en-US" b="1" dirty="0" smtClean="0"/>
            <a:t>E</a:t>
          </a:r>
          <a:r>
            <a:rPr lang="en-US" dirty="0" smtClean="0"/>
            <a:t>xperience</a:t>
          </a:r>
          <a:endParaRPr lang="en-US" dirty="0"/>
        </a:p>
      </dgm:t>
    </dgm:pt>
    <dgm:pt modelId="{D376163F-A1B0-4BDE-9C8A-470623C33830}" type="parTrans" cxnId="{6BA23C08-91DF-469A-93C9-339C4E48A6F3}">
      <dgm:prSet/>
      <dgm:spPr/>
      <dgm:t>
        <a:bodyPr/>
        <a:lstStyle/>
        <a:p>
          <a:endParaRPr lang="en-US"/>
        </a:p>
      </dgm:t>
    </dgm:pt>
    <dgm:pt modelId="{9780A8D8-10ED-4AAB-8086-F050EA99ACD8}" type="sibTrans" cxnId="{6BA23C08-91DF-469A-93C9-339C4E48A6F3}">
      <dgm:prSet/>
      <dgm:spPr/>
      <dgm:t>
        <a:bodyPr/>
        <a:lstStyle/>
        <a:p>
          <a:endParaRPr lang="en-US"/>
        </a:p>
      </dgm:t>
    </dgm:pt>
    <dgm:pt modelId="{271C794E-3B87-4E77-A300-1042EC3B2071}">
      <dgm:prSet phldrT="[Text]"/>
      <dgm:spPr/>
      <dgm:t>
        <a:bodyPr/>
        <a:lstStyle/>
        <a:p>
          <a:r>
            <a:rPr lang="en-US" dirty="0" smtClean="0"/>
            <a:t>Surveys</a:t>
          </a:r>
          <a:endParaRPr lang="en-US" dirty="0"/>
        </a:p>
      </dgm:t>
    </dgm:pt>
    <dgm:pt modelId="{8AD7F9F4-339C-4CC0-B63B-7E843384F717}" type="parTrans" cxnId="{1F7E92EE-A642-40C2-AA9D-E3A9C6AF53BB}">
      <dgm:prSet/>
      <dgm:spPr/>
      <dgm:t>
        <a:bodyPr/>
        <a:lstStyle/>
        <a:p>
          <a:endParaRPr lang="en-US"/>
        </a:p>
      </dgm:t>
    </dgm:pt>
    <dgm:pt modelId="{9C0362F5-30E7-418B-ABA2-287046D55CA4}" type="sibTrans" cxnId="{1F7E92EE-A642-40C2-AA9D-E3A9C6AF53BB}">
      <dgm:prSet/>
      <dgm:spPr/>
      <dgm:t>
        <a:bodyPr/>
        <a:lstStyle/>
        <a:p>
          <a:endParaRPr lang="en-US"/>
        </a:p>
      </dgm:t>
    </dgm:pt>
    <dgm:pt modelId="{072993F2-D861-43AC-917E-3D2377CFE0A5}">
      <dgm:prSet phldrT="[Text]"/>
      <dgm:spPr/>
      <dgm:t>
        <a:bodyPr/>
        <a:lstStyle/>
        <a:p>
          <a:pPr algn="l"/>
          <a:r>
            <a:rPr lang="en-US" b="1" dirty="0" smtClean="0"/>
            <a:t>D</a:t>
          </a:r>
          <a:r>
            <a:rPr lang="en-US" dirty="0" smtClean="0"/>
            <a:t>ecision</a:t>
          </a:r>
        </a:p>
        <a:p>
          <a:pPr algn="l"/>
          <a:r>
            <a:rPr lang="en-US" b="1" dirty="0" smtClean="0"/>
            <a:t>A</a:t>
          </a:r>
          <a:r>
            <a:rPr lang="en-US" dirty="0" smtClean="0"/>
            <a:t>nalysis</a:t>
          </a:r>
          <a:endParaRPr lang="en-US" dirty="0"/>
        </a:p>
      </dgm:t>
    </dgm:pt>
    <dgm:pt modelId="{E26E5CC6-2B3D-4FD8-B48F-AC974E5DAE0C}" type="parTrans" cxnId="{1D6B29FB-9295-4D4A-9368-CCD3CC776C5B}">
      <dgm:prSet/>
      <dgm:spPr/>
      <dgm:t>
        <a:bodyPr/>
        <a:lstStyle/>
        <a:p>
          <a:endParaRPr lang="en-US"/>
        </a:p>
      </dgm:t>
    </dgm:pt>
    <dgm:pt modelId="{5E6B2CEC-8674-4073-85F4-1C0A717532BC}" type="sibTrans" cxnId="{1D6B29FB-9295-4D4A-9368-CCD3CC776C5B}">
      <dgm:prSet/>
      <dgm:spPr/>
      <dgm:t>
        <a:bodyPr/>
        <a:lstStyle/>
        <a:p>
          <a:endParaRPr lang="en-US"/>
        </a:p>
      </dgm:t>
    </dgm:pt>
    <dgm:pt modelId="{1D2BFD87-24A2-4418-98B2-D6ACFC0224B3}">
      <dgm:prSet phldrT="[Text]"/>
      <dgm:spPr/>
      <dgm:t>
        <a:bodyPr/>
        <a:lstStyle/>
        <a:p>
          <a:r>
            <a:rPr lang="en-US" dirty="0" smtClean="0"/>
            <a:t>Branding</a:t>
          </a:r>
          <a:endParaRPr lang="en-US" dirty="0"/>
        </a:p>
      </dgm:t>
    </dgm:pt>
    <dgm:pt modelId="{F462A6C1-A1D2-49EF-8ED0-531ACDF484E9}" type="parTrans" cxnId="{14416350-D9C8-4547-B7CF-37E5E4BF37C3}">
      <dgm:prSet/>
      <dgm:spPr/>
      <dgm:t>
        <a:bodyPr/>
        <a:lstStyle/>
        <a:p>
          <a:endParaRPr lang="en-US"/>
        </a:p>
      </dgm:t>
    </dgm:pt>
    <dgm:pt modelId="{F622246C-6FF3-4B77-99F6-CEC4C7B7ECCE}" type="sibTrans" cxnId="{14416350-D9C8-4547-B7CF-37E5E4BF37C3}">
      <dgm:prSet/>
      <dgm:spPr/>
      <dgm:t>
        <a:bodyPr/>
        <a:lstStyle/>
        <a:p>
          <a:endParaRPr lang="en-US"/>
        </a:p>
      </dgm:t>
    </dgm:pt>
    <dgm:pt modelId="{D518F607-AB83-4497-B17C-BEC319DEC3C3}">
      <dgm:prSet phldrT="[Text]"/>
      <dgm:spPr/>
      <dgm:t>
        <a:bodyPr/>
        <a:lstStyle/>
        <a:p>
          <a:pPr algn="l"/>
          <a:r>
            <a:rPr lang="en-US" b="1" dirty="0" smtClean="0"/>
            <a:t>R</a:t>
          </a:r>
          <a:r>
            <a:rPr lang="en-US" dirty="0" smtClean="0"/>
            <a:t>eality </a:t>
          </a:r>
          <a:r>
            <a:rPr lang="en-US" b="1" dirty="0" smtClean="0"/>
            <a:t>T</a:t>
          </a:r>
          <a:r>
            <a:rPr lang="en-US" dirty="0" smtClean="0"/>
            <a:t>est</a:t>
          </a:r>
          <a:endParaRPr lang="en-US" dirty="0"/>
        </a:p>
      </dgm:t>
    </dgm:pt>
    <dgm:pt modelId="{947415E2-9411-46C3-AD0D-071670988EEC}" type="parTrans" cxnId="{B31A7522-3FEB-4A39-9043-C580E90CDDC1}">
      <dgm:prSet/>
      <dgm:spPr/>
      <dgm:t>
        <a:bodyPr/>
        <a:lstStyle/>
        <a:p>
          <a:endParaRPr lang="en-US"/>
        </a:p>
      </dgm:t>
    </dgm:pt>
    <dgm:pt modelId="{FABC83DB-077E-4CEE-984D-84E67AD1A1D5}" type="sibTrans" cxnId="{B31A7522-3FEB-4A39-9043-C580E90CDDC1}">
      <dgm:prSet/>
      <dgm:spPr/>
      <dgm:t>
        <a:bodyPr/>
        <a:lstStyle/>
        <a:p>
          <a:endParaRPr lang="en-US"/>
        </a:p>
      </dgm:t>
    </dgm:pt>
    <dgm:pt modelId="{022F2D3D-B6BB-43F1-A038-794E100FE99B}">
      <dgm:prSet phldrT="[Text]"/>
      <dgm:spPr/>
      <dgm:t>
        <a:bodyPr/>
        <a:lstStyle/>
        <a:p>
          <a:r>
            <a:rPr lang="en-US" dirty="0" smtClean="0"/>
            <a:t>Collect findings</a:t>
          </a:r>
          <a:endParaRPr lang="en-US" dirty="0"/>
        </a:p>
      </dgm:t>
    </dgm:pt>
    <dgm:pt modelId="{14CEDD52-7451-4065-9EF1-52AA7C1E350C}" type="parTrans" cxnId="{BC4B7851-763C-4AF6-85DC-5C1825CBB5C1}">
      <dgm:prSet/>
      <dgm:spPr/>
      <dgm:t>
        <a:bodyPr/>
        <a:lstStyle/>
        <a:p>
          <a:endParaRPr lang="en-US"/>
        </a:p>
      </dgm:t>
    </dgm:pt>
    <dgm:pt modelId="{ED8DEB42-F1D0-4BE8-B436-0247981F0AE3}" type="sibTrans" cxnId="{BC4B7851-763C-4AF6-85DC-5C1825CBB5C1}">
      <dgm:prSet/>
      <dgm:spPr/>
      <dgm:t>
        <a:bodyPr/>
        <a:lstStyle/>
        <a:p>
          <a:endParaRPr lang="en-US"/>
        </a:p>
      </dgm:t>
    </dgm:pt>
    <dgm:pt modelId="{CBEA7334-8830-44E4-BAB2-D4C47F660DF1}">
      <dgm:prSet phldrT="[Text]"/>
      <dgm:spPr/>
      <dgm:t>
        <a:bodyPr/>
        <a:lstStyle/>
        <a:p>
          <a:r>
            <a:rPr lang="en-US" dirty="0" smtClean="0"/>
            <a:t>1:1 interviews</a:t>
          </a:r>
          <a:endParaRPr lang="en-US" dirty="0"/>
        </a:p>
      </dgm:t>
    </dgm:pt>
    <dgm:pt modelId="{02EE9965-00C7-4B28-917F-5D909E4964A2}" type="parTrans" cxnId="{283131A0-8F09-4F6F-9E37-0D2B5D54BEF5}">
      <dgm:prSet/>
      <dgm:spPr/>
      <dgm:t>
        <a:bodyPr/>
        <a:lstStyle/>
        <a:p>
          <a:endParaRPr lang="en-US"/>
        </a:p>
      </dgm:t>
    </dgm:pt>
    <dgm:pt modelId="{3C72BB3F-C765-4E5F-9A6B-C7F1C317DCB7}" type="sibTrans" cxnId="{283131A0-8F09-4F6F-9E37-0D2B5D54BEF5}">
      <dgm:prSet/>
      <dgm:spPr/>
      <dgm:t>
        <a:bodyPr/>
        <a:lstStyle/>
        <a:p>
          <a:endParaRPr lang="en-US"/>
        </a:p>
      </dgm:t>
    </dgm:pt>
    <dgm:pt modelId="{77559383-6FF0-4F0A-9190-D1E5DE1DFFAC}">
      <dgm:prSet phldrT="[Text]"/>
      <dgm:spPr/>
      <dgm:t>
        <a:bodyPr/>
        <a:lstStyle/>
        <a:p>
          <a:r>
            <a:rPr lang="en-US" dirty="0" smtClean="0"/>
            <a:t>Best practices</a:t>
          </a:r>
          <a:endParaRPr lang="en-US" dirty="0"/>
        </a:p>
      </dgm:t>
    </dgm:pt>
    <dgm:pt modelId="{7071D517-8670-4524-BFA3-42A19E19770A}" type="parTrans" cxnId="{D1379960-0B2F-456F-85B6-A6D011C884CC}">
      <dgm:prSet/>
      <dgm:spPr/>
      <dgm:t>
        <a:bodyPr/>
        <a:lstStyle/>
        <a:p>
          <a:endParaRPr lang="en-US"/>
        </a:p>
      </dgm:t>
    </dgm:pt>
    <dgm:pt modelId="{2216D21C-B1D8-432F-938C-47C9245B0118}" type="sibTrans" cxnId="{D1379960-0B2F-456F-85B6-A6D011C884CC}">
      <dgm:prSet/>
      <dgm:spPr/>
      <dgm:t>
        <a:bodyPr/>
        <a:lstStyle/>
        <a:p>
          <a:endParaRPr lang="en-US"/>
        </a:p>
      </dgm:t>
    </dgm:pt>
    <dgm:pt modelId="{70054C09-D0BD-427F-833A-505B219F25BF}">
      <dgm:prSet phldrT="[Text]"/>
      <dgm:spPr/>
      <dgm:t>
        <a:bodyPr/>
        <a:lstStyle/>
        <a:p>
          <a:r>
            <a:rPr lang="en-US" dirty="0" smtClean="0"/>
            <a:t>Social media</a:t>
          </a:r>
          <a:endParaRPr lang="en-US" dirty="0"/>
        </a:p>
      </dgm:t>
    </dgm:pt>
    <dgm:pt modelId="{57CDA8ED-C992-4AF1-965E-B62B4D934A9D}" type="parTrans" cxnId="{32BFD85B-C833-4A1C-A317-4A1C46F43C0B}">
      <dgm:prSet/>
      <dgm:spPr/>
      <dgm:t>
        <a:bodyPr/>
        <a:lstStyle/>
        <a:p>
          <a:endParaRPr lang="en-US"/>
        </a:p>
      </dgm:t>
    </dgm:pt>
    <dgm:pt modelId="{9A321747-EE50-4B8C-8FDB-F49A0C0FD409}" type="sibTrans" cxnId="{32BFD85B-C833-4A1C-A317-4A1C46F43C0B}">
      <dgm:prSet/>
      <dgm:spPr/>
      <dgm:t>
        <a:bodyPr/>
        <a:lstStyle/>
        <a:p>
          <a:endParaRPr lang="en-US"/>
        </a:p>
      </dgm:t>
    </dgm:pt>
    <dgm:pt modelId="{E4C1BB07-78CD-4E14-BCC2-4DB297DA5DA5}">
      <dgm:prSet phldrT="[Text]"/>
      <dgm:spPr/>
      <dgm:t>
        <a:bodyPr/>
        <a:lstStyle/>
        <a:p>
          <a:r>
            <a:rPr lang="en-US" dirty="0" smtClean="0"/>
            <a:t>Website design</a:t>
          </a:r>
          <a:endParaRPr lang="en-US" dirty="0"/>
        </a:p>
      </dgm:t>
    </dgm:pt>
    <dgm:pt modelId="{A1C55E52-70C9-4FEE-838B-807020466779}" type="parTrans" cxnId="{DF17401A-61A6-481D-985E-E4BF9166F3A6}">
      <dgm:prSet/>
      <dgm:spPr/>
      <dgm:t>
        <a:bodyPr/>
        <a:lstStyle/>
        <a:p>
          <a:endParaRPr lang="en-US"/>
        </a:p>
      </dgm:t>
    </dgm:pt>
    <dgm:pt modelId="{4947EF9A-56CC-45EB-B648-D0B66FBF3A80}" type="sibTrans" cxnId="{DF17401A-61A6-481D-985E-E4BF9166F3A6}">
      <dgm:prSet/>
      <dgm:spPr/>
      <dgm:t>
        <a:bodyPr/>
        <a:lstStyle/>
        <a:p>
          <a:endParaRPr lang="en-US"/>
        </a:p>
      </dgm:t>
    </dgm:pt>
    <dgm:pt modelId="{C8A2EC3E-6308-455C-80BF-B597C7CD8AED}">
      <dgm:prSet phldrT="[Text]"/>
      <dgm:spPr/>
      <dgm:t>
        <a:bodyPr/>
        <a:lstStyle/>
        <a:p>
          <a:r>
            <a:rPr lang="en-US" dirty="0" smtClean="0"/>
            <a:t>Determine contingencies</a:t>
          </a:r>
          <a:endParaRPr lang="en-US" dirty="0"/>
        </a:p>
      </dgm:t>
    </dgm:pt>
    <dgm:pt modelId="{41F99BF4-C8D4-45B6-A73A-1F049C494775}" type="parTrans" cxnId="{6450B271-C592-4ABC-A3B1-8D26DD72E786}">
      <dgm:prSet/>
      <dgm:spPr/>
      <dgm:t>
        <a:bodyPr/>
        <a:lstStyle/>
        <a:p>
          <a:endParaRPr lang="en-US"/>
        </a:p>
      </dgm:t>
    </dgm:pt>
    <dgm:pt modelId="{3422DD55-5AC6-472E-86BF-1A8D23047039}" type="sibTrans" cxnId="{6450B271-C592-4ABC-A3B1-8D26DD72E786}">
      <dgm:prSet/>
      <dgm:spPr/>
      <dgm:t>
        <a:bodyPr/>
        <a:lstStyle/>
        <a:p>
          <a:endParaRPr lang="en-US"/>
        </a:p>
      </dgm:t>
    </dgm:pt>
    <dgm:pt modelId="{49F6517D-A029-4353-9DE6-B1148F9E5D19}" type="pres">
      <dgm:prSet presAssocID="{33E8BC1C-A088-4BAF-8445-9D2C9CFBF649}" presName="Name0" presStyleCnt="0">
        <dgm:presLayoutVars>
          <dgm:dir/>
          <dgm:animLvl val="lvl"/>
          <dgm:resizeHandles val="exact"/>
        </dgm:presLayoutVars>
      </dgm:prSet>
      <dgm:spPr/>
      <dgm:t>
        <a:bodyPr/>
        <a:lstStyle/>
        <a:p>
          <a:endParaRPr lang="en-US"/>
        </a:p>
      </dgm:t>
    </dgm:pt>
    <dgm:pt modelId="{50CE9BF4-E7E1-45B8-9D45-1F389094B90C}" type="pres">
      <dgm:prSet presAssocID="{021F303D-6E1A-4FC6-B561-179F1BF0056A}" presName="linNode" presStyleCnt="0"/>
      <dgm:spPr/>
    </dgm:pt>
    <dgm:pt modelId="{6129C8B5-E9B1-414E-831A-D85941B35DFF}" type="pres">
      <dgm:prSet presAssocID="{021F303D-6E1A-4FC6-B561-179F1BF0056A}" presName="parentText" presStyleLbl="node1" presStyleIdx="0" presStyleCnt="3">
        <dgm:presLayoutVars>
          <dgm:chMax val="1"/>
          <dgm:bulletEnabled val="1"/>
        </dgm:presLayoutVars>
      </dgm:prSet>
      <dgm:spPr/>
      <dgm:t>
        <a:bodyPr/>
        <a:lstStyle/>
        <a:p>
          <a:endParaRPr lang="en-US"/>
        </a:p>
      </dgm:t>
    </dgm:pt>
    <dgm:pt modelId="{5996A4AE-9D98-412C-8708-32DD4149832F}" type="pres">
      <dgm:prSet presAssocID="{021F303D-6E1A-4FC6-B561-179F1BF0056A}" presName="descendantText" presStyleLbl="alignAccFollowNode1" presStyleIdx="0" presStyleCnt="3">
        <dgm:presLayoutVars>
          <dgm:bulletEnabled val="1"/>
        </dgm:presLayoutVars>
      </dgm:prSet>
      <dgm:spPr/>
      <dgm:t>
        <a:bodyPr/>
        <a:lstStyle/>
        <a:p>
          <a:endParaRPr lang="en-US"/>
        </a:p>
      </dgm:t>
    </dgm:pt>
    <dgm:pt modelId="{C2DBC052-B28F-4D89-95F1-71BE23E90512}" type="pres">
      <dgm:prSet presAssocID="{9780A8D8-10ED-4AAB-8086-F050EA99ACD8}" presName="sp" presStyleCnt="0"/>
      <dgm:spPr/>
    </dgm:pt>
    <dgm:pt modelId="{37C5EFCD-458F-4C99-A7C1-DA3016B37B0C}" type="pres">
      <dgm:prSet presAssocID="{072993F2-D861-43AC-917E-3D2377CFE0A5}" presName="linNode" presStyleCnt="0"/>
      <dgm:spPr/>
    </dgm:pt>
    <dgm:pt modelId="{864842D1-F9DE-44A3-A889-C2E11C3A303B}" type="pres">
      <dgm:prSet presAssocID="{072993F2-D861-43AC-917E-3D2377CFE0A5}" presName="parentText" presStyleLbl="node1" presStyleIdx="1" presStyleCnt="3">
        <dgm:presLayoutVars>
          <dgm:chMax val="1"/>
          <dgm:bulletEnabled val="1"/>
        </dgm:presLayoutVars>
      </dgm:prSet>
      <dgm:spPr/>
      <dgm:t>
        <a:bodyPr/>
        <a:lstStyle/>
        <a:p>
          <a:endParaRPr lang="en-US"/>
        </a:p>
      </dgm:t>
    </dgm:pt>
    <dgm:pt modelId="{691B712E-C9EC-4506-8F31-F94FC1DDED31}" type="pres">
      <dgm:prSet presAssocID="{072993F2-D861-43AC-917E-3D2377CFE0A5}" presName="descendantText" presStyleLbl="alignAccFollowNode1" presStyleIdx="1" presStyleCnt="3">
        <dgm:presLayoutVars>
          <dgm:bulletEnabled val="1"/>
        </dgm:presLayoutVars>
      </dgm:prSet>
      <dgm:spPr/>
      <dgm:t>
        <a:bodyPr/>
        <a:lstStyle/>
        <a:p>
          <a:endParaRPr lang="en-US"/>
        </a:p>
      </dgm:t>
    </dgm:pt>
    <dgm:pt modelId="{3F3B9C98-58C2-4927-A7E2-2A2BDCB2C59E}" type="pres">
      <dgm:prSet presAssocID="{5E6B2CEC-8674-4073-85F4-1C0A717532BC}" presName="sp" presStyleCnt="0"/>
      <dgm:spPr/>
    </dgm:pt>
    <dgm:pt modelId="{18528FAD-3F59-418E-B5F6-4765A5F1A47E}" type="pres">
      <dgm:prSet presAssocID="{D518F607-AB83-4497-B17C-BEC319DEC3C3}" presName="linNode" presStyleCnt="0"/>
      <dgm:spPr/>
    </dgm:pt>
    <dgm:pt modelId="{555829B4-37BE-41E4-A0D9-5517698E0C2B}" type="pres">
      <dgm:prSet presAssocID="{D518F607-AB83-4497-B17C-BEC319DEC3C3}" presName="parentText" presStyleLbl="node1" presStyleIdx="2" presStyleCnt="3">
        <dgm:presLayoutVars>
          <dgm:chMax val="1"/>
          <dgm:bulletEnabled val="1"/>
        </dgm:presLayoutVars>
      </dgm:prSet>
      <dgm:spPr/>
      <dgm:t>
        <a:bodyPr/>
        <a:lstStyle/>
        <a:p>
          <a:endParaRPr lang="en-US"/>
        </a:p>
      </dgm:t>
    </dgm:pt>
    <dgm:pt modelId="{5EB0A61F-EC4E-465F-9DE8-3A2A91ADAB05}" type="pres">
      <dgm:prSet presAssocID="{D518F607-AB83-4497-B17C-BEC319DEC3C3}" presName="descendantText" presStyleLbl="alignAccFollowNode1" presStyleIdx="2" presStyleCnt="3">
        <dgm:presLayoutVars>
          <dgm:bulletEnabled val="1"/>
        </dgm:presLayoutVars>
      </dgm:prSet>
      <dgm:spPr/>
      <dgm:t>
        <a:bodyPr/>
        <a:lstStyle/>
        <a:p>
          <a:endParaRPr lang="en-US"/>
        </a:p>
      </dgm:t>
    </dgm:pt>
  </dgm:ptLst>
  <dgm:cxnLst>
    <dgm:cxn modelId="{D32E74AC-C00A-4360-BB44-7CF966758522}" type="presOf" srcId="{022F2D3D-B6BB-43F1-A038-794E100FE99B}" destId="{5EB0A61F-EC4E-465F-9DE8-3A2A91ADAB05}" srcOrd="0" destOrd="0" presId="urn:microsoft.com/office/officeart/2005/8/layout/vList5"/>
    <dgm:cxn modelId="{7D13E039-7BEC-44AD-A9CC-7948E150107C}" type="presOf" srcId="{271C794E-3B87-4E77-A300-1042EC3B2071}" destId="{5996A4AE-9D98-412C-8708-32DD4149832F}" srcOrd="0" destOrd="0" presId="urn:microsoft.com/office/officeart/2005/8/layout/vList5"/>
    <dgm:cxn modelId="{B0491C96-0F26-446F-AFF8-71253A360FE9}" type="presOf" srcId="{1D2BFD87-24A2-4418-98B2-D6ACFC0224B3}" destId="{691B712E-C9EC-4506-8F31-F94FC1DDED31}" srcOrd="0" destOrd="0" presId="urn:microsoft.com/office/officeart/2005/8/layout/vList5"/>
    <dgm:cxn modelId="{62F8DDFE-0940-47A5-AE7B-6ADE2424107F}" type="presOf" srcId="{C8A2EC3E-6308-455C-80BF-B597C7CD8AED}" destId="{5EB0A61F-EC4E-465F-9DE8-3A2A91ADAB05}" srcOrd="0" destOrd="1" presId="urn:microsoft.com/office/officeart/2005/8/layout/vList5"/>
    <dgm:cxn modelId="{32BFD85B-C833-4A1C-A317-4A1C46F43C0B}" srcId="{072993F2-D861-43AC-917E-3D2377CFE0A5}" destId="{70054C09-D0BD-427F-833A-505B219F25BF}" srcOrd="1" destOrd="0" parTransId="{57CDA8ED-C992-4AF1-965E-B62B4D934A9D}" sibTransId="{9A321747-EE50-4B8C-8FDB-F49A0C0FD409}"/>
    <dgm:cxn modelId="{6450B271-C592-4ABC-A3B1-8D26DD72E786}" srcId="{D518F607-AB83-4497-B17C-BEC319DEC3C3}" destId="{C8A2EC3E-6308-455C-80BF-B597C7CD8AED}" srcOrd="1" destOrd="0" parTransId="{41F99BF4-C8D4-45B6-A73A-1F049C494775}" sibTransId="{3422DD55-5AC6-472E-86BF-1A8D23047039}"/>
    <dgm:cxn modelId="{D1379960-0B2F-456F-85B6-A6D011C884CC}" srcId="{021F303D-6E1A-4FC6-B561-179F1BF0056A}" destId="{77559383-6FF0-4F0A-9190-D1E5DE1DFFAC}" srcOrd="2" destOrd="0" parTransId="{7071D517-8670-4524-BFA3-42A19E19770A}" sibTransId="{2216D21C-B1D8-432F-938C-47C9245B0118}"/>
    <dgm:cxn modelId="{DF17401A-61A6-481D-985E-E4BF9166F3A6}" srcId="{072993F2-D861-43AC-917E-3D2377CFE0A5}" destId="{E4C1BB07-78CD-4E14-BCC2-4DB297DA5DA5}" srcOrd="2" destOrd="0" parTransId="{A1C55E52-70C9-4FEE-838B-807020466779}" sibTransId="{4947EF9A-56CC-45EB-B648-D0B66FBF3A80}"/>
    <dgm:cxn modelId="{1D6B29FB-9295-4D4A-9368-CCD3CC776C5B}" srcId="{33E8BC1C-A088-4BAF-8445-9D2C9CFBF649}" destId="{072993F2-D861-43AC-917E-3D2377CFE0A5}" srcOrd="1" destOrd="0" parTransId="{E26E5CC6-2B3D-4FD8-B48F-AC974E5DAE0C}" sibTransId="{5E6B2CEC-8674-4073-85F4-1C0A717532BC}"/>
    <dgm:cxn modelId="{14416350-D9C8-4547-B7CF-37E5E4BF37C3}" srcId="{072993F2-D861-43AC-917E-3D2377CFE0A5}" destId="{1D2BFD87-24A2-4418-98B2-D6ACFC0224B3}" srcOrd="0" destOrd="0" parTransId="{F462A6C1-A1D2-49EF-8ED0-531ACDF484E9}" sibTransId="{F622246C-6FF3-4B77-99F6-CEC4C7B7ECCE}"/>
    <dgm:cxn modelId="{039D48ED-8746-4783-98B4-D2A419701FB3}" type="presOf" srcId="{33E8BC1C-A088-4BAF-8445-9D2C9CFBF649}" destId="{49F6517D-A029-4353-9DE6-B1148F9E5D19}" srcOrd="0" destOrd="0" presId="urn:microsoft.com/office/officeart/2005/8/layout/vList5"/>
    <dgm:cxn modelId="{898C6B11-5347-402C-9B89-152B083B3485}" type="presOf" srcId="{072993F2-D861-43AC-917E-3D2377CFE0A5}" destId="{864842D1-F9DE-44A3-A889-C2E11C3A303B}" srcOrd="0" destOrd="0" presId="urn:microsoft.com/office/officeart/2005/8/layout/vList5"/>
    <dgm:cxn modelId="{B634E87E-7A48-488F-978F-317CBD97CCA0}" type="presOf" srcId="{E4C1BB07-78CD-4E14-BCC2-4DB297DA5DA5}" destId="{691B712E-C9EC-4506-8F31-F94FC1DDED31}" srcOrd="0" destOrd="2" presId="urn:microsoft.com/office/officeart/2005/8/layout/vList5"/>
    <dgm:cxn modelId="{BC4B7851-763C-4AF6-85DC-5C1825CBB5C1}" srcId="{D518F607-AB83-4497-B17C-BEC319DEC3C3}" destId="{022F2D3D-B6BB-43F1-A038-794E100FE99B}" srcOrd="0" destOrd="0" parTransId="{14CEDD52-7451-4065-9EF1-52AA7C1E350C}" sibTransId="{ED8DEB42-F1D0-4BE8-B436-0247981F0AE3}"/>
    <dgm:cxn modelId="{D8237A58-5C49-45D2-80B8-54295940EE6C}" type="presOf" srcId="{021F303D-6E1A-4FC6-B561-179F1BF0056A}" destId="{6129C8B5-E9B1-414E-831A-D85941B35DFF}" srcOrd="0" destOrd="0" presId="urn:microsoft.com/office/officeart/2005/8/layout/vList5"/>
    <dgm:cxn modelId="{B31A7522-3FEB-4A39-9043-C580E90CDDC1}" srcId="{33E8BC1C-A088-4BAF-8445-9D2C9CFBF649}" destId="{D518F607-AB83-4497-B17C-BEC319DEC3C3}" srcOrd="2" destOrd="0" parTransId="{947415E2-9411-46C3-AD0D-071670988EEC}" sibTransId="{FABC83DB-077E-4CEE-984D-84E67AD1A1D5}"/>
    <dgm:cxn modelId="{3A9AC2FB-79B6-4662-961C-B971D7BF7B8C}" type="presOf" srcId="{70054C09-D0BD-427F-833A-505B219F25BF}" destId="{691B712E-C9EC-4506-8F31-F94FC1DDED31}" srcOrd="0" destOrd="1" presId="urn:microsoft.com/office/officeart/2005/8/layout/vList5"/>
    <dgm:cxn modelId="{6BA23C08-91DF-469A-93C9-339C4E48A6F3}" srcId="{33E8BC1C-A088-4BAF-8445-9D2C9CFBF649}" destId="{021F303D-6E1A-4FC6-B561-179F1BF0056A}" srcOrd="0" destOrd="0" parTransId="{D376163F-A1B0-4BDE-9C8A-470623C33830}" sibTransId="{9780A8D8-10ED-4AAB-8086-F050EA99ACD8}"/>
    <dgm:cxn modelId="{DF15CA33-3232-4CC6-A27E-8D6B72DB6132}" type="presOf" srcId="{D518F607-AB83-4497-B17C-BEC319DEC3C3}" destId="{555829B4-37BE-41E4-A0D9-5517698E0C2B}" srcOrd="0" destOrd="0" presId="urn:microsoft.com/office/officeart/2005/8/layout/vList5"/>
    <dgm:cxn modelId="{69892EDF-8C14-48BB-AAF9-B2544EC5B2D2}" type="presOf" srcId="{77559383-6FF0-4F0A-9190-D1E5DE1DFFAC}" destId="{5996A4AE-9D98-412C-8708-32DD4149832F}" srcOrd="0" destOrd="2" presId="urn:microsoft.com/office/officeart/2005/8/layout/vList5"/>
    <dgm:cxn modelId="{1F7E92EE-A642-40C2-AA9D-E3A9C6AF53BB}" srcId="{021F303D-6E1A-4FC6-B561-179F1BF0056A}" destId="{271C794E-3B87-4E77-A300-1042EC3B2071}" srcOrd="0" destOrd="0" parTransId="{8AD7F9F4-339C-4CC0-B63B-7E843384F717}" sibTransId="{9C0362F5-30E7-418B-ABA2-287046D55CA4}"/>
    <dgm:cxn modelId="{25DB48C0-6866-4711-9F08-7AED4B287A57}" type="presOf" srcId="{CBEA7334-8830-44E4-BAB2-D4C47F660DF1}" destId="{5996A4AE-9D98-412C-8708-32DD4149832F}" srcOrd="0" destOrd="1" presId="urn:microsoft.com/office/officeart/2005/8/layout/vList5"/>
    <dgm:cxn modelId="{283131A0-8F09-4F6F-9E37-0D2B5D54BEF5}" srcId="{021F303D-6E1A-4FC6-B561-179F1BF0056A}" destId="{CBEA7334-8830-44E4-BAB2-D4C47F660DF1}" srcOrd="1" destOrd="0" parTransId="{02EE9965-00C7-4B28-917F-5D909E4964A2}" sibTransId="{3C72BB3F-C765-4E5F-9A6B-C7F1C317DCB7}"/>
    <dgm:cxn modelId="{77F5A96B-A41F-4E5B-89C1-7EC357D6D683}" type="presParOf" srcId="{49F6517D-A029-4353-9DE6-B1148F9E5D19}" destId="{50CE9BF4-E7E1-45B8-9D45-1F389094B90C}" srcOrd="0" destOrd="0" presId="urn:microsoft.com/office/officeart/2005/8/layout/vList5"/>
    <dgm:cxn modelId="{6B2D918F-7D41-4391-9D0F-85A5AE62CC10}" type="presParOf" srcId="{50CE9BF4-E7E1-45B8-9D45-1F389094B90C}" destId="{6129C8B5-E9B1-414E-831A-D85941B35DFF}" srcOrd="0" destOrd="0" presId="urn:microsoft.com/office/officeart/2005/8/layout/vList5"/>
    <dgm:cxn modelId="{D4D7DB32-3676-4479-8F9A-C21E775DE9FA}" type="presParOf" srcId="{50CE9BF4-E7E1-45B8-9D45-1F389094B90C}" destId="{5996A4AE-9D98-412C-8708-32DD4149832F}" srcOrd="1" destOrd="0" presId="urn:microsoft.com/office/officeart/2005/8/layout/vList5"/>
    <dgm:cxn modelId="{5C759F39-7393-423A-AB84-C687B12F6230}" type="presParOf" srcId="{49F6517D-A029-4353-9DE6-B1148F9E5D19}" destId="{C2DBC052-B28F-4D89-95F1-71BE23E90512}" srcOrd="1" destOrd="0" presId="urn:microsoft.com/office/officeart/2005/8/layout/vList5"/>
    <dgm:cxn modelId="{5E691A3C-4D63-42BD-A735-3DE702EA4D10}" type="presParOf" srcId="{49F6517D-A029-4353-9DE6-B1148F9E5D19}" destId="{37C5EFCD-458F-4C99-A7C1-DA3016B37B0C}" srcOrd="2" destOrd="0" presId="urn:microsoft.com/office/officeart/2005/8/layout/vList5"/>
    <dgm:cxn modelId="{33B7441A-D896-4CA9-BE3E-0775FDFCEE07}" type="presParOf" srcId="{37C5EFCD-458F-4C99-A7C1-DA3016B37B0C}" destId="{864842D1-F9DE-44A3-A889-C2E11C3A303B}" srcOrd="0" destOrd="0" presId="urn:microsoft.com/office/officeart/2005/8/layout/vList5"/>
    <dgm:cxn modelId="{663BEB19-2DB2-48EA-8419-7CB6B3C3FCB2}" type="presParOf" srcId="{37C5EFCD-458F-4C99-A7C1-DA3016B37B0C}" destId="{691B712E-C9EC-4506-8F31-F94FC1DDED31}" srcOrd="1" destOrd="0" presId="urn:microsoft.com/office/officeart/2005/8/layout/vList5"/>
    <dgm:cxn modelId="{8B698405-767C-4495-8387-459D7DFA1845}" type="presParOf" srcId="{49F6517D-A029-4353-9DE6-B1148F9E5D19}" destId="{3F3B9C98-58C2-4927-A7E2-2A2BDCB2C59E}" srcOrd="3" destOrd="0" presId="urn:microsoft.com/office/officeart/2005/8/layout/vList5"/>
    <dgm:cxn modelId="{A0C155EC-4803-4BD6-A505-A76862F9A514}" type="presParOf" srcId="{49F6517D-A029-4353-9DE6-B1148F9E5D19}" destId="{18528FAD-3F59-418E-B5F6-4765A5F1A47E}" srcOrd="4" destOrd="0" presId="urn:microsoft.com/office/officeart/2005/8/layout/vList5"/>
    <dgm:cxn modelId="{9A429A72-DDAE-4B08-9623-C510A13F602B}" type="presParOf" srcId="{18528FAD-3F59-418E-B5F6-4765A5F1A47E}" destId="{555829B4-37BE-41E4-A0D9-5517698E0C2B}" srcOrd="0" destOrd="0" presId="urn:microsoft.com/office/officeart/2005/8/layout/vList5"/>
    <dgm:cxn modelId="{B378107D-B35A-459B-8B02-FB6B692B1438}" type="presParOf" srcId="{18528FAD-3F59-418E-B5F6-4765A5F1A47E}" destId="{5EB0A61F-EC4E-465F-9DE8-3A2A91ADAB05}" srcOrd="1" destOrd="0" presId="urn:microsoft.com/office/officeart/2005/8/layout/vList5"/>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172BF-8FDA-4596-8E2A-235A57A933F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B3345EF-5B61-48D9-86D9-1BD95548097E}">
      <dgm:prSet phldrT="[Text]" custT="1"/>
      <dgm:spPr/>
      <dgm:t>
        <a:bodyPr/>
        <a:lstStyle/>
        <a:p>
          <a:pPr rtl="0"/>
          <a:r>
            <a:rPr lang="en" sz="1600" b="1" dirty="0" smtClean="0">
              <a:solidFill>
                <a:schemeClr val="tx1"/>
              </a:solidFill>
              <a:latin typeface="+mn-lt"/>
            </a:rPr>
            <a:t>Reseach Institutions</a:t>
          </a:r>
          <a:endParaRPr lang="en-US" sz="1600" dirty="0">
            <a:solidFill>
              <a:schemeClr val="tx1"/>
            </a:solidFill>
            <a:latin typeface="+mn-lt"/>
          </a:endParaRPr>
        </a:p>
      </dgm:t>
    </dgm:pt>
    <dgm:pt modelId="{1F2A573F-B12E-4B1F-8C5D-779D134A32AD}" type="parTrans" cxnId="{4340C0EB-EC9B-4366-89EB-ED9D54B8C09E}">
      <dgm:prSet/>
      <dgm:spPr/>
      <dgm:t>
        <a:bodyPr/>
        <a:lstStyle/>
        <a:p>
          <a:endParaRPr lang="en-US" sz="1200">
            <a:solidFill>
              <a:schemeClr val="bg1"/>
            </a:solidFill>
            <a:latin typeface="+mn-lt"/>
          </a:endParaRPr>
        </a:p>
      </dgm:t>
    </dgm:pt>
    <dgm:pt modelId="{572E50D5-E9CD-4310-A794-002BBC69FBF4}" type="sibTrans" cxnId="{4340C0EB-EC9B-4366-89EB-ED9D54B8C09E}">
      <dgm:prSet/>
      <dgm:spPr/>
      <dgm:t>
        <a:bodyPr/>
        <a:lstStyle/>
        <a:p>
          <a:endParaRPr lang="en-US" sz="1200">
            <a:solidFill>
              <a:schemeClr val="bg1"/>
            </a:solidFill>
            <a:latin typeface="+mn-lt"/>
          </a:endParaRPr>
        </a:p>
      </dgm:t>
    </dgm:pt>
    <dgm:pt modelId="{6E81E991-B365-4B72-AD9C-C07D60C6FE80}">
      <dgm:prSet phldrT="[Text]" custT="1"/>
      <dgm:spPr/>
      <dgm:t>
        <a:bodyPr/>
        <a:lstStyle/>
        <a:p>
          <a:pPr algn="ctr"/>
          <a:r>
            <a:rPr lang="en" sz="1600" b="1" dirty="0" smtClean="0">
              <a:solidFill>
                <a:schemeClr val="bg1"/>
              </a:solidFill>
              <a:latin typeface="+mn-lt"/>
            </a:rPr>
            <a:t>Profile and Characteristics</a:t>
          </a:r>
        </a:p>
      </dgm:t>
    </dgm:pt>
    <dgm:pt modelId="{0FDBEB73-06D7-4705-B82D-CD9F346FFE55}" type="parTrans" cxnId="{A743C0D1-2D54-474A-A189-25C52BCC2FA6}">
      <dgm:prSet/>
      <dgm:spPr/>
      <dgm:t>
        <a:bodyPr/>
        <a:lstStyle/>
        <a:p>
          <a:endParaRPr lang="en-US" sz="1200">
            <a:solidFill>
              <a:schemeClr val="bg1"/>
            </a:solidFill>
            <a:latin typeface="+mn-lt"/>
          </a:endParaRPr>
        </a:p>
      </dgm:t>
    </dgm:pt>
    <dgm:pt modelId="{C5AC592D-8639-4750-A1D5-47E66AC66ED1}" type="sibTrans" cxnId="{A743C0D1-2D54-474A-A189-25C52BCC2FA6}">
      <dgm:prSet/>
      <dgm:spPr/>
      <dgm:t>
        <a:bodyPr/>
        <a:lstStyle/>
        <a:p>
          <a:endParaRPr lang="en-US" sz="1200">
            <a:solidFill>
              <a:schemeClr val="bg1"/>
            </a:solidFill>
            <a:latin typeface="+mn-lt"/>
          </a:endParaRPr>
        </a:p>
      </dgm:t>
    </dgm:pt>
    <dgm:pt modelId="{A449DE74-A10C-40FC-8481-E037890BED38}">
      <dgm:prSet phldrT="[Text]" custT="1"/>
      <dgm:spPr/>
      <dgm:t>
        <a:bodyPr/>
        <a:lstStyle/>
        <a:p>
          <a:pPr algn="ctr"/>
          <a:r>
            <a:rPr lang="en" sz="1600" b="1" i="0" u="none" strike="noStrike" cap="none" baseline="0" dirty="0" smtClean="0">
              <a:solidFill>
                <a:schemeClr val="bg1"/>
              </a:solidFill>
              <a:latin typeface="+mn-lt"/>
              <a:ea typeface="Arial"/>
              <a:cs typeface="Arial"/>
              <a:sym typeface="Arial"/>
            </a:rPr>
            <a:t>Likely Groups and Associations</a:t>
          </a:r>
          <a:endParaRPr lang="en-US" sz="1600" dirty="0">
            <a:solidFill>
              <a:schemeClr val="bg1"/>
            </a:solidFill>
            <a:latin typeface="+mn-lt"/>
          </a:endParaRPr>
        </a:p>
      </dgm:t>
    </dgm:pt>
    <dgm:pt modelId="{9C57306F-B55A-4947-814D-C5C7BEC6F567}" type="parTrans" cxnId="{82D460FC-8A3F-4B11-98DD-8C9D5595D320}">
      <dgm:prSet/>
      <dgm:spPr/>
      <dgm:t>
        <a:bodyPr/>
        <a:lstStyle/>
        <a:p>
          <a:endParaRPr lang="en-US" sz="1200">
            <a:solidFill>
              <a:schemeClr val="bg1"/>
            </a:solidFill>
            <a:latin typeface="+mn-lt"/>
          </a:endParaRPr>
        </a:p>
      </dgm:t>
    </dgm:pt>
    <dgm:pt modelId="{0CFC330C-5D57-48E5-840D-C96F2595CC20}" type="sibTrans" cxnId="{82D460FC-8A3F-4B11-98DD-8C9D5595D320}">
      <dgm:prSet/>
      <dgm:spPr/>
      <dgm:t>
        <a:bodyPr/>
        <a:lstStyle/>
        <a:p>
          <a:endParaRPr lang="en-US" sz="1200">
            <a:solidFill>
              <a:schemeClr val="bg1"/>
            </a:solidFill>
            <a:latin typeface="+mn-lt"/>
          </a:endParaRPr>
        </a:p>
      </dgm:t>
    </dgm:pt>
    <dgm:pt modelId="{1AEE2862-66D0-4162-A30F-800C07E17419}">
      <dgm:prSet phldrT="[Text]" custT="1"/>
      <dgm:spPr/>
      <dgm:t>
        <a:bodyPr anchor="t"/>
        <a:lstStyle/>
        <a:p>
          <a:pPr algn="ctr"/>
          <a:r>
            <a:rPr lang="en" sz="1600" b="1" dirty="0" smtClean="0">
              <a:solidFill>
                <a:schemeClr val="bg1"/>
              </a:solidFill>
              <a:latin typeface="+mn-lt"/>
            </a:rPr>
            <a:t>Meaningful Ways to Engage Them</a:t>
          </a:r>
          <a:endParaRPr lang="en-US" sz="1600" dirty="0">
            <a:solidFill>
              <a:schemeClr val="bg1"/>
            </a:solidFill>
            <a:latin typeface="+mn-lt"/>
          </a:endParaRPr>
        </a:p>
      </dgm:t>
    </dgm:pt>
    <dgm:pt modelId="{46C13F2F-10FD-4820-9114-E5062D923628}" type="parTrans" cxnId="{C3B9427E-20E5-452F-BFAB-88CBC69102F1}">
      <dgm:prSet/>
      <dgm:spPr/>
      <dgm:t>
        <a:bodyPr/>
        <a:lstStyle/>
        <a:p>
          <a:endParaRPr lang="en-US" sz="1200">
            <a:solidFill>
              <a:schemeClr val="bg1"/>
            </a:solidFill>
            <a:latin typeface="+mn-lt"/>
          </a:endParaRPr>
        </a:p>
      </dgm:t>
    </dgm:pt>
    <dgm:pt modelId="{143BC677-5E8C-4192-823F-5E42FB6D1393}" type="sibTrans" cxnId="{C3B9427E-20E5-452F-BFAB-88CBC69102F1}">
      <dgm:prSet/>
      <dgm:spPr/>
      <dgm:t>
        <a:bodyPr/>
        <a:lstStyle/>
        <a:p>
          <a:endParaRPr lang="en-US" sz="1200">
            <a:solidFill>
              <a:schemeClr val="bg1"/>
            </a:solidFill>
            <a:latin typeface="+mn-lt"/>
          </a:endParaRPr>
        </a:p>
      </dgm:t>
    </dgm:pt>
    <dgm:pt modelId="{4B341835-1578-441E-9E8F-0AB6B364B3AF}">
      <dgm:prSet phldrT="[Text]" custT="1"/>
      <dgm:spPr/>
      <dgm:t>
        <a:bodyPr/>
        <a:lstStyle/>
        <a:p>
          <a:pPr algn="l" rtl="0"/>
          <a:r>
            <a:rPr lang="en" sz="1600" dirty="0" smtClean="0">
              <a:solidFill>
                <a:schemeClr val="bg1"/>
              </a:solidFill>
              <a:latin typeface="+mn-lt"/>
            </a:rPr>
            <a:t>NPOs</a:t>
          </a:r>
          <a:endParaRPr lang="en-US" sz="1600" dirty="0">
            <a:solidFill>
              <a:schemeClr val="bg1"/>
            </a:solidFill>
            <a:latin typeface="+mn-lt"/>
          </a:endParaRPr>
        </a:p>
      </dgm:t>
    </dgm:pt>
    <dgm:pt modelId="{F5F1A1B4-026A-4E5D-A5AE-79DA5E58DC6F}" type="parTrans" cxnId="{55AB7A25-CFB6-449B-ABC8-95FA6D10B6D2}">
      <dgm:prSet/>
      <dgm:spPr/>
      <dgm:t>
        <a:bodyPr/>
        <a:lstStyle/>
        <a:p>
          <a:endParaRPr lang="en-US">
            <a:solidFill>
              <a:schemeClr val="bg1"/>
            </a:solidFill>
          </a:endParaRPr>
        </a:p>
      </dgm:t>
    </dgm:pt>
    <dgm:pt modelId="{5CB1BC3E-1ADE-4743-ABB0-2A2E85274297}" type="sibTrans" cxnId="{55AB7A25-CFB6-449B-ABC8-95FA6D10B6D2}">
      <dgm:prSet/>
      <dgm:spPr/>
      <dgm:t>
        <a:bodyPr/>
        <a:lstStyle/>
        <a:p>
          <a:endParaRPr lang="en-US">
            <a:solidFill>
              <a:schemeClr val="bg1"/>
            </a:solidFill>
          </a:endParaRPr>
        </a:p>
      </dgm:t>
    </dgm:pt>
    <dgm:pt modelId="{AD2BC0C9-314E-474E-BF65-7B82E825C0AC}">
      <dgm:prSet phldrT="[Text]" custT="1"/>
      <dgm:spPr/>
      <dgm:t>
        <a:bodyPr/>
        <a:lstStyle/>
        <a:p>
          <a:pPr algn="l" rtl="0"/>
          <a:r>
            <a:rPr lang="en" sz="1600" dirty="0" smtClean="0">
              <a:solidFill>
                <a:schemeClr val="bg1"/>
              </a:solidFill>
              <a:latin typeface="+mn-lt"/>
            </a:rPr>
            <a:t>Regulatory bodies</a:t>
          </a:r>
          <a:endParaRPr lang="en-US" sz="1600" dirty="0">
            <a:solidFill>
              <a:schemeClr val="bg1"/>
            </a:solidFill>
            <a:latin typeface="+mn-lt"/>
          </a:endParaRPr>
        </a:p>
      </dgm:t>
    </dgm:pt>
    <dgm:pt modelId="{FC146128-FEA1-4628-8683-82D97626EA6B}" type="parTrans" cxnId="{E683E030-03BF-4C7E-9323-6CA0E7DAF00F}">
      <dgm:prSet/>
      <dgm:spPr/>
      <dgm:t>
        <a:bodyPr/>
        <a:lstStyle/>
        <a:p>
          <a:endParaRPr lang="en-US">
            <a:solidFill>
              <a:schemeClr val="bg1"/>
            </a:solidFill>
          </a:endParaRPr>
        </a:p>
      </dgm:t>
    </dgm:pt>
    <dgm:pt modelId="{12129F18-0C68-44EB-A5C0-52311FECFC53}" type="sibTrans" cxnId="{E683E030-03BF-4C7E-9323-6CA0E7DAF00F}">
      <dgm:prSet/>
      <dgm:spPr/>
      <dgm:t>
        <a:bodyPr/>
        <a:lstStyle/>
        <a:p>
          <a:endParaRPr lang="en-US">
            <a:solidFill>
              <a:schemeClr val="bg1"/>
            </a:solidFill>
          </a:endParaRPr>
        </a:p>
      </dgm:t>
    </dgm:pt>
    <dgm:pt modelId="{2191D4DE-5875-41B7-BB2A-2EF51D91CF1E}">
      <dgm:prSet phldrT="[Text]" custT="1"/>
      <dgm:spPr/>
      <dgm:t>
        <a:bodyPr/>
        <a:lstStyle/>
        <a:p>
          <a:pPr algn="l" rtl="0"/>
          <a:r>
            <a:rPr lang="en" sz="1600" dirty="0" smtClean="0">
              <a:solidFill>
                <a:schemeClr val="bg1"/>
              </a:solidFill>
              <a:latin typeface="+mn-lt"/>
            </a:rPr>
            <a:t>Mostly academic in nature</a:t>
          </a:r>
          <a:endParaRPr lang="en-US" sz="1600" dirty="0">
            <a:solidFill>
              <a:schemeClr val="bg1"/>
            </a:solidFill>
            <a:latin typeface="+mn-lt"/>
          </a:endParaRPr>
        </a:p>
      </dgm:t>
    </dgm:pt>
    <dgm:pt modelId="{E46217D3-FFE2-4468-8244-4D55C0C5946B}" type="parTrans" cxnId="{7B4C5AAE-1E4F-4EFC-BE4F-E186FE7670BC}">
      <dgm:prSet/>
      <dgm:spPr/>
      <dgm:t>
        <a:bodyPr/>
        <a:lstStyle/>
        <a:p>
          <a:endParaRPr lang="en-US">
            <a:solidFill>
              <a:schemeClr val="bg1"/>
            </a:solidFill>
          </a:endParaRPr>
        </a:p>
      </dgm:t>
    </dgm:pt>
    <dgm:pt modelId="{8CCDD7A7-9EA5-41E5-948A-6BC3517DDD2D}" type="sibTrans" cxnId="{7B4C5AAE-1E4F-4EFC-BE4F-E186FE7670BC}">
      <dgm:prSet/>
      <dgm:spPr/>
      <dgm:t>
        <a:bodyPr/>
        <a:lstStyle/>
        <a:p>
          <a:endParaRPr lang="en-US">
            <a:solidFill>
              <a:schemeClr val="bg1"/>
            </a:solidFill>
          </a:endParaRPr>
        </a:p>
      </dgm:t>
    </dgm:pt>
    <dgm:pt modelId="{4AF47285-F8D7-48BE-84AC-A6CA8C84DD62}">
      <dgm:prSet phldrT="[Text]" custT="1"/>
      <dgm:spPr/>
      <dgm:t>
        <a:bodyPr/>
        <a:lstStyle/>
        <a:p>
          <a:pPr algn="l" rtl="0"/>
          <a:r>
            <a:rPr lang="en" sz="1600" dirty="0" smtClean="0">
              <a:solidFill>
                <a:schemeClr val="bg1"/>
              </a:solidFill>
              <a:latin typeface="+mn-lt"/>
            </a:rPr>
            <a:t>Build brand name as top priority</a:t>
          </a:r>
          <a:endParaRPr lang="en-US" sz="1600" dirty="0">
            <a:solidFill>
              <a:schemeClr val="bg1"/>
            </a:solidFill>
            <a:latin typeface="+mn-lt"/>
          </a:endParaRPr>
        </a:p>
      </dgm:t>
    </dgm:pt>
    <dgm:pt modelId="{1BD89B7B-2B5D-497E-8E3A-C332BFC1C673}" type="parTrans" cxnId="{5A350696-D682-4D06-A741-5CB15982B512}">
      <dgm:prSet/>
      <dgm:spPr/>
      <dgm:t>
        <a:bodyPr/>
        <a:lstStyle/>
        <a:p>
          <a:endParaRPr lang="en-US">
            <a:solidFill>
              <a:schemeClr val="bg1"/>
            </a:solidFill>
          </a:endParaRPr>
        </a:p>
      </dgm:t>
    </dgm:pt>
    <dgm:pt modelId="{3579F0D1-6324-4BD8-9F12-E14D11AE3F1C}" type="sibTrans" cxnId="{5A350696-D682-4D06-A741-5CB15982B512}">
      <dgm:prSet/>
      <dgm:spPr/>
      <dgm:t>
        <a:bodyPr/>
        <a:lstStyle/>
        <a:p>
          <a:endParaRPr lang="en-US">
            <a:solidFill>
              <a:schemeClr val="bg1"/>
            </a:solidFill>
          </a:endParaRPr>
        </a:p>
      </dgm:t>
    </dgm:pt>
    <dgm:pt modelId="{6BF1A3FA-B2A5-4839-99D8-86D8672DCB16}">
      <dgm:prSet phldrT="[Text]" custT="1"/>
      <dgm:spPr/>
      <dgm:t>
        <a:bodyPr/>
        <a:lstStyle/>
        <a:p>
          <a:pPr algn="l" rtl="0"/>
          <a:r>
            <a:rPr lang="en" sz="1600" dirty="0" smtClean="0">
              <a:solidFill>
                <a:schemeClr val="bg1"/>
              </a:solidFill>
              <a:latin typeface="+mn-lt"/>
            </a:rPr>
            <a:t>Recognition by having their work published/getting invited to give talks</a:t>
          </a:r>
          <a:endParaRPr lang="en-US" sz="1600" dirty="0">
            <a:solidFill>
              <a:schemeClr val="bg1"/>
            </a:solidFill>
            <a:latin typeface="+mn-lt"/>
          </a:endParaRPr>
        </a:p>
      </dgm:t>
    </dgm:pt>
    <dgm:pt modelId="{08306AAA-F0B4-47F5-8982-DE7B7691486A}" type="parTrans" cxnId="{DE4368F3-6C3E-4BF4-B4CF-C90059B965E9}">
      <dgm:prSet/>
      <dgm:spPr/>
      <dgm:t>
        <a:bodyPr/>
        <a:lstStyle/>
        <a:p>
          <a:endParaRPr lang="en-US">
            <a:solidFill>
              <a:schemeClr val="bg1"/>
            </a:solidFill>
          </a:endParaRPr>
        </a:p>
      </dgm:t>
    </dgm:pt>
    <dgm:pt modelId="{82FA9626-48E4-4C22-8E14-C170DE815D5E}" type="sibTrans" cxnId="{DE4368F3-6C3E-4BF4-B4CF-C90059B965E9}">
      <dgm:prSet/>
      <dgm:spPr/>
      <dgm:t>
        <a:bodyPr/>
        <a:lstStyle/>
        <a:p>
          <a:endParaRPr lang="en-US">
            <a:solidFill>
              <a:schemeClr val="bg1"/>
            </a:solidFill>
          </a:endParaRPr>
        </a:p>
      </dgm:t>
    </dgm:pt>
    <dgm:pt modelId="{FECEF4C4-B6D7-4C5E-8CCD-AC71F766F0DD}">
      <dgm:prSet phldrT="[Text]" custT="1"/>
      <dgm:spPr/>
      <dgm:t>
        <a:bodyPr/>
        <a:lstStyle/>
        <a:p>
          <a:pPr algn="l" rtl="0"/>
          <a:r>
            <a:rPr lang="en" sz="1600" dirty="0" smtClean="0">
              <a:solidFill>
                <a:schemeClr val="bg1"/>
              </a:solidFill>
              <a:latin typeface="+mn-lt"/>
            </a:rPr>
            <a:t>NPOs depend on sponsors</a:t>
          </a:r>
          <a:endParaRPr lang="en-US" sz="1600" dirty="0">
            <a:solidFill>
              <a:schemeClr val="bg1"/>
            </a:solidFill>
            <a:latin typeface="+mn-lt"/>
          </a:endParaRPr>
        </a:p>
      </dgm:t>
    </dgm:pt>
    <dgm:pt modelId="{5751DE8D-D47F-4E54-BB8F-98E5E06F3E7C}" type="parTrans" cxnId="{C6012344-47CA-4251-8ADC-E0310EBD3EE2}">
      <dgm:prSet/>
      <dgm:spPr/>
      <dgm:t>
        <a:bodyPr/>
        <a:lstStyle/>
        <a:p>
          <a:endParaRPr lang="en-US">
            <a:solidFill>
              <a:schemeClr val="bg1"/>
            </a:solidFill>
          </a:endParaRPr>
        </a:p>
      </dgm:t>
    </dgm:pt>
    <dgm:pt modelId="{8E82EE1F-1683-4B31-882F-8EB9D03E5932}" type="sibTrans" cxnId="{C6012344-47CA-4251-8ADC-E0310EBD3EE2}">
      <dgm:prSet/>
      <dgm:spPr/>
      <dgm:t>
        <a:bodyPr/>
        <a:lstStyle/>
        <a:p>
          <a:endParaRPr lang="en-US">
            <a:solidFill>
              <a:schemeClr val="bg1"/>
            </a:solidFill>
          </a:endParaRPr>
        </a:p>
      </dgm:t>
    </dgm:pt>
    <dgm:pt modelId="{3EEB44CB-17D1-4DF5-B705-9F01FAF415F5}">
      <dgm:prSet phldrT="[Text]" custT="1"/>
      <dgm:spPr/>
      <dgm:t>
        <a:bodyPr/>
        <a:lstStyle/>
        <a:p>
          <a:pPr algn="ctr"/>
          <a:r>
            <a:rPr lang="en" sz="1600" b="1" dirty="0" smtClean="0">
              <a:solidFill>
                <a:schemeClr val="bg1"/>
              </a:solidFill>
              <a:latin typeface="+mn-lt"/>
            </a:rPr>
            <a:t>Where to Find Them?</a:t>
          </a:r>
          <a:endParaRPr lang="en-US" sz="1600" dirty="0">
            <a:solidFill>
              <a:schemeClr val="bg1"/>
            </a:solidFill>
            <a:latin typeface="+mn-lt"/>
          </a:endParaRPr>
        </a:p>
      </dgm:t>
    </dgm:pt>
    <dgm:pt modelId="{96FE6B76-B6E9-46A7-934B-103A10C0679C}" type="sibTrans" cxnId="{912A21F8-6903-4D96-802C-54029E6C653A}">
      <dgm:prSet/>
      <dgm:spPr/>
      <dgm:t>
        <a:bodyPr/>
        <a:lstStyle/>
        <a:p>
          <a:endParaRPr lang="en-US" sz="1200">
            <a:solidFill>
              <a:schemeClr val="bg1"/>
            </a:solidFill>
            <a:latin typeface="+mn-lt"/>
          </a:endParaRPr>
        </a:p>
      </dgm:t>
    </dgm:pt>
    <dgm:pt modelId="{10C2B885-84D4-4EFE-83B2-5206163EF973}" type="parTrans" cxnId="{912A21F8-6903-4D96-802C-54029E6C653A}">
      <dgm:prSet/>
      <dgm:spPr/>
      <dgm:t>
        <a:bodyPr/>
        <a:lstStyle/>
        <a:p>
          <a:endParaRPr lang="en-US" sz="1200">
            <a:solidFill>
              <a:schemeClr val="bg1"/>
            </a:solidFill>
            <a:latin typeface="+mn-lt"/>
          </a:endParaRPr>
        </a:p>
      </dgm:t>
    </dgm:pt>
    <dgm:pt modelId="{39ADAB4A-24C8-4D34-958B-CB9C37F2D739}">
      <dgm:prSet phldrT="[Text]" custT="1"/>
      <dgm:spPr/>
      <dgm:t>
        <a:bodyPr/>
        <a:lstStyle/>
        <a:p>
          <a:pPr algn="l"/>
          <a:r>
            <a:rPr lang="en" sz="1600" dirty="0" smtClean="0">
              <a:solidFill>
                <a:schemeClr val="bg1"/>
              </a:solidFill>
              <a:latin typeface="+mn-lt"/>
            </a:rPr>
            <a:t>University directories</a:t>
          </a:r>
          <a:endParaRPr lang="en-US" sz="1600" dirty="0">
            <a:solidFill>
              <a:schemeClr val="bg1"/>
            </a:solidFill>
            <a:latin typeface="+mn-lt"/>
          </a:endParaRPr>
        </a:p>
      </dgm:t>
    </dgm:pt>
    <dgm:pt modelId="{B644E44F-5894-454B-A68A-2B4744DF97DB}" type="parTrans" cxnId="{B4D1F647-6A35-4E37-A5EA-124632DB79D7}">
      <dgm:prSet/>
      <dgm:spPr/>
      <dgm:t>
        <a:bodyPr/>
        <a:lstStyle/>
        <a:p>
          <a:endParaRPr lang="en-US">
            <a:solidFill>
              <a:schemeClr val="bg1"/>
            </a:solidFill>
          </a:endParaRPr>
        </a:p>
      </dgm:t>
    </dgm:pt>
    <dgm:pt modelId="{29FB7BB4-E674-4E78-B484-DEF4C1FCC4E2}" type="sibTrans" cxnId="{B4D1F647-6A35-4E37-A5EA-124632DB79D7}">
      <dgm:prSet/>
      <dgm:spPr/>
      <dgm:t>
        <a:bodyPr/>
        <a:lstStyle/>
        <a:p>
          <a:endParaRPr lang="en-US">
            <a:solidFill>
              <a:schemeClr val="bg1"/>
            </a:solidFill>
          </a:endParaRPr>
        </a:p>
      </dgm:t>
    </dgm:pt>
    <dgm:pt modelId="{10EBB555-A1BB-4222-892D-05ACDD2E8782}">
      <dgm:prSet phldrT="[Text]" custT="1"/>
      <dgm:spPr/>
      <dgm:t>
        <a:bodyPr/>
        <a:lstStyle/>
        <a:p>
          <a:pPr algn="l"/>
          <a:r>
            <a:rPr lang="en" sz="1600" dirty="0" smtClean="0">
              <a:solidFill>
                <a:schemeClr val="bg1"/>
              </a:solidFill>
              <a:latin typeface="+mn-lt"/>
            </a:rPr>
            <a:t>Referral  from graduates students to interview the faculty</a:t>
          </a:r>
          <a:endParaRPr lang="en-US" sz="1600" dirty="0">
            <a:solidFill>
              <a:schemeClr val="bg1"/>
            </a:solidFill>
            <a:latin typeface="+mn-lt"/>
          </a:endParaRPr>
        </a:p>
      </dgm:t>
    </dgm:pt>
    <dgm:pt modelId="{37D7ACF6-EAA6-458C-81C0-3584FD27B06A}" type="parTrans" cxnId="{05E3E784-B314-4A2F-853C-1776BFB957CA}">
      <dgm:prSet/>
      <dgm:spPr/>
      <dgm:t>
        <a:bodyPr/>
        <a:lstStyle/>
        <a:p>
          <a:endParaRPr lang="en-US">
            <a:solidFill>
              <a:schemeClr val="bg1"/>
            </a:solidFill>
          </a:endParaRPr>
        </a:p>
      </dgm:t>
    </dgm:pt>
    <dgm:pt modelId="{E193420F-1423-4A96-AD57-167F377F3800}" type="sibTrans" cxnId="{05E3E784-B314-4A2F-853C-1776BFB957CA}">
      <dgm:prSet/>
      <dgm:spPr/>
      <dgm:t>
        <a:bodyPr/>
        <a:lstStyle/>
        <a:p>
          <a:endParaRPr lang="en-US">
            <a:solidFill>
              <a:schemeClr val="bg1"/>
            </a:solidFill>
          </a:endParaRPr>
        </a:p>
      </dgm:t>
    </dgm:pt>
    <dgm:pt modelId="{7E0649FF-64D1-4504-9BD5-321C4B73EE51}">
      <dgm:prSet phldrT="[Text]" custT="1"/>
      <dgm:spPr/>
      <dgm:t>
        <a:bodyPr/>
        <a:lstStyle/>
        <a:p>
          <a:pPr algn="l"/>
          <a:r>
            <a:rPr lang="en" sz="1600" dirty="0" smtClean="0">
              <a:solidFill>
                <a:schemeClr val="bg1"/>
              </a:solidFill>
              <a:latin typeface="+mn-lt"/>
            </a:rPr>
            <a:t>The ‘contact us’ section of the institution’s  websites </a:t>
          </a:r>
        </a:p>
        <a:p>
          <a:pPr algn="l" rtl="0"/>
          <a:endParaRPr lang="en-US" sz="1600" dirty="0">
            <a:solidFill>
              <a:schemeClr val="bg1"/>
            </a:solidFill>
            <a:latin typeface="+mn-lt"/>
          </a:endParaRPr>
        </a:p>
      </dgm:t>
    </dgm:pt>
    <dgm:pt modelId="{A71281F1-2201-4AB8-983C-2FE926D39E90}" type="parTrans" cxnId="{392F67AA-0537-4A62-BB7E-1D99BB2A75C9}">
      <dgm:prSet/>
      <dgm:spPr/>
      <dgm:t>
        <a:bodyPr/>
        <a:lstStyle/>
        <a:p>
          <a:endParaRPr lang="en-US">
            <a:solidFill>
              <a:schemeClr val="bg1"/>
            </a:solidFill>
          </a:endParaRPr>
        </a:p>
      </dgm:t>
    </dgm:pt>
    <dgm:pt modelId="{7029AED5-F0B4-47E4-8D93-14629136C0C5}" type="sibTrans" cxnId="{392F67AA-0537-4A62-BB7E-1D99BB2A75C9}">
      <dgm:prSet/>
      <dgm:spPr/>
      <dgm:t>
        <a:bodyPr/>
        <a:lstStyle/>
        <a:p>
          <a:endParaRPr lang="en-US">
            <a:solidFill>
              <a:schemeClr val="bg1"/>
            </a:solidFill>
          </a:endParaRPr>
        </a:p>
      </dgm:t>
    </dgm:pt>
    <dgm:pt modelId="{82CD2645-EA2F-4981-85AA-9F155AF9397C}">
      <dgm:prSet phldrT="[Text]" custT="1"/>
      <dgm:spPr/>
      <dgm:t>
        <a:bodyPr anchor="t"/>
        <a:lstStyle/>
        <a:p>
          <a:pPr algn="l"/>
          <a:r>
            <a:rPr lang="en" sz="1600" dirty="0" smtClean="0">
              <a:solidFill>
                <a:schemeClr val="bg1"/>
              </a:solidFill>
              <a:latin typeface="+mn-lt"/>
            </a:rPr>
            <a:t>Provide a visible platform for them to promote researches</a:t>
          </a:r>
          <a:endParaRPr lang="en-US" sz="1600" dirty="0">
            <a:solidFill>
              <a:schemeClr val="bg1"/>
            </a:solidFill>
            <a:latin typeface="+mn-lt"/>
          </a:endParaRPr>
        </a:p>
      </dgm:t>
    </dgm:pt>
    <dgm:pt modelId="{1BC87FEE-D169-482C-91D9-4315EF027BAC}" type="parTrans" cxnId="{0C32426D-5EF2-41B4-BF95-768D3A91B75B}">
      <dgm:prSet/>
      <dgm:spPr/>
      <dgm:t>
        <a:bodyPr/>
        <a:lstStyle/>
        <a:p>
          <a:endParaRPr lang="en-US">
            <a:solidFill>
              <a:schemeClr val="bg1"/>
            </a:solidFill>
          </a:endParaRPr>
        </a:p>
      </dgm:t>
    </dgm:pt>
    <dgm:pt modelId="{A367EA81-4B4C-4BE0-B53C-17F914F9BBDA}" type="sibTrans" cxnId="{0C32426D-5EF2-41B4-BF95-768D3A91B75B}">
      <dgm:prSet/>
      <dgm:spPr/>
      <dgm:t>
        <a:bodyPr/>
        <a:lstStyle/>
        <a:p>
          <a:endParaRPr lang="en-US">
            <a:solidFill>
              <a:schemeClr val="bg1"/>
            </a:solidFill>
          </a:endParaRPr>
        </a:p>
      </dgm:t>
    </dgm:pt>
    <dgm:pt modelId="{1C536E38-4FDE-41C0-A6B6-2C28BC08A217}">
      <dgm:prSet phldrT="[Text]" custT="1"/>
      <dgm:spPr/>
      <dgm:t>
        <a:bodyPr anchor="t"/>
        <a:lstStyle/>
        <a:p>
          <a:pPr algn="l"/>
          <a:r>
            <a:rPr lang="en" sz="1600" dirty="0" smtClean="0">
              <a:solidFill>
                <a:schemeClr val="bg1"/>
              </a:solidFill>
              <a:latin typeface="+mn-lt"/>
            </a:rPr>
            <a:t>Provide ways to acquire resources to do researches</a:t>
          </a:r>
          <a:endParaRPr lang="en-US" sz="1600" dirty="0">
            <a:solidFill>
              <a:schemeClr val="bg1"/>
            </a:solidFill>
            <a:latin typeface="+mn-lt"/>
          </a:endParaRPr>
        </a:p>
      </dgm:t>
    </dgm:pt>
    <dgm:pt modelId="{C913556D-B401-46B7-B5CC-049EA8500F20}" type="parTrans" cxnId="{F368F5D0-9E67-4D3D-9CD4-DBB50B8C70E6}">
      <dgm:prSet/>
      <dgm:spPr/>
      <dgm:t>
        <a:bodyPr/>
        <a:lstStyle/>
        <a:p>
          <a:endParaRPr lang="en-US">
            <a:solidFill>
              <a:schemeClr val="bg1"/>
            </a:solidFill>
          </a:endParaRPr>
        </a:p>
      </dgm:t>
    </dgm:pt>
    <dgm:pt modelId="{ACEC0569-4F9F-4484-B795-E5CEF8BC2DC6}" type="sibTrans" cxnId="{F368F5D0-9E67-4D3D-9CD4-DBB50B8C70E6}">
      <dgm:prSet/>
      <dgm:spPr/>
      <dgm:t>
        <a:bodyPr/>
        <a:lstStyle/>
        <a:p>
          <a:endParaRPr lang="en-US">
            <a:solidFill>
              <a:schemeClr val="bg1"/>
            </a:solidFill>
          </a:endParaRPr>
        </a:p>
      </dgm:t>
    </dgm:pt>
    <dgm:pt modelId="{976C0D2B-43AE-4E3B-A004-FB2E1FF140F7}">
      <dgm:prSet phldrT="[Text]" custT="1"/>
      <dgm:spPr/>
      <dgm:t>
        <a:bodyPr anchor="t"/>
        <a:lstStyle/>
        <a:p>
          <a:pPr algn="l"/>
          <a:r>
            <a:rPr lang="en" sz="1600" dirty="0" smtClean="0">
              <a:solidFill>
                <a:schemeClr val="bg1"/>
              </a:solidFill>
              <a:latin typeface="+mn-lt"/>
            </a:rPr>
            <a:t>Provide a platform to facilitate collaboration across institutions</a:t>
          </a:r>
        </a:p>
      </dgm:t>
    </dgm:pt>
    <dgm:pt modelId="{CEB84C9D-5907-4C6A-AE1E-5B8DD6056190}" type="parTrans" cxnId="{36F2AC95-FEA0-40C5-81F5-6314ED578A82}">
      <dgm:prSet/>
      <dgm:spPr/>
      <dgm:t>
        <a:bodyPr/>
        <a:lstStyle/>
        <a:p>
          <a:endParaRPr lang="en-US">
            <a:solidFill>
              <a:schemeClr val="bg1"/>
            </a:solidFill>
          </a:endParaRPr>
        </a:p>
      </dgm:t>
    </dgm:pt>
    <dgm:pt modelId="{42E04606-BC1B-483E-9F08-F43A6315B027}" type="sibTrans" cxnId="{36F2AC95-FEA0-40C5-81F5-6314ED578A82}">
      <dgm:prSet/>
      <dgm:spPr/>
      <dgm:t>
        <a:bodyPr/>
        <a:lstStyle/>
        <a:p>
          <a:endParaRPr lang="en-US">
            <a:solidFill>
              <a:schemeClr val="bg1"/>
            </a:solidFill>
          </a:endParaRPr>
        </a:p>
      </dgm:t>
    </dgm:pt>
    <dgm:pt modelId="{FCFB378F-2327-40BB-9E88-ECFB49DDED56}">
      <dgm:prSet phldrT="[Text]" custT="1"/>
      <dgm:spPr/>
      <dgm:t>
        <a:bodyPr/>
        <a:lstStyle/>
        <a:p>
          <a:pPr algn="l"/>
          <a:r>
            <a:rPr lang="en-US" sz="1600" dirty="0" smtClean="0">
              <a:solidFill>
                <a:schemeClr val="bg1"/>
              </a:solidFill>
              <a:latin typeface="+mn-lt"/>
            </a:rPr>
            <a:t>TOS – The Oceanography Society</a:t>
          </a:r>
          <a:endParaRPr lang="en-US" sz="1600" dirty="0">
            <a:solidFill>
              <a:schemeClr val="bg1"/>
            </a:solidFill>
            <a:latin typeface="+mn-lt"/>
          </a:endParaRPr>
        </a:p>
      </dgm:t>
    </dgm:pt>
    <dgm:pt modelId="{85922F7F-A7D2-4D02-B162-034C3FB30734}" type="parTrans" cxnId="{84A214D2-66D9-42BB-9E38-12D59B153D21}">
      <dgm:prSet/>
      <dgm:spPr/>
    </dgm:pt>
    <dgm:pt modelId="{47E3DA8C-6CCF-41DB-AA42-39F87FD35E8B}" type="sibTrans" cxnId="{84A214D2-66D9-42BB-9E38-12D59B153D21}">
      <dgm:prSet/>
      <dgm:spPr/>
    </dgm:pt>
    <dgm:pt modelId="{01807384-4902-461F-8162-23FA1FE2DE3E}">
      <dgm:prSet phldrT="[Text]" custT="1"/>
      <dgm:spPr/>
      <dgm:t>
        <a:bodyPr/>
        <a:lstStyle/>
        <a:p>
          <a:pPr algn="l"/>
          <a:r>
            <a:rPr lang="en-US" sz="1600" dirty="0" smtClean="0">
              <a:solidFill>
                <a:schemeClr val="bg1"/>
              </a:solidFill>
              <a:latin typeface="+mn-lt"/>
            </a:rPr>
            <a:t>American Geophysical Union (Ocean)</a:t>
          </a:r>
          <a:endParaRPr lang="en-US" sz="1600" dirty="0">
            <a:solidFill>
              <a:schemeClr val="bg1"/>
            </a:solidFill>
            <a:latin typeface="+mn-lt"/>
          </a:endParaRPr>
        </a:p>
      </dgm:t>
    </dgm:pt>
    <dgm:pt modelId="{54BC488B-09CE-4A9F-8A11-C2881C354EDD}" type="parTrans" cxnId="{A3BFE5B1-ABCB-472D-A906-E2D11844421F}">
      <dgm:prSet/>
      <dgm:spPr/>
    </dgm:pt>
    <dgm:pt modelId="{B6918233-00DA-4F24-B015-92A81377F4D7}" type="sibTrans" cxnId="{A3BFE5B1-ABCB-472D-A906-E2D11844421F}">
      <dgm:prSet/>
      <dgm:spPr/>
    </dgm:pt>
    <dgm:pt modelId="{5C418CE7-8A7C-4CB5-A81A-6050F0F5AA64}">
      <dgm:prSet phldrT="[Text]" custT="1"/>
      <dgm:spPr/>
      <dgm:t>
        <a:bodyPr/>
        <a:lstStyle/>
        <a:p>
          <a:pPr algn="l"/>
          <a:r>
            <a:rPr lang="en-US" sz="1600" dirty="0" smtClean="0">
              <a:solidFill>
                <a:schemeClr val="bg1"/>
              </a:solidFill>
              <a:latin typeface="+mn-lt"/>
            </a:rPr>
            <a:t>American Society of Limnology and Oceanography</a:t>
          </a:r>
          <a:endParaRPr lang="en-US" sz="1600" dirty="0">
            <a:solidFill>
              <a:schemeClr val="bg1"/>
            </a:solidFill>
            <a:latin typeface="+mn-lt"/>
          </a:endParaRPr>
        </a:p>
      </dgm:t>
    </dgm:pt>
    <dgm:pt modelId="{E4C4D227-3E18-4380-B294-F7F95F88E6BD}" type="parTrans" cxnId="{22032247-8938-44F8-88F8-8A4D9773C07B}">
      <dgm:prSet/>
      <dgm:spPr/>
    </dgm:pt>
    <dgm:pt modelId="{B2BC2D25-AFE9-429F-9AA8-BA026E0320A7}" type="sibTrans" cxnId="{22032247-8938-44F8-88F8-8A4D9773C07B}">
      <dgm:prSet/>
      <dgm:spPr/>
    </dgm:pt>
    <dgm:pt modelId="{BEA574B4-18E4-4C14-A114-2A272CFA9F27}">
      <dgm:prSet phldrT="[Text]" custT="1"/>
      <dgm:spPr/>
      <dgm:t>
        <a:bodyPr/>
        <a:lstStyle/>
        <a:p>
          <a:pPr algn="l"/>
          <a:r>
            <a:rPr lang="en-US" sz="1600" dirty="0" smtClean="0">
              <a:solidFill>
                <a:schemeClr val="bg1"/>
              </a:solidFill>
              <a:latin typeface="+mn-lt"/>
            </a:rPr>
            <a:t>NSF – National Science Foundation</a:t>
          </a:r>
          <a:endParaRPr lang="en-US" sz="1600" dirty="0">
            <a:solidFill>
              <a:schemeClr val="bg1"/>
            </a:solidFill>
            <a:latin typeface="+mn-lt"/>
          </a:endParaRPr>
        </a:p>
      </dgm:t>
    </dgm:pt>
    <dgm:pt modelId="{5AE67FE7-B114-4D9B-85E6-C94865FABB55}" type="parTrans" cxnId="{A6BDD7B1-18F8-44EE-88AF-018B964E55FC}">
      <dgm:prSet/>
      <dgm:spPr/>
    </dgm:pt>
    <dgm:pt modelId="{2E6679FD-9B5D-4549-98AA-D3C72783EABF}" type="sibTrans" cxnId="{A6BDD7B1-18F8-44EE-88AF-018B964E55FC}">
      <dgm:prSet/>
      <dgm:spPr/>
    </dgm:pt>
    <dgm:pt modelId="{CC8BAB4A-B126-477B-8BA4-EE0334B182F7}">
      <dgm:prSet phldrT="[Text]" custT="1"/>
      <dgm:spPr/>
      <dgm:t>
        <a:bodyPr/>
        <a:lstStyle/>
        <a:p>
          <a:pPr algn="l"/>
          <a:r>
            <a:rPr lang="en-US" sz="1600" dirty="0" smtClean="0">
              <a:solidFill>
                <a:schemeClr val="bg1"/>
              </a:solidFill>
              <a:latin typeface="+mn-lt"/>
            </a:rPr>
            <a:t>Ocean Sciences meeting in Utah</a:t>
          </a:r>
          <a:endParaRPr lang="en-US" sz="1600" dirty="0">
            <a:solidFill>
              <a:schemeClr val="bg1"/>
            </a:solidFill>
            <a:latin typeface="+mn-lt"/>
          </a:endParaRPr>
        </a:p>
      </dgm:t>
    </dgm:pt>
    <dgm:pt modelId="{81027BCB-636D-442E-B3DC-B75EEB74EA71}" type="parTrans" cxnId="{60DA65FB-0743-429A-8EC8-C450E612DD0C}">
      <dgm:prSet/>
      <dgm:spPr/>
    </dgm:pt>
    <dgm:pt modelId="{E25AA440-18F5-4FED-8F6A-EF92A5D70F3F}" type="sibTrans" cxnId="{60DA65FB-0743-429A-8EC8-C450E612DD0C}">
      <dgm:prSet/>
      <dgm:spPr/>
    </dgm:pt>
    <dgm:pt modelId="{CFD5CDC3-64FC-4EBB-841C-44379AE1201B}" type="pres">
      <dgm:prSet presAssocID="{76D172BF-8FDA-4596-8E2A-235A57A933FD}" presName="diagram" presStyleCnt="0">
        <dgm:presLayoutVars>
          <dgm:chMax val="1"/>
          <dgm:dir/>
          <dgm:animLvl val="ctr"/>
          <dgm:resizeHandles val="exact"/>
        </dgm:presLayoutVars>
      </dgm:prSet>
      <dgm:spPr/>
      <dgm:t>
        <a:bodyPr/>
        <a:lstStyle/>
        <a:p>
          <a:endParaRPr lang="en-US"/>
        </a:p>
      </dgm:t>
    </dgm:pt>
    <dgm:pt modelId="{B7D21CF4-9292-4924-918F-25BF654848AF}" type="pres">
      <dgm:prSet presAssocID="{76D172BF-8FDA-4596-8E2A-235A57A933FD}" presName="matrix" presStyleCnt="0"/>
      <dgm:spPr/>
    </dgm:pt>
    <dgm:pt modelId="{F082D3BB-7AA0-4708-8077-7DCFE94C8190}" type="pres">
      <dgm:prSet presAssocID="{76D172BF-8FDA-4596-8E2A-235A57A933FD}" presName="tile1" presStyleLbl="node1" presStyleIdx="0" presStyleCnt="4"/>
      <dgm:spPr/>
      <dgm:t>
        <a:bodyPr/>
        <a:lstStyle/>
        <a:p>
          <a:endParaRPr lang="en-US"/>
        </a:p>
      </dgm:t>
    </dgm:pt>
    <dgm:pt modelId="{5F6D66D1-45C4-40D8-8B20-DCBBE1D5B0AD}" type="pres">
      <dgm:prSet presAssocID="{76D172BF-8FDA-4596-8E2A-235A57A933FD}" presName="tile1text" presStyleLbl="node1" presStyleIdx="0" presStyleCnt="4">
        <dgm:presLayoutVars>
          <dgm:chMax val="0"/>
          <dgm:chPref val="0"/>
          <dgm:bulletEnabled val="1"/>
        </dgm:presLayoutVars>
      </dgm:prSet>
      <dgm:spPr/>
      <dgm:t>
        <a:bodyPr/>
        <a:lstStyle/>
        <a:p>
          <a:endParaRPr lang="en-US"/>
        </a:p>
      </dgm:t>
    </dgm:pt>
    <dgm:pt modelId="{8F14CC5A-8C0C-47B4-9AC8-753D0265DBC3}" type="pres">
      <dgm:prSet presAssocID="{76D172BF-8FDA-4596-8E2A-235A57A933FD}" presName="tile2" presStyleLbl="node1" presStyleIdx="1" presStyleCnt="4"/>
      <dgm:spPr/>
      <dgm:t>
        <a:bodyPr/>
        <a:lstStyle/>
        <a:p>
          <a:endParaRPr lang="en-US"/>
        </a:p>
      </dgm:t>
    </dgm:pt>
    <dgm:pt modelId="{9B00FA4E-1CAC-4F7C-825D-96538A14C549}" type="pres">
      <dgm:prSet presAssocID="{76D172BF-8FDA-4596-8E2A-235A57A933FD}" presName="tile2text" presStyleLbl="node1" presStyleIdx="1" presStyleCnt="4">
        <dgm:presLayoutVars>
          <dgm:chMax val="0"/>
          <dgm:chPref val="0"/>
          <dgm:bulletEnabled val="1"/>
        </dgm:presLayoutVars>
      </dgm:prSet>
      <dgm:spPr/>
      <dgm:t>
        <a:bodyPr/>
        <a:lstStyle/>
        <a:p>
          <a:endParaRPr lang="en-US"/>
        </a:p>
      </dgm:t>
    </dgm:pt>
    <dgm:pt modelId="{349F512F-139A-481B-9C74-84205A617787}" type="pres">
      <dgm:prSet presAssocID="{76D172BF-8FDA-4596-8E2A-235A57A933FD}" presName="tile3" presStyleLbl="node1" presStyleIdx="2" presStyleCnt="4"/>
      <dgm:spPr/>
      <dgm:t>
        <a:bodyPr/>
        <a:lstStyle/>
        <a:p>
          <a:endParaRPr lang="en-US"/>
        </a:p>
      </dgm:t>
    </dgm:pt>
    <dgm:pt modelId="{4CC4E21E-F78A-41BB-BACD-F2EF146A2D5B}" type="pres">
      <dgm:prSet presAssocID="{76D172BF-8FDA-4596-8E2A-235A57A933FD}" presName="tile3text" presStyleLbl="node1" presStyleIdx="2" presStyleCnt="4">
        <dgm:presLayoutVars>
          <dgm:chMax val="0"/>
          <dgm:chPref val="0"/>
          <dgm:bulletEnabled val="1"/>
        </dgm:presLayoutVars>
      </dgm:prSet>
      <dgm:spPr/>
      <dgm:t>
        <a:bodyPr/>
        <a:lstStyle/>
        <a:p>
          <a:endParaRPr lang="en-US"/>
        </a:p>
      </dgm:t>
    </dgm:pt>
    <dgm:pt modelId="{C2F4443F-3906-4F70-A5F9-E6CE014C8F36}" type="pres">
      <dgm:prSet presAssocID="{76D172BF-8FDA-4596-8E2A-235A57A933FD}" presName="tile4" presStyleLbl="node1" presStyleIdx="3" presStyleCnt="4"/>
      <dgm:spPr/>
      <dgm:t>
        <a:bodyPr/>
        <a:lstStyle/>
        <a:p>
          <a:endParaRPr lang="en-US"/>
        </a:p>
      </dgm:t>
    </dgm:pt>
    <dgm:pt modelId="{CDBF7835-5636-47C9-BBB3-434BD9646CCA}" type="pres">
      <dgm:prSet presAssocID="{76D172BF-8FDA-4596-8E2A-235A57A933FD}" presName="tile4text" presStyleLbl="node1" presStyleIdx="3" presStyleCnt="4">
        <dgm:presLayoutVars>
          <dgm:chMax val="0"/>
          <dgm:chPref val="0"/>
          <dgm:bulletEnabled val="1"/>
        </dgm:presLayoutVars>
      </dgm:prSet>
      <dgm:spPr/>
      <dgm:t>
        <a:bodyPr/>
        <a:lstStyle/>
        <a:p>
          <a:endParaRPr lang="en-US"/>
        </a:p>
      </dgm:t>
    </dgm:pt>
    <dgm:pt modelId="{28B533D2-F617-4F33-8DCA-012ABA8E6C38}" type="pres">
      <dgm:prSet presAssocID="{76D172BF-8FDA-4596-8E2A-235A57A933FD}" presName="centerTile" presStyleLbl="fgShp" presStyleIdx="0" presStyleCnt="1">
        <dgm:presLayoutVars>
          <dgm:chMax val="0"/>
          <dgm:chPref val="0"/>
        </dgm:presLayoutVars>
      </dgm:prSet>
      <dgm:spPr/>
      <dgm:t>
        <a:bodyPr/>
        <a:lstStyle/>
        <a:p>
          <a:endParaRPr lang="en-US"/>
        </a:p>
      </dgm:t>
    </dgm:pt>
  </dgm:ptLst>
  <dgm:cxnLst>
    <dgm:cxn modelId="{82D460FC-8A3F-4B11-98DD-8C9D5595D320}" srcId="{EB3345EF-5B61-48D9-86D9-1BD95548097E}" destId="{A449DE74-A10C-40FC-8481-E037890BED38}" srcOrd="1" destOrd="0" parTransId="{9C57306F-B55A-4947-814D-C5C7BEC6F567}" sibTransId="{0CFC330C-5D57-48E5-840D-C96F2595CC20}"/>
    <dgm:cxn modelId="{226C3A2E-1B5E-4921-B0B4-691BCD896DC7}" type="presOf" srcId="{7E0649FF-64D1-4504-9BD5-321C4B73EE51}" destId="{4CC4E21E-F78A-41BB-BACD-F2EF146A2D5B}" srcOrd="1" destOrd="3" presId="urn:microsoft.com/office/officeart/2005/8/layout/matrix1"/>
    <dgm:cxn modelId="{5D700B58-FD73-4674-BCBA-B62E1BD80DB3}" type="presOf" srcId="{6E81E991-B365-4B72-AD9C-C07D60C6FE80}" destId="{5F6D66D1-45C4-40D8-8B20-DCBBE1D5B0AD}" srcOrd="1" destOrd="0" presId="urn:microsoft.com/office/officeart/2005/8/layout/matrix1"/>
    <dgm:cxn modelId="{7D20CF60-1430-4877-A117-920E58053E0D}" type="presOf" srcId="{EB3345EF-5B61-48D9-86D9-1BD95548097E}" destId="{28B533D2-F617-4F33-8DCA-012ABA8E6C38}" srcOrd="0" destOrd="0" presId="urn:microsoft.com/office/officeart/2005/8/layout/matrix1"/>
    <dgm:cxn modelId="{7A1A73B3-F556-4CAF-93E3-D03DB326AFE4}" type="presOf" srcId="{6BF1A3FA-B2A5-4839-99D8-86D8672DCB16}" destId="{F082D3BB-7AA0-4708-8077-7DCFE94C8190}" srcOrd="0" destOrd="5" presId="urn:microsoft.com/office/officeart/2005/8/layout/matrix1"/>
    <dgm:cxn modelId="{16D237AD-E0E8-4873-BC73-90647BCCEFF3}" type="presOf" srcId="{FCFB378F-2327-40BB-9E88-ECFB49DDED56}" destId="{9B00FA4E-1CAC-4F7C-825D-96538A14C549}" srcOrd="1" destOrd="1" presId="urn:microsoft.com/office/officeart/2005/8/layout/matrix1"/>
    <dgm:cxn modelId="{55AB7A25-CFB6-449B-ABC8-95FA6D10B6D2}" srcId="{6E81E991-B365-4B72-AD9C-C07D60C6FE80}" destId="{4B341835-1578-441E-9E8F-0AB6B364B3AF}" srcOrd="0" destOrd="0" parTransId="{F5F1A1B4-026A-4E5D-A5AE-79DA5E58DC6F}" sibTransId="{5CB1BC3E-1ADE-4743-ABB0-2A2E85274297}"/>
    <dgm:cxn modelId="{080FD8A6-CB37-4788-83D1-676838101042}" type="presOf" srcId="{BEA574B4-18E4-4C14-A114-2A272CFA9F27}" destId="{9B00FA4E-1CAC-4F7C-825D-96538A14C549}" srcOrd="1" destOrd="4" presId="urn:microsoft.com/office/officeart/2005/8/layout/matrix1"/>
    <dgm:cxn modelId="{5C06BFA8-C128-4BD7-8D9F-8742B7EDDF26}" type="presOf" srcId="{10EBB555-A1BB-4222-892D-05ACDD2E8782}" destId="{349F512F-139A-481B-9C74-84205A617787}" srcOrd="0" destOrd="2" presId="urn:microsoft.com/office/officeart/2005/8/layout/matrix1"/>
    <dgm:cxn modelId="{A6BDD7B1-18F8-44EE-88AF-018B964E55FC}" srcId="{A449DE74-A10C-40FC-8481-E037890BED38}" destId="{BEA574B4-18E4-4C14-A114-2A272CFA9F27}" srcOrd="3" destOrd="0" parTransId="{5AE67FE7-B114-4D9B-85E6-C94865FABB55}" sibTransId="{2E6679FD-9B5D-4549-98AA-D3C72783EABF}"/>
    <dgm:cxn modelId="{B4D1F647-6A35-4E37-A5EA-124632DB79D7}" srcId="{3EEB44CB-17D1-4DF5-B705-9F01FAF415F5}" destId="{39ADAB4A-24C8-4D34-958B-CB9C37F2D739}" srcOrd="0" destOrd="0" parTransId="{B644E44F-5894-454B-A68A-2B4744DF97DB}" sibTransId="{29FB7BB4-E674-4E78-B484-DEF4C1FCC4E2}"/>
    <dgm:cxn modelId="{A3BFE5B1-ABCB-472D-A906-E2D11844421F}" srcId="{A449DE74-A10C-40FC-8481-E037890BED38}" destId="{01807384-4902-461F-8162-23FA1FE2DE3E}" srcOrd="1" destOrd="0" parTransId="{54BC488B-09CE-4A9F-8A11-C2881C354EDD}" sibTransId="{B6918233-00DA-4F24-B015-92A81377F4D7}"/>
    <dgm:cxn modelId="{FCE838B3-967C-4EAA-A916-BD2EBC10E8ED}" type="presOf" srcId="{39ADAB4A-24C8-4D34-958B-CB9C37F2D739}" destId="{4CC4E21E-F78A-41BB-BACD-F2EF146A2D5B}" srcOrd="1" destOrd="1" presId="urn:microsoft.com/office/officeart/2005/8/layout/matrix1"/>
    <dgm:cxn modelId="{DE67FCB6-CE22-4222-8D68-07A18194BC82}" type="presOf" srcId="{FECEF4C4-B6D7-4C5E-8CCD-AC71F766F0DD}" destId="{5F6D66D1-45C4-40D8-8B20-DCBBE1D5B0AD}" srcOrd="1" destOrd="6" presId="urn:microsoft.com/office/officeart/2005/8/layout/matrix1"/>
    <dgm:cxn modelId="{F8BB083D-CCC3-4D2C-AF69-20E45FF8ED95}" type="presOf" srcId="{5C418CE7-8A7C-4CB5-A81A-6050F0F5AA64}" destId="{8F14CC5A-8C0C-47B4-9AC8-753D0265DBC3}" srcOrd="0" destOrd="3" presId="urn:microsoft.com/office/officeart/2005/8/layout/matrix1"/>
    <dgm:cxn modelId="{C3B9427E-20E5-452F-BFAB-88CBC69102F1}" srcId="{EB3345EF-5B61-48D9-86D9-1BD95548097E}" destId="{1AEE2862-66D0-4162-A30F-800C07E17419}" srcOrd="3" destOrd="0" parTransId="{46C13F2F-10FD-4820-9114-E5062D923628}" sibTransId="{143BC677-5E8C-4192-823F-5E42FB6D1393}"/>
    <dgm:cxn modelId="{D9CC998B-B9E3-47C5-BC2B-34E660D92452}" type="presOf" srcId="{10EBB555-A1BB-4222-892D-05ACDD2E8782}" destId="{4CC4E21E-F78A-41BB-BACD-F2EF146A2D5B}" srcOrd="1" destOrd="2" presId="urn:microsoft.com/office/officeart/2005/8/layout/matrix1"/>
    <dgm:cxn modelId="{912A21F8-6903-4D96-802C-54029E6C653A}" srcId="{EB3345EF-5B61-48D9-86D9-1BD95548097E}" destId="{3EEB44CB-17D1-4DF5-B705-9F01FAF415F5}" srcOrd="2" destOrd="0" parTransId="{10C2B885-84D4-4EFE-83B2-5206163EF973}" sibTransId="{96FE6B76-B6E9-46A7-934B-103A10C0679C}"/>
    <dgm:cxn modelId="{E683E030-03BF-4C7E-9323-6CA0E7DAF00F}" srcId="{6E81E991-B365-4B72-AD9C-C07D60C6FE80}" destId="{AD2BC0C9-314E-474E-BF65-7B82E825C0AC}" srcOrd="1" destOrd="0" parTransId="{FC146128-FEA1-4628-8683-82D97626EA6B}" sibTransId="{12129F18-0C68-44EB-A5C0-52311FECFC53}"/>
    <dgm:cxn modelId="{7B4C5AAE-1E4F-4EFC-BE4F-E186FE7670BC}" srcId="{6E81E991-B365-4B72-AD9C-C07D60C6FE80}" destId="{2191D4DE-5875-41B7-BB2A-2EF51D91CF1E}" srcOrd="2" destOrd="0" parTransId="{E46217D3-FFE2-4468-8244-4D55C0C5946B}" sibTransId="{8CCDD7A7-9EA5-41E5-948A-6BC3517DDD2D}"/>
    <dgm:cxn modelId="{786D6600-C264-4140-B1FB-D615377FE0A0}" type="presOf" srcId="{7E0649FF-64D1-4504-9BD5-321C4B73EE51}" destId="{349F512F-139A-481B-9C74-84205A617787}" srcOrd="0" destOrd="3" presId="urn:microsoft.com/office/officeart/2005/8/layout/matrix1"/>
    <dgm:cxn modelId="{84A214D2-66D9-42BB-9E38-12D59B153D21}" srcId="{A449DE74-A10C-40FC-8481-E037890BED38}" destId="{FCFB378F-2327-40BB-9E88-ECFB49DDED56}" srcOrd="0" destOrd="0" parTransId="{85922F7F-A7D2-4D02-B162-034C3FB30734}" sibTransId="{47E3DA8C-6CCF-41DB-AA42-39F87FD35E8B}"/>
    <dgm:cxn modelId="{A0C801CA-4009-49A1-B229-45569CC67EB6}" type="presOf" srcId="{6E81E991-B365-4B72-AD9C-C07D60C6FE80}" destId="{F082D3BB-7AA0-4708-8077-7DCFE94C8190}" srcOrd="0" destOrd="0" presId="urn:microsoft.com/office/officeart/2005/8/layout/matrix1"/>
    <dgm:cxn modelId="{B658FB0A-E454-4812-B614-0E2B0CCAA96D}" type="presOf" srcId="{01807384-4902-461F-8162-23FA1FE2DE3E}" destId="{9B00FA4E-1CAC-4F7C-825D-96538A14C549}" srcOrd="1" destOrd="2" presId="urn:microsoft.com/office/officeart/2005/8/layout/matrix1"/>
    <dgm:cxn modelId="{7E9F1780-F42E-4492-A171-B29D8AD3B91C}" type="presOf" srcId="{2191D4DE-5875-41B7-BB2A-2EF51D91CF1E}" destId="{5F6D66D1-45C4-40D8-8B20-DCBBE1D5B0AD}" srcOrd="1" destOrd="3" presId="urn:microsoft.com/office/officeart/2005/8/layout/matrix1"/>
    <dgm:cxn modelId="{A743C0D1-2D54-474A-A189-25C52BCC2FA6}" srcId="{EB3345EF-5B61-48D9-86D9-1BD95548097E}" destId="{6E81E991-B365-4B72-AD9C-C07D60C6FE80}" srcOrd="0" destOrd="0" parTransId="{0FDBEB73-06D7-4705-B82D-CD9F346FFE55}" sibTransId="{C5AC592D-8639-4750-A1D5-47E66AC66ED1}"/>
    <dgm:cxn modelId="{2EDF400D-A222-443C-A34E-0F151AA16F2C}" type="presOf" srcId="{1AEE2862-66D0-4162-A30F-800C07E17419}" destId="{CDBF7835-5636-47C9-BBB3-434BD9646CCA}" srcOrd="1" destOrd="0" presId="urn:microsoft.com/office/officeart/2005/8/layout/matrix1"/>
    <dgm:cxn modelId="{A703C901-0B61-4A84-B16F-021552FAE728}" type="presOf" srcId="{5C418CE7-8A7C-4CB5-A81A-6050F0F5AA64}" destId="{9B00FA4E-1CAC-4F7C-825D-96538A14C549}" srcOrd="1" destOrd="3" presId="urn:microsoft.com/office/officeart/2005/8/layout/matrix1"/>
    <dgm:cxn modelId="{2F122DD7-FDA9-47C7-8C58-639095051855}" type="presOf" srcId="{01807384-4902-461F-8162-23FA1FE2DE3E}" destId="{8F14CC5A-8C0C-47B4-9AC8-753D0265DBC3}" srcOrd="0" destOrd="2" presId="urn:microsoft.com/office/officeart/2005/8/layout/matrix1"/>
    <dgm:cxn modelId="{13EE5E84-01F6-4B87-9CD0-871A581C11A8}" type="presOf" srcId="{FCFB378F-2327-40BB-9E88-ECFB49DDED56}" destId="{8F14CC5A-8C0C-47B4-9AC8-753D0265DBC3}" srcOrd="0" destOrd="1" presId="urn:microsoft.com/office/officeart/2005/8/layout/matrix1"/>
    <dgm:cxn modelId="{B977E887-2B16-4CB8-ADA4-F5A91C641C72}" type="presOf" srcId="{1C536E38-4FDE-41C0-A6B6-2C28BC08A217}" destId="{CDBF7835-5636-47C9-BBB3-434BD9646CCA}" srcOrd="1" destOrd="2" presId="urn:microsoft.com/office/officeart/2005/8/layout/matrix1"/>
    <dgm:cxn modelId="{65F3689E-3639-4B1C-AF4A-517B3C29975D}" type="presOf" srcId="{2191D4DE-5875-41B7-BB2A-2EF51D91CF1E}" destId="{F082D3BB-7AA0-4708-8077-7DCFE94C8190}" srcOrd="0" destOrd="3" presId="urn:microsoft.com/office/officeart/2005/8/layout/matrix1"/>
    <dgm:cxn modelId="{36F2AC95-FEA0-40C5-81F5-6314ED578A82}" srcId="{1AEE2862-66D0-4162-A30F-800C07E17419}" destId="{976C0D2B-43AE-4E3B-A004-FB2E1FF140F7}" srcOrd="2" destOrd="0" parTransId="{CEB84C9D-5907-4C6A-AE1E-5B8DD6056190}" sibTransId="{42E04606-BC1B-483E-9F08-F43A6315B027}"/>
    <dgm:cxn modelId="{B8318B41-4E0B-450F-84B8-C7A77CBB2611}" type="presOf" srcId="{76D172BF-8FDA-4596-8E2A-235A57A933FD}" destId="{CFD5CDC3-64FC-4EBB-841C-44379AE1201B}" srcOrd="0" destOrd="0" presId="urn:microsoft.com/office/officeart/2005/8/layout/matrix1"/>
    <dgm:cxn modelId="{3B457EBE-2B76-45EB-AE3E-A74F55DAC4F0}" type="presOf" srcId="{AD2BC0C9-314E-474E-BF65-7B82E825C0AC}" destId="{5F6D66D1-45C4-40D8-8B20-DCBBE1D5B0AD}" srcOrd="1" destOrd="2" presId="urn:microsoft.com/office/officeart/2005/8/layout/matrix1"/>
    <dgm:cxn modelId="{5A350696-D682-4D06-A741-5CB15982B512}" srcId="{6E81E991-B365-4B72-AD9C-C07D60C6FE80}" destId="{4AF47285-F8D7-48BE-84AC-A6CA8C84DD62}" srcOrd="3" destOrd="0" parTransId="{1BD89B7B-2B5D-497E-8E3A-C332BFC1C673}" sibTransId="{3579F0D1-6324-4BD8-9F12-E14D11AE3F1C}"/>
    <dgm:cxn modelId="{EE578424-F8C0-4D98-996E-4C0F7FAFB7C1}" type="presOf" srcId="{A449DE74-A10C-40FC-8481-E037890BED38}" destId="{8F14CC5A-8C0C-47B4-9AC8-753D0265DBC3}" srcOrd="0" destOrd="0" presId="urn:microsoft.com/office/officeart/2005/8/layout/matrix1"/>
    <dgm:cxn modelId="{392F67AA-0537-4A62-BB7E-1D99BB2A75C9}" srcId="{3EEB44CB-17D1-4DF5-B705-9F01FAF415F5}" destId="{7E0649FF-64D1-4504-9BD5-321C4B73EE51}" srcOrd="2" destOrd="0" parTransId="{A71281F1-2201-4AB8-983C-2FE926D39E90}" sibTransId="{7029AED5-F0B4-47E4-8D93-14629136C0C5}"/>
    <dgm:cxn modelId="{0C32426D-5EF2-41B4-BF95-768D3A91B75B}" srcId="{1AEE2862-66D0-4162-A30F-800C07E17419}" destId="{82CD2645-EA2F-4981-85AA-9F155AF9397C}" srcOrd="0" destOrd="0" parTransId="{1BC87FEE-D169-482C-91D9-4315EF027BAC}" sibTransId="{A367EA81-4B4C-4BE0-B53C-17F914F9BBDA}"/>
    <dgm:cxn modelId="{C855025C-7D59-4543-89E4-D22A38068527}" type="presOf" srcId="{39ADAB4A-24C8-4D34-958B-CB9C37F2D739}" destId="{349F512F-139A-481B-9C74-84205A617787}" srcOrd="0" destOrd="1" presId="urn:microsoft.com/office/officeart/2005/8/layout/matrix1"/>
    <dgm:cxn modelId="{B1BCBF9B-47B3-404F-BFB5-EB65BF471351}" type="presOf" srcId="{CC8BAB4A-B126-477B-8BA4-EE0334B182F7}" destId="{8F14CC5A-8C0C-47B4-9AC8-753D0265DBC3}" srcOrd="0" destOrd="5" presId="urn:microsoft.com/office/officeart/2005/8/layout/matrix1"/>
    <dgm:cxn modelId="{B834CB8D-805B-4322-96BB-3C4E56721D6A}" type="presOf" srcId="{4B341835-1578-441E-9E8F-0AB6B364B3AF}" destId="{5F6D66D1-45C4-40D8-8B20-DCBBE1D5B0AD}" srcOrd="1" destOrd="1" presId="urn:microsoft.com/office/officeart/2005/8/layout/matrix1"/>
    <dgm:cxn modelId="{2007A21B-066E-450E-84B6-71599110ABAE}" type="presOf" srcId="{6BF1A3FA-B2A5-4839-99D8-86D8672DCB16}" destId="{5F6D66D1-45C4-40D8-8B20-DCBBE1D5B0AD}" srcOrd="1" destOrd="5" presId="urn:microsoft.com/office/officeart/2005/8/layout/matrix1"/>
    <dgm:cxn modelId="{0776FD8F-1464-497B-8A6A-8A86C6A89186}" type="presOf" srcId="{FECEF4C4-B6D7-4C5E-8CCD-AC71F766F0DD}" destId="{F082D3BB-7AA0-4708-8077-7DCFE94C8190}" srcOrd="0" destOrd="6" presId="urn:microsoft.com/office/officeart/2005/8/layout/matrix1"/>
    <dgm:cxn modelId="{60DA65FB-0743-429A-8EC8-C450E612DD0C}" srcId="{A449DE74-A10C-40FC-8481-E037890BED38}" destId="{CC8BAB4A-B126-477B-8BA4-EE0334B182F7}" srcOrd="4" destOrd="0" parTransId="{81027BCB-636D-442E-B3DC-B75EEB74EA71}" sibTransId="{E25AA440-18F5-4FED-8F6A-EF92A5D70F3F}"/>
    <dgm:cxn modelId="{05E3E784-B314-4A2F-853C-1776BFB957CA}" srcId="{3EEB44CB-17D1-4DF5-B705-9F01FAF415F5}" destId="{10EBB555-A1BB-4222-892D-05ACDD2E8782}" srcOrd="1" destOrd="0" parTransId="{37D7ACF6-EAA6-458C-81C0-3584FD27B06A}" sibTransId="{E193420F-1423-4A96-AD57-167F377F3800}"/>
    <dgm:cxn modelId="{461B573D-18C1-4992-8BD5-A9C50BFB35B8}" type="presOf" srcId="{A449DE74-A10C-40FC-8481-E037890BED38}" destId="{9B00FA4E-1CAC-4F7C-825D-96538A14C549}" srcOrd="1" destOrd="0" presId="urn:microsoft.com/office/officeart/2005/8/layout/matrix1"/>
    <dgm:cxn modelId="{18B2DC80-7825-4D93-985C-8137BB30A9A8}" type="presOf" srcId="{3EEB44CB-17D1-4DF5-B705-9F01FAF415F5}" destId="{4CC4E21E-F78A-41BB-BACD-F2EF146A2D5B}" srcOrd="1" destOrd="0" presId="urn:microsoft.com/office/officeart/2005/8/layout/matrix1"/>
    <dgm:cxn modelId="{46B3E28E-6B52-4C63-8FC7-342974387631}" type="presOf" srcId="{82CD2645-EA2F-4981-85AA-9F155AF9397C}" destId="{CDBF7835-5636-47C9-BBB3-434BD9646CCA}" srcOrd="1" destOrd="1" presId="urn:microsoft.com/office/officeart/2005/8/layout/matrix1"/>
    <dgm:cxn modelId="{4340C0EB-EC9B-4366-89EB-ED9D54B8C09E}" srcId="{76D172BF-8FDA-4596-8E2A-235A57A933FD}" destId="{EB3345EF-5B61-48D9-86D9-1BD95548097E}" srcOrd="0" destOrd="0" parTransId="{1F2A573F-B12E-4B1F-8C5D-779D134A32AD}" sibTransId="{572E50D5-E9CD-4310-A794-002BBC69FBF4}"/>
    <dgm:cxn modelId="{F368F5D0-9E67-4D3D-9CD4-DBB50B8C70E6}" srcId="{1AEE2862-66D0-4162-A30F-800C07E17419}" destId="{1C536E38-4FDE-41C0-A6B6-2C28BC08A217}" srcOrd="1" destOrd="0" parTransId="{C913556D-B401-46B7-B5CC-049EA8500F20}" sibTransId="{ACEC0569-4F9F-4484-B795-E5CEF8BC2DC6}"/>
    <dgm:cxn modelId="{22032247-8938-44F8-88F8-8A4D9773C07B}" srcId="{A449DE74-A10C-40FC-8481-E037890BED38}" destId="{5C418CE7-8A7C-4CB5-A81A-6050F0F5AA64}" srcOrd="2" destOrd="0" parTransId="{E4C4D227-3E18-4380-B294-F7F95F88E6BD}" sibTransId="{B2BC2D25-AFE9-429F-9AA8-BA026E0320A7}"/>
    <dgm:cxn modelId="{C6012344-47CA-4251-8ADC-E0310EBD3EE2}" srcId="{6E81E991-B365-4B72-AD9C-C07D60C6FE80}" destId="{FECEF4C4-B6D7-4C5E-8CCD-AC71F766F0DD}" srcOrd="5" destOrd="0" parTransId="{5751DE8D-D47F-4E54-BB8F-98E5E06F3E7C}" sibTransId="{8E82EE1F-1683-4B31-882F-8EB9D03E5932}"/>
    <dgm:cxn modelId="{A260C120-4458-4DFD-BC73-36478218BB7D}" type="presOf" srcId="{4AF47285-F8D7-48BE-84AC-A6CA8C84DD62}" destId="{5F6D66D1-45C4-40D8-8B20-DCBBE1D5B0AD}" srcOrd="1" destOrd="4" presId="urn:microsoft.com/office/officeart/2005/8/layout/matrix1"/>
    <dgm:cxn modelId="{8EFBC4E3-61AF-4093-BD9E-61F1D1EAE24C}" type="presOf" srcId="{CC8BAB4A-B126-477B-8BA4-EE0334B182F7}" destId="{9B00FA4E-1CAC-4F7C-825D-96538A14C549}" srcOrd="1" destOrd="5" presId="urn:microsoft.com/office/officeart/2005/8/layout/matrix1"/>
    <dgm:cxn modelId="{0C0D371C-1995-43CD-A832-1C6DB9A6B997}" type="presOf" srcId="{1C536E38-4FDE-41C0-A6B6-2C28BC08A217}" destId="{C2F4443F-3906-4F70-A5F9-E6CE014C8F36}" srcOrd="0" destOrd="2" presId="urn:microsoft.com/office/officeart/2005/8/layout/matrix1"/>
    <dgm:cxn modelId="{178E91AC-954B-482A-84AD-AA6E542229B5}" type="presOf" srcId="{3EEB44CB-17D1-4DF5-B705-9F01FAF415F5}" destId="{349F512F-139A-481B-9C74-84205A617787}" srcOrd="0" destOrd="0" presId="urn:microsoft.com/office/officeart/2005/8/layout/matrix1"/>
    <dgm:cxn modelId="{71D2C280-4263-4311-B427-0AE5CF76CEE0}" type="presOf" srcId="{4AF47285-F8D7-48BE-84AC-A6CA8C84DD62}" destId="{F082D3BB-7AA0-4708-8077-7DCFE94C8190}" srcOrd="0" destOrd="4" presId="urn:microsoft.com/office/officeart/2005/8/layout/matrix1"/>
    <dgm:cxn modelId="{D98CE175-A2D8-4ABB-98F3-127F5D6732D1}" type="presOf" srcId="{82CD2645-EA2F-4981-85AA-9F155AF9397C}" destId="{C2F4443F-3906-4F70-A5F9-E6CE014C8F36}" srcOrd="0" destOrd="1" presId="urn:microsoft.com/office/officeart/2005/8/layout/matrix1"/>
    <dgm:cxn modelId="{16C6B7EC-2CE1-43B8-BC73-56C3A368983E}" type="presOf" srcId="{AD2BC0C9-314E-474E-BF65-7B82E825C0AC}" destId="{F082D3BB-7AA0-4708-8077-7DCFE94C8190}" srcOrd="0" destOrd="2" presId="urn:microsoft.com/office/officeart/2005/8/layout/matrix1"/>
    <dgm:cxn modelId="{2EA943D2-580D-459D-B4EA-31C2A3A6767A}" type="presOf" srcId="{976C0D2B-43AE-4E3B-A004-FB2E1FF140F7}" destId="{C2F4443F-3906-4F70-A5F9-E6CE014C8F36}" srcOrd="0" destOrd="3" presId="urn:microsoft.com/office/officeart/2005/8/layout/matrix1"/>
    <dgm:cxn modelId="{634B703E-CD88-4E34-B9D6-1FE79A0818B0}" type="presOf" srcId="{4B341835-1578-441E-9E8F-0AB6B364B3AF}" destId="{F082D3BB-7AA0-4708-8077-7DCFE94C8190}" srcOrd="0" destOrd="1" presId="urn:microsoft.com/office/officeart/2005/8/layout/matrix1"/>
    <dgm:cxn modelId="{DE4368F3-6C3E-4BF4-B4CF-C90059B965E9}" srcId="{6E81E991-B365-4B72-AD9C-C07D60C6FE80}" destId="{6BF1A3FA-B2A5-4839-99D8-86D8672DCB16}" srcOrd="4" destOrd="0" parTransId="{08306AAA-F0B4-47F5-8982-DE7B7691486A}" sibTransId="{82FA9626-48E4-4C22-8E14-C170DE815D5E}"/>
    <dgm:cxn modelId="{B3EE036B-34C2-4F8C-AD1E-A9C05A272425}" type="presOf" srcId="{976C0D2B-43AE-4E3B-A004-FB2E1FF140F7}" destId="{CDBF7835-5636-47C9-BBB3-434BD9646CCA}" srcOrd="1" destOrd="3" presId="urn:microsoft.com/office/officeart/2005/8/layout/matrix1"/>
    <dgm:cxn modelId="{07725B1D-2B77-4D09-A0F3-6BF15FC8560C}" type="presOf" srcId="{BEA574B4-18E4-4C14-A114-2A272CFA9F27}" destId="{8F14CC5A-8C0C-47B4-9AC8-753D0265DBC3}" srcOrd="0" destOrd="4" presId="urn:microsoft.com/office/officeart/2005/8/layout/matrix1"/>
    <dgm:cxn modelId="{42623106-D2A1-4F26-802A-194E66746CF2}" type="presOf" srcId="{1AEE2862-66D0-4162-A30F-800C07E17419}" destId="{C2F4443F-3906-4F70-A5F9-E6CE014C8F36}" srcOrd="0" destOrd="0" presId="urn:microsoft.com/office/officeart/2005/8/layout/matrix1"/>
    <dgm:cxn modelId="{C4D8D9CC-DF54-45E4-8475-5C37880F1160}" type="presParOf" srcId="{CFD5CDC3-64FC-4EBB-841C-44379AE1201B}" destId="{B7D21CF4-9292-4924-918F-25BF654848AF}" srcOrd="0" destOrd="0" presId="urn:microsoft.com/office/officeart/2005/8/layout/matrix1"/>
    <dgm:cxn modelId="{425069CE-44B1-4699-9DDF-7F50260AE5FE}" type="presParOf" srcId="{B7D21CF4-9292-4924-918F-25BF654848AF}" destId="{F082D3BB-7AA0-4708-8077-7DCFE94C8190}" srcOrd="0" destOrd="0" presId="urn:microsoft.com/office/officeart/2005/8/layout/matrix1"/>
    <dgm:cxn modelId="{A1E69161-E231-42F7-B83E-CA74B5DE47D2}" type="presParOf" srcId="{B7D21CF4-9292-4924-918F-25BF654848AF}" destId="{5F6D66D1-45C4-40D8-8B20-DCBBE1D5B0AD}" srcOrd="1" destOrd="0" presId="urn:microsoft.com/office/officeart/2005/8/layout/matrix1"/>
    <dgm:cxn modelId="{B8395752-89FF-4EC2-9AFF-CAF19C9C7B1C}" type="presParOf" srcId="{B7D21CF4-9292-4924-918F-25BF654848AF}" destId="{8F14CC5A-8C0C-47B4-9AC8-753D0265DBC3}" srcOrd="2" destOrd="0" presId="urn:microsoft.com/office/officeart/2005/8/layout/matrix1"/>
    <dgm:cxn modelId="{800D75FA-E89E-4B68-B0FB-8FD78F2F4C2D}" type="presParOf" srcId="{B7D21CF4-9292-4924-918F-25BF654848AF}" destId="{9B00FA4E-1CAC-4F7C-825D-96538A14C549}" srcOrd="3" destOrd="0" presId="urn:microsoft.com/office/officeart/2005/8/layout/matrix1"/>
    <dgm:cxn modelId="{335815B9-2128-47B6-B013-D2EE6541B388}" type="presParOf" srcId="{B7D21CF4-9292-4924-918F-25BF654848AF}" destId="{349F512F-139A-481B-9C74-84205A617787}" srcOrd="4" destOrd="0" presId="urn:microsoft.com/office/officeart/2005/8/layout/matrix1"/>
    <dgm:cxn modelId="{8A31D28F-329B-4D91-B080-950BC1BA9388}" type="presParOf" srcId="{B7D21CF4-9292-4924-918F-25BF654848AF}" destId="{4CC4E21E-F78A-41BB-BACD-F2EF146A2D5B}" srcOrd="5" destOrd="0" presId="urn:microsoft.com/office/officeart/2005/8/layout/matrix1"/>
    <dgm:cxn modelId="{7D028CC8-6E47-4B1E-ACEC-08E624E83B68}" type="presParOf" srcId="{B7D21CF4-9292-4924-918F-25BF654848AF}" destId="{C2F4443F-3906-4F70-A5F9-E6CE014C8F36}" srcOrd="6" destOrd="0" presId="urn:microsoft.com/office/officeart/2005/8/layout/matrix1"/>
    <dgm:cxn modelId="{0723712B-2793-4E90-A9BD-A50CEF0AFEBA}" type="presParOf" srcId="{B7D21CF4-9292-4924-918F-25BF654848AF}" destId="{CDBF7835-5636-47C9-BBB3-434BD9646CCA}" srcOrd="7" destOrd="0" presId="urn:microsoft.com/office/officeart/2005/8/layout/matrix1"/>
    <dgm:cxn modelId="{8DDC54BC-A905-409D-B52B-506D7DEDD489}" type="presParOf" srcId="{CFD5CDC3-64FC-4EBB-841C-44379AE1201B}" destId="{28B533D2-F617-4F33-8DCA-012ABA8E6C38}" srcOrd="1" destOrd="0" presId="urn:microsoft.com/office/officeart/2005/8/layout/matrix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172BF-8FDA-4596-8E2A-235A57A933F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B3345EF-5B61-48D9-86D9-1BD95548097E}">
      <dgm:prSet phldrT="[Text]" custT="1"/>
      <dgm:spPr/>
      <dgm:t>
        <a:bodyPr/>
        <a:lstStyle/>
        <a:p>
          <a:pPr rtl="0"/>
          <a:r>
            <a:rPr lang="en" sz="1600" b="1" dirty="0" smtClean="0">
              <a:solidFill>
                <a:schemeClr val="tx1"/>
              </a:solidFill>
            </a:rPr>
            <a:t>Enthusiasts</a:t>
          </a:r>
          <a:endParaRPr lang="en-US" sz="1600" dirty="0">
            <a:solidFill>
              <a:schemeClr val="tx1"/>
            </a:solidFill>
            <a:latin typeface="+mn-lt"/>
          </a:endParaRPr>
        </a:p>
      </dgm:t>
    </dgm:pt>
    <dgm:pt modelId="{1F2A573F-B12E-4B1F-8C5D-779D134A32AD}" type="parTrans" cxnId="{4340C0EB-EC9B-4366-89EB-ED9D54B8C09E}">
      <dgm:prSet/>
      <dgm:spPr/>
      <dgm:t>
        <a:bodyPr/>
        <a:lstStyle/>
        <a:p>
          <a:endParaRPr lang="en-US" sz="1600">
            <a:solidFill>
              <a:schemeClr val="bg1"/>
            </a:solidFill>
            <a:latin typeface="+mn-lt"/>
          </a:endParaRPr>
        </a:p>
      </dgm:t>
    </dgm:pt>
    <dgm:pt modelId="{572E50D5-E9CD-4310-A794-002BBC69FBF4}" type="sibTrans" cxnId="{4340C0EB-EC9B-4366-89EB-ED9D54B8C09E}">
      <dgm:prSet/>
      <dgm:spPr/>
      <dgm:t>
        <a:bodyPr/>
        <a:lstStyle/>
        <a:p>
          <a:endParaRPr lang="en-US" sz="1600">
            <a:solidFill>
              <a:schemeClr val="bg1"/>
            </a:solidFill>
            <a:latin typeface="+mn-lt"/>
          </a:endParaRPr>
        </a:p>
      </dgm:t>
    </dgm:pt>
    <dgm:pt modelId="{6E81E991-B365-4B72-AD9C-C07D60C6FE80}">
      <dgm:prSet phldrT="[Text]" custT="1"/>
      <dgm:spPr/>
      <dgm:t>
        <a:bodyPr/>
        <a:lstStyle/>
        <a:p>
          <a:pPr algn="ctr"/>
          <a:r>
            <a:rPr lang="en" sz="1600" b="1" dirty="0" smtClean="0">
              <a:solidFill>
                <a:schemeClr val="bg1"/>
              </a:solidFill>
            </a:rPr>
            <a:t>Profile and Characteristics</a:t>
          </a:r>
        </a:p>
      </dgm:t>
    </dgm:pt>
    <dgm:pt modelId="{0FDBEB73-06D7-4705-B82D-CD9F346FFE55}" type="parTrans" cxnId="{A743C0D1-2D54-474A-A189-25C52BCC2FA6}">
      <dgm:prSet/>
      <dgm:spPr/>
      <dgm:t>
        <a:bodyPr/>
        <a:lstStyle/>
        <a:p>
          <a:endParaRPr lang="en-US" sz="1600">
            <a:solidFill>
              <a:schemeClr val="bg1"/>
            </a:solidFill>
            <a:latin typeface="+mn-lt"/>
          </a:endParaRPr>
        </a:p>
      </dgm:t>
    </dgm:pt>
    <dgm:pt modelId="{C5AC592D-8639-4750-A1D5-47E66AC66ED1}" type="sibTrans" cxnId="{A743C0D1-2D54-474A-A189-25C52BCC2FA6}">
      <dgm:prSet/>
      <dgm:spPr/>
      <dgm:t>
        <a:bodyPr/>
        <a:lstStyle/>
        <a:p>
          <a:endParaRPr lang="en-US" sz="1600">
            <a:solidFill>
              <a:schemeClr val="bg1"/>
            </a:solidFill>
            <a:latin typeface="+mn-lt"/>
          </a:endParaRPr>
        </a:p>
      </dgm:t>
    </dgm:pt>
    <dgm:pt modelId="{A449DE74-A10C-40FC-8481-E037890BED38}">
      <dgm:prSet phldrT="[Text]" custT="1"/>
      <dgm:spPr/>
      <dgm:t>
        <a:bodyPr/>
        <a:lstStyle/>
        <a:p>
          <a:pPr algn="ctr"/>
          <a:r>
            <a:rPr lang="en" sz="1600" b="1" dirty="0" smtClean="0">
              <a:solidFill>
                <a:schemeClr val="bg1"/>
              </a:solidFill>
            </a:rPr>
            <a:t>Likely Groups and Associations</a:t>
          </a:r>
        </a:p>
      </dgm:t>
    </dgm:pt>
    <dgm:pt modelId="{9C57306F-B55A-4947-814D-C5C7BEC6F567}" type="parTrans" cxnId="{82D460FC-8A3F-4B11-98DD-8C9D5595D320}">
      <dgm:prSet/>
      <dgm:spPr/>
      <dgm:t>
        <a:bodyPr/>
        <a:lstStyle/>
        <a:p>
          <a:endParaRPr lang="en-US" sz="1600">
            <a:solidFill>
              <a:schemeClr val="bg1"/>
            </a:solidFill>
            <a:latin typeface="+mn-lt"/>
          </a:endParaRPr>
        </a:p>
      </dgm:t>
    </dgm:pt>
    <dgm:pt modelId="{0CFC330C-5D57-48E5-840D-C96F2595CC20}" type="sibTrans" cxnId="{82D460FC-8A3F-4B11-98DD-8C9D5595D320}">
      <dgm:prSet/>
      <dgm:spPr/>
      <dgm:t>
        <a:bodyPr/>
        <a:lstStyle/>
        <a:p>
          <a:endParaRPr lang="en-US" sz="1600">
            <a:solidFill>
              <a:schemeClr val="bg1"/>
            </a:solidFill>
            <a:latin typeface="+mn-lt"/>
          </a:endParaRPr>
        </a:p>
      </dgm:t>
    </dgm:pt>
    <dgm:pt modelId="{3EEB44CB-17D1-4DF5-B705-9F01FAF415F5}">
      <dgm:prSet phldrT="[Text]" custT="1"/>
      <dgm:spPr/>
      <dgm:t>
        <a:bodyPr/>
        <a:lstStyle/>
        <a:p>
          <a:pPr algn="ctr"/>
          <a:r>
            <a:rPr lang="en" sz="1600" b="1" dirty="0" smtClean="0">
              <a:solidFill>
                <a:schemeClr val="bg1"/>
              </a:solidFill>
            </a:rPr>
            <a:t>Where to Find Them?</a:t>
          </a:r>
        </a:p>
      </dgm:t>
    </dgm:pt>
    <dgm:pt modelId="{96FE6B76-B6E9-46A7-934B-103A10C0679C}" type="sibTrans" cxnId="{912A21F8-6903-4D96-802C-54029E6C653A}">
      <dgm:prSet/>
      <dgm:spPr/>
      <dgm:t>
        <a:bodyPr/>
        <a:lstStyle/>
        <a:p>
          <a:endParaRPr lang="en-US" sz="1600">
            <a:solidFill>
              <a:schemeClr val="bg1"/>
            </a:solidFill>
            <a:latin typeface="+mn-lt"/>
          </a:endParaRPr>
        </a:p>
      </dgm:t>
    </dgm:pt>
    <dgm:pt modelId="{10C2B885-84D4-4EFE-83B2-5206163EF973}" type="parTrans" cxnId="{912A21F8-6903-4D96-802C-54029E6C653A}">
      <dgm:prSet/>
      <dgm:spPr/>
      <dgm:t>
        <a:bodyPr/>
        <a:lstStyle/>
        <a:p>
          <a:endParaRPr lang="en-US" sz="1600">
            <a:solidFill>
              <a:schemeClr val="bg1"/>
            </a:solidFill>
            <a:latin typeface="+mn-lt"/>
          </a:endParaRPr>
        </a:p>
      </dgm:t>
    </dgm:pt>
    <dgm:pt modelId="{D86A6A80-B87B-4798-B2A9-E8B7DB1F4F7F}">
      <dgm:prSet phldrT="[Text]" custT="1"/>
      <dgm:spPr/>
      <dgm:t>
        <a:bodyPr/>
        <a:lstStyle/>
        <a:p>
          <a:pPr algn="l" rtl="0"/>
          <a:r>
            <a:rPr lang="en" sz="1600" dirty="0" smtClean="0">
              <a:solidFill>
                <a:schemeClr val="bg1"/>
              </a:solidFill>
            </a:rPr>
            <a:t>Includes students and technologists</a:t>
          </a:r>
        </a:p>
      </dgm:t>
    </dgm:pt>
    <dgm:pt modelId="{04775C3F-6CBD-4F0E-84C7-F9D2BE92114E}" type="parTrans" cxnId="{388D16F0-E6DB-4BBA-89F7-D7BBF7683CB2}">
      <dgm:prSet/>
      <dgm:spPr/>
      <dgm:t>
        <a:bodyPr/>
        <a:lstStyle/>
        <a:p>
          <a:endParaRPr lang="en-US" sz="1600">
            <a:solidFill>
              <a:schemeClr val="bg1"/>
            </a:solidFill>
          </a:endParaRPr>
        </a:p>
      </dgm:t>
    </dgm:pt>
    <dgm:pt modelId="{B396C66F-6B29-4298-A219-AC39A35915C6}" type="sibTrans" cxnId="{388D16F0-E6DB-4BBA-89F7-D7BBF7683CB2}">
      <dgm:prSet/>
      <dgm:spPr/>
      <dgm:t>
        <a:bodyPr/>
        <a:lstStyle/>
        <a:p>
          <a:endParaRPr lang="en-US" sz="1600">
            <a:solidFill>
              <a:schemeClr val="bg1"/>
            </a:solidFill>
          </a:endParaRPr>
        </a:p>
      </dgm:t>
    </dgm:pt>
    <dgm:pt modelId="{53211453-8D6A-4313-8473-5D3037D51E02}">
      <dgm:prSet phldrT="[Text]" custT="1"/>
      <dgm:spPr/>
      <dgm:t>
        <a:bodyPr/>
        <a:lstStyle/>
        <a:p>
          <a:pPr algn="l" rtl="0"/>
          <a:r>
            <a:rPr lang="en-US" sz="1600" dirty="0" smtClean="0">
              <a:solidFill>
                <a:schemeClr val="bg1"/>
              </a:solidFill>
              <a:latin typeface="+mn-lt"/>
            </a:rPr>
            <a:t>ASA – American Sailing Association</a:t>
          </a:r>
          <a:endParaRPr lang="en-US" sz="1600" dirty="0">
            <a:solidFill>
              <a:schemeClr val="bg1"/>
            </a:solidFill>
            <a:latin typeface="+mn-lt"/>
          </a:endParaRPr>
        </a:p>
      </dgm:t>
    </dgm:pt>
    <dgm:pt modelId="{4FF35E3D-3449-4ADD-BFB5-F971988E4220}" type="parTrans" cxnId="{15340021-FB21-4061-91AE-0E064C01C89B}">
      <dgm:prSet/>
      <dgm:spPr/>
      <dgm:t>
        <a:bodyPr/>
        <a:lstStyle/>
        <a:p>
          <a:endParaRPr lang="en-US"/>
        </a:p>
      </dgm:t>
    </dgm:pt>
    <dgm:pt modelId="{3FC50E79-2682-4F6A-983C-E8C15CE1F63E}" type="sibTrans" cxnId="{15340021-FB21-4061-91AE-0E064C01C89B}">
      <dgm:prSet/>
      <dgm:spPr/>
      <dgm:t>
        <a:bodyPr/>
        <a:lstStyle/>
        <a:p>
          <a:endParaRPr lang="en-US"/>
        </a:p>
      </dgm:t>
    </dgm:pt>
    <dgm:pt modelId="{25CE0D49-53B4-495C-9B77-C0830BDE326C}">
      <dgm:prSet phldrT="[Text]" custT="1"/>
      <dgm:spPr/>
      <dgm:t>
        <a:bodyPr anchor="t"/>
        <a:lstStyle/>
        <a:p>
          <a:pPr algn="l" rtl="0"/>
          <a:r>
            <a:rPr lang="en" sz="1600" dirty="0" smtClean="0">
              <a:solidFill>
                <a:schemeClr val="bg1"/>
              </a:solidFill>
            </a:rPr>
            <a:t>Technology information and demos</a:t>
          </a:r>
        </a:p>
      </dgm:t>
    </dgm:pt>
    <dgm:pt modelId="{8CF66A00-7A32-44C9-B7ED-2478F93F0D3B}" type="parTrans" cxnId="{101B4E61-36A6-4D29-88BE-BB6D739B6015}">
      <dgm:prSet/>
      <dgm:spPr/>
      <dgm:t>
        <a:bodyPr/>
        <a:lstStyle/>
        <a:p>
          <a:endParaRPr lang="en-US"/>
        </a:p>
      </dgm:t>
    </dgm:pt>
    <dgm:pt modelId="{55BE25B6-1BE7-4A5B-BCC2-B2E32C62E55A}" type="sibTrans" cxnId="{101B4E61-36A6-4D29-88BE-BB6D739B6015}">
      <dgm:prSet/>
      <dgm:spPr/>
      <dgm:t>
        <a:bodyPr/>
        <a:lstStyle/>
        <a:p>
          <a:endParaRPr lang="en-US"/>
        </a:p>
      </dgm:t>
    </dgm:pt>
    <dgm:pt modelId="{5B31E30E-9CE0-4D6F-9EB4-FF3B55DD668D}">
      <dgm:prSet phldrT="[Text]" custT="1"/>
      <dgm:spPr/>
      <dgm:t>
        <a:bodyPr/>
        <a:lstStyle/>
        <a:p>
          <a:pPr algn="l" rtl="0"/>
          <a:r>
            <a:rPr lang="en" sz="1600" dirty="0" smtClean="0">
              <a:solidFill>
                <a:schemeClr val="bg1"/>
              </a:solidFill>
            </a:rPr>
            <a:t>Curious and eager to learn</a:t>
          </a:r>
        </a:p>
      </dgm:t>
    </dgm:pt>
    <dgm:pt modelId="{01245B59-3797-4C94-A1CD-6C5B617F2F42}" type="parTrans" cxnId="{DE5E27C7-48AA-477E-AE09-41BF6772ADA2}">
      <dgm:prSet/>
      <dgm:spPr/>
      <dgm:t>
        <a:bodyPr/>
        <a:lstStyle/>
        <a:p>
          <a:endParaRPr lang="en-US"/>
        </a:p>
      </dgm:t>
    </dgm:pt>
    <dgm:pt modelId="{8143D868-8DFA-413E-9D43-9A8ACAB3EE05}" type="sibTrans" cxnId="{DE5E27C7-48AA-477E-AE09-41BF6772ADA2}">
      <dgm:prSet/>
      <dgm:spPr/>
      <dgm:t>
        <a:bodyPr/>
        <a:lstStyle/>
        <a:p>
          <a:endParaRPr lang="en-US"/>
        </a:p>
      </dgm:t>
    </dgm:pt>
    <dgm:pt modelId="{511E93ED-9AB6-4F2E-A89F-649E21AEE69C}">
      <dgm:prSet custT="1"/>
      <dgm:spPr/>
      <dgm:t>
        <a:bodyPr/>
        <a:lstStyle/>
        <a:p>
          <a:r>
            <a:rPr lang="en" sz="1600" dirty="0" smtClean="0">
              <a:solidFill>
                <a:schemeClr val="bg1"/>
              </a:solidFill>
            </a:rPr>
            <a:t>Recognition of their contributions to the projects is a plus</a:t>
          </a:r>
          <a:endParaRPr lang="en" sz="1600" b="1" dirty="0" smtClean="0">
            <a:solidFill>
              <a:schemeClr val="bg1"/>
            </a:solidFill>
            <a:latin typeface="+mn-lt"/>
          </a:endParaRPr>
        </a:p>
      </dgm:t>
    </dgm:pt>
    <dgm:pt modelId="{4D773DDC-0785-44EC-B6A3-4505BEB6B360}" type="parTrans" cxnId="{3095FB6A-020C-41AC-9D36-B3E01279F23D}">
      <dgm:prSet/>
      <dgm:spPr/>
      <dgm:t>
        <a:bodyPr/>
        <a:lstStyle/>
        <a:p>
          <a:endParaRPr lang="en-US"/>
        </a:p>
      </dgm:t>
    </dgm:pt>
    <dgm:pt modelId="{C00E3332-135A-42C0-8CDB-615194E53087}" type="sibTrans" cxnId="{3095FB6A-020C-41AC-9D36-B3E01279F23D}">
      <dgm:prSet/>
      <dgm:spPr/>
      <dgm:t>
        <a:bodyPr/>
        <a:lstStyle/>
        <a:p>
          <a:endParaRPr lang="en-US"/>
        </a:p>
      </dgm:t>
    </dgm:pt>
    <dgm:pt modelId="{EF74380A-FE35-4283-BF1A-11DF555717B8}">
      <dgm:prSet phldrT="[Text]" custT="1"/>
      <dgm:spPr/>
      <dgm:t>
        <a:bodyPr/>
        <a:lstStyle/>
        <a:p>
          <a:pPr algn="l" rtl="0"/>
          <a:r>
            <a:rPr lang="en" sz="1600" dirty="0" smtClean="0">
              <a:solidFill>
                <a:schemeClr val="bg1"/>
              </a:solidFill>
            </a:rPr>
            <a:t>Passionate in sailing/ocean/technology</a:t>
          </a:r>
        </a:p>
      </dgm:t>
    </dgm:pt>
    <dgm:pt modelId="{3EA14B79-6D0E-4195-8FEF-67B72926BDEB}" type="parTrans" cxnId="{2963D789-3CA7-4DBB-9639-CC705E1E387F}">
      <dgm:prSet/>
      <dgm:spPr/>
      <dgm:t>
        <a:bodyPr/>
        <a:lstStyle/>
        <a:p>
          <a:endParaRPr lang="en-US"/>
        </a:p>
      </dgm:t>
    </dgm:pt>
    <dgm:pt modelId="{D984E311-9C15-41B6-99F3-C93B84B587C8}" type="sibTrans" cxnId="{2963D789-3CA7-4DBB-9639-CC705E1E387F}">
      <dgm:prSet/>
      <dgm:spPr/>
      <dgm:t>
        <a:bodyPr/>
        <a:lstStyle/>
        <a:p>
          <a:endParaRPr lang="en-US"/>
        </a:p>
      </dgm:t>
    </dgm:pt>
    <dgm:pt modelId="{97704C24-3082-4BA7-89D7-AFADEF7319F0}">
      <dgm:prSet custT="1"/>
      <dgm:spPr/>
      <dgm:t>
        <a:bodyPr/>
        <a:lstStyle/>
        <a:p>
          <a:pPr rtl="0"/>
          <a:r>
            <a:rPr lang="en" sz="1600" dirty="0" smtClean="0">
              <a:solidFill>
                <a:schemeClr val="bg1"/>
              </a:solidFill>
            </a:rPr>
            <a:t>Incentives and recognitions for support</a:t>
          </a:r>
        </a:p>
      </dgm:t>
    </dgm:pt>
    <dgm:pt modelId="{B66C2694-8612-4DC0-9045-AE94A6447C5C}" type="parTrans" cxnId="{17BC07FE-97CA-4936-873A-830A4FE76E3E}">
      <dgm:prSet/>
      <dgm:spPr/>
      <dgm:t>
        <a:bodyPr/>
        <a:lstStyle/>
        <a:p>
          <a:endParaRPr lang="en-US"/>
        </a:p>
      </dgm:t>
    </dgm:pt>
    <dgm:pt modelId="{C144C389-E4F0-40A1-B133-BD1774C0F6D0}" type="sibTrans" cxnId="{17BC07FE-97CA-4936-873A-830A4FE76E3E}">
      <dgm:prSet/>
      <dgm:spPr/>
      <dgm:t>
        <a:bodyPr/>
        <a:lstStyle/>
        <a:p>
          <a:endParaRPr lang="en-US"/>
        </a:p>
      </dgm:t>
    </dgm:pt>
    <dgm:pt modelId="{4662A770-250E-4C4D-BE4E-2176C29C001D}">
      <dgm:prSet custT="1"/>
      <dgm:spPr/>
      <dgm:t>
        <a:bodyPr/>
        <a:lstStyle/>
        <a:p>
          <a:pPr rtl="0"/>
          <a:r>
            <a:rPr lang="en" sz="1600" dirty="0" smtClean="0">
              <a:solidFill>
                <a:schemeClr val="bg1"/>
              </a:solidFill>
            </a:rPr>
            <a:t>Organize competitions and award prizes</a:t>
          </a:r>
          <a:endParaRPr lang="en-US" sz="1600" dirty="0">
            <a:solidFill>
              <a:schemeClr val="bg1"/>
            </a:solidFill>
            <a:latin typeface="+mn-lt"/>
          </a:endParaRPr>
        </a:p>
      </dgm:t>
    </dgm:pt>
    <dgm:pt modelId="{4DD3360F-57C9-4BB8-A47B-827DB772E5A6}" type="parTrans" cxnId="{C5747473-54FE-4746-9565-DEA08BF873F6}">
      <dgm:prSet/>
      <dgm:spPr/>
      <dgm:t>
        <a:bodyPr/>
        <a:lstStyle/>
        <a:p>
          <a:endParaRPr lang="en-US"/>
        </a:p>
      </dgm:t>
    </dgm:pt>
    <dgm:pt modelId="{F7352DDF-ACE2-4424-AB43-F714481CD385}" type="sibTrans" cxnId="{C5747473-54FE-4746-9565-DEA08BF873F6}">
      <dgm:prSet/>
      <dgm:spPr/>
      <dgm:t>
        <a:bodyPr/>
        <a:lstStyle/>
        <a:p>
          <a:endParaRPr lang="en-US"/>
        </a:p>
      </dgm:t>
    </dgm:pt>
    <dgm:pt modelId="{2AFB5B32-26FC-4B31-A43C-6810EE86E73C}">
      <dgm:prSet phldrT="[Text]" custT="1"/>
      <dgm:spPr/>
      <dgm:t>
        <a:bodyPr/>
        <a:lstStyle/>
        <a:p>
          <a:pPr algn="l" rtl="0"/>
          <a:r>
            <a:rPr lang="en" sz="1600" dirty="0" smtClean="0">
              <a:solidFill>
                <a:schemeClr val="bg1"/>
              </a:solidFill>
            </a:rPr>
            <a:t>Universities – groups/associations</a:t>
          </a:r>
        </a:p>
      </dgm:t>
    </dgm:pt>
    <dgm:pt modelId="{4471556B-F678-44D4-8879-45BDC0875A5B}" type="parTrans" cxnId="{063B27AD-8946-4FFF-BA83-108980EF30FE}">
      <dgm:prSet/>
      <dgm:spPr/>
      <dgm:t>
        <a:bodyPr/>
        <a:lstStyle/>
        <a:p>
          <a:endParaRPr lang="en-US"/>
        </a:p>
      </dgm:t>
    </dgm:pt>
    <dgm:pt modelId="{F2B5CAFD-F564-4422-B3F4-B59F4523B9A5}" type="sibTrans" cxnId="{063B27AD-8946-4FFF-BA83-108980EF30FE}">
      <dgm:prSet/>
      <dgm:spPr/>
      <dgm:t>
        <a:bodyPr/>
        <a:lstStyle/>
        <a:p>
          <a:endParaRPr lang="en-US"/>
        </a:p>
      </dgm:t>
    </dgm:pt>
    <dgm:pt modelId="{BCBC3422-83CA-49E9-B2C6-861F4BD43E97}">
      <dgm:prSet phldrT="[Text]" custT="1"/>
      <dgm:spPr/>
      <dgm:t>
        <a:bodyPr/>
        <a:lstStyle/>
        <a:p>
          <a:pPr algn="l" rtl="0"/>
          <a:r>
            <a:rPr lang="en" sz="1600" dirty="0" smtClean="0">
              <a:solidFill>
                <a:schemeClr val="bg1"/>
              </a:solidFill>
            </a:rPr>
            <a:t>Sailing organizations </a:t>
          </a:r>
        </a:p>
      </dgm:t>
    </dgm:pt>
    <dgm:pt modelId="{E9F6E8CB-3C8F-4711-B1A0-0F0235A68517}" type="parTrans" cxnId="{EF54F0CF-B359-4C16-ABD3-93AD28514249}">
      <dgm:prSet/>
      <dgm:spPr/>
      <dgm:t>
        <a:bodyPr/>
        <a:lstStyle/>
        <a:p>
          <a:endParaRPr lang="en-US"/>
        </a:p>
      </dgm:t>
    </dgm:pt>
    <dgm:pt modelId="{5307DF70-6106-44B4-8432-22EC6D8AC701}" type="sibTrans" cxnId="{EF54F0CF-B359-4C16-ABD3-93AD28514249}">
      <dgm:prSet/>
      <dgm:spPr/>
      <dgm:t>
        <a:bodyPr/>
        <a:lstStyle/>
        <a:p>
          <a:endParaRPr lang="en-US"/>
        </a:p>
      </dgm:t>
    </dgm:pt>
    <dgm:pt modelId="{2D70FEB1-5B7E-42AB-BC5C-E2702DDA9261}">
      <dgm:prSet phldrT="[Text]" custT="1"/>
      <dgm:spPr/>
      <dgm:t>
        <a:bodyPr/>
        <a:lstStyle/>
        <a:p>
          <a:pPr algn="l" rtl="0"/>
          <a:r>
            <a:rPr lang="en" sz="1600" dirty="0" smtClean="0">
              <a:solidFill>
                <a:schemeClr val="bg1"/>
              </a:solidFill>
            </a:rPr>
            <a:t>Professionals in the technology industry</a:t>
          </a:r>
        </a:p>
      </dgm:t>
    </dgm:pt>
    <dgm:pt modelId="{64B1283E-12A8-414B-87AC-C77196036E55}" type="parTrans" cxnId="{E7E77153-C5EA-4D6D-8B67-9D298960D147}">
      <dgm:prSet/>
      <dgm:spPr/>
      <dgm:t>
        <a:bodyPr/>
        <a:lstStyle/>
        <a:p>
          <a:endParaRPr lang="en-US"/>
        </a:p>
      </dgm:t>
    </dgm:pt>
    <dgm:pt modelId="{6FD0D35C-CEA1-4FE0-9CFA-5DAE1DBDBE5F}" type="sibTrans" cxnId="{E7E77153-C5EA-4D6D-8B67-9D298960D147}">
      <dgm:prSet/>
      <dgm:spPr/>
      <dgm:t>
        <a:bodyPr/>
        <a:lstStyle/>
        <a:p>
          <a:endParaRPr lang="en-US"/>
        </a:p>
      </dgm:t>
    </dgm:pt>
    <dgm:pt modelId="{580046FD-65BA-4892-8CFA-8F9FBFECCA72}">
      <dgm:prSet custT="1"/>
      <dgm:spPr/>
      <dgm:t>
        <a:bodyPr/>
        <a:lstStyle/>
        <a:p>
          <a:r>
            <a:rPr lang="en" sz="1600" b="0" dirty="0" smtClean="0">
              <a:solidFill>
                <a:schemeClr val="bg1"/>
              </a:solidFill>
              <a:latin typeface="+mn-lt"/>
            </a:rPr>
            <a:t>Deisre to make change in the community and envionrment</a:t>
          </a:r>
        </a:p>
      </dgm:t>
    </dgm:pt>
    <dgm:pt modelId="{A23757D8-F2E0-4932-8651-1F5E58D946FE}" type="parTrans" cxnId="{AAB5D163-A8EE-4F20-B0CB-A51632152762}">
      <dgm:prSet/>
      <dgm:spPr/>
      <dgm:t>
        <a:bodyPr/>
        <a:lstStyle/>
        <a:p>
          <a:endParaRPr lang="en-US"/>
        </a:p>
      </dgm:t>
    </dgm:pt>
    <dgm:pt modelId="{B3CFE69A-23A3-461B-B821-C61B1EE17106}" type="sibTrans" cxnId="{AAB5D163-A8EE-4F20-B0CB-A51632152762}">
      <dgm:prSet/>
      <dgm:spPr/>
      <dgm:t>
        <a:bodyPr/>
        <a:lstStyle/>
        <a:p>
          <a:endParaRPr lang="en-US"/>
        </a:p>
      </dgm:t>
    </dgm:pt>
    <dgm:pt modelId="{59A1AD6E-CD1D-486B-A098-6D5824D844CE}">
      <dgm:prSet phldrT="[Text]" custT="1"/>
      <dgm:spPr/>
      <dgm:t>
        <a:bodyPr/>
        <a:lstStyle/>
        <a:p>
          <a:pPr algn="l" rtl="0"/>
          <a:r>
            <a:rPr lang="en-US" sz="1600" dirty="0" smtClean="0">
              <a:solidFill>
                <a:schemeClr val="bg1"/>
              </a:solidFill>
              <a:latin typeface="+mn-lt"/>
            </a:rPr>
            <a:t>TED global audience</a:t>
          </a:r>
          <a:endParaRPr lang="en-US" sz="1600" dirty="0">
            <a:solidFill>
              <a:schemeClr val="bg1"/>
            </a:solidFill>
            <a:latin typeface="+mn-lt"/>
          </a:endParaRPr>
        </a:p>
      </dgm:t>
    </dgm:pt>
    <dgm:pt modelId="{CF031075-BA12-494F-B480-ACCD7225676C}" type="parTrans" cxnId="{88830671-0C98-49FB-9F78-5DDCC698EFA0}">
      <dgm:prSet/>
      <dgm:spPr/>
      <dgm:t>
        <a:bodyPr/>
        <a:lstStyle/>
        <a:p>
          <a:endParaRPr lang="en-US"/>
        </a:p>
      </dgm:t>
    </dgm:pt>
    <dgm:pt modelId="{65994F4B-5AD3-44AA-B050-7C66AD3CF3F5}" type="sibTrans" cxnId="{88830671-0C98-49FB-9F78-5DDCC698EFA0}">
      <dgm:prSet/>
      <dgm:spPr/>
      <dgm:t>
        <a:bodyPr/>
        <a:lstStyle/>
        <a:p>
          <a:endParaRPr lang="en-US"/>
        </a:p>
      </dgm:t>
    </dgm:pt>
    <dgm:pt modelId="{5E95E482-388D-4F14-B451-0DF3146CFA99}">
      <dgm:prSet custT="1"/>
      <dgm:spPr/>
      <dgm:t>
        <a:bodyPr/>
        <a:lstStyle/>
        <a:p>
          <a:pPr rtl="0"/>
          <a:r>
            <a:rPr lang="en" sz="1600" dirty="0" smtClean="0">
              <a:solidFill>
                <a:schemeClr val="bg1"/>
              </a:solidFill>
            </a:rPr>
            <a:t>Marine engineering groups</a:t>
          </a:r>
        </a:p>
      </dgm:t>
    </dgm:pt>
    <dgm:pt modelId="{44C895DA-63EB-4C55-B6A5-F106D1BBC87F}" type="parTrans" cxnId="{BB886FF5-3E1D-40BA-B51E-5A01144CC595}">
      <dgm:prSet/>
      <dgm:spPr/>
      <dgm:t>
        <a:bodyPr/>
        <a:lstStyle/>
        <a:p>
          <a:endParaRPr lang="en-US"/>
        </a:p>
      </dgm:t>
    </dgm:pt>
    <dgm:pt modelId="{3432E15D-AB3D-4F04-863A-CBA03FA3E6E0}" type="sibTrans" cxnId="{BB886FF5-3E1D-40BA-B51E-5A01144CC595}">
      <dgm:prSet/>
      <dgm:spPr/>
      <dgm:t>
        <a:bodyPr/>
        <a:lstStyle/>
        <a:p>
          <a:endParaRPr lang="en-US"/>
        </a:p>
      </dgm:t>
    </dgm:pt>
    <dgm:pt modelId="{3B795BAE-63A1-43EE-82A8-1B6B19CFDA4C}">
      <dgm:prSet custT="1"/>
      <dgm:spPr/>
      <dgm:t>
        <a:bodyPr/>
        <a:lstStyle/>
        <a:p>
          <a:pPr rtl="0"/>
          <a:r>
            <a:rPr lang="en" sz="1600" dirty="0" smtClean="0">
              <a:solidFill>
                <a:schemeClr val="bg1"/>
              </a:solidFill>
            </a:rPr>
            <a:t>Open source communities</a:t>
          </a:r>
          <a:endParaRPr lang="en-US" sz="1600" dirty="0">
            <a:solidFill>
              <a:schemeClr val="bg1"/>
            </a:solidFill>
            <a:latin typeface="+mn-lt"/>
          </a:endParaRPr>
        </a:p>
      </dgm:t>
    </dgm:pt>
    <dgm:pt modelId="{0AB74E22-795E-4C84-B379-93BF5F34D778}" type="parTrans" cxnId="{6272B97B-9803-4257-84A0-019163954733}">
      <dgm:prSet/>
      <dgm:spPr/>
      <dgm:t>
        <a:bodyPr/>
        <a:lstStyle/>
        <a:p>
          <a:endParaRPr lang="en-US"/>
        </a:p>
      </dgm:t>
    </dgm:pt>
    <dgm:pt modelId="{D120F184-9252-431F-87D7-4555ED19F504}" type="sibTrans" cxnId="{6272B97B-9803-4257-84A0-019163954733}">
      <dgm:prSet/>
      <dgm:spPr/>
      <dgm:t>
        <a:bodyPr/>
        <a:lstStyle/>
        <a:p>
          <a:endParaRPr lang="en-US"/>
        </a:p>
      </dgm:t>
    </dgm:pt>
    <dgm:pt modelId="{D735F4F7-D52D-4263-8B8D-163836BD4F9A}">
      <dgm:prSet phldrT="[Text]" custT="1"/>
      <dgm:spPr/>
      <dgm:t>
        <a:bodyPr/>
        <a:lstStyle/>
        <a:p>
          <a:pPr algn="l" rtl="0"/>
          <a:r>
            <a:rPr lang="en" sz="1600" dirty="0" smtClean="0">
              <a:solidFill>
                <a:schemeClr val="bg1"/>
              </a:solidFill>
            </a:rPr>
            <a:t>Robotics and Artifical Intelligence Groups</a:t>
          </a:r>
          <a:endParaRPr lang="en-US" sz="1600" dirty="0">
            <a:solidFill>
              <a:schemeClr val="bg1"/>
            </a:solidFill>
            <a:latin typeface="+mn-lt"/>
          </a:endParaRPr>
        </a:p>
      </dgm:t>
    </dgm:pt>
    <dgm:pt modelId="{78F41AB2-E375-4DA7-AE23-601D1E4C0E74}" type="parTrans" cxnId="{3AC03F33-28A1-4D5A-A781-1F33C2D4C77A}">
      <dgm:prSet/>
      <dgm:spPr/>
      <dgm:t>
        <a:bodyPr/>
        <a:lstStyle/>
        <a:p>
          <a:endParaRPr lang="en-US"/>
        </a:p>
      </dgm:t>
    </dgm:pt>
    <dgm:pt modelId="{9C06FF3B-CCE0-4BFE-969D-5F8E7C5BEC9F}" type="sibTrans" cxnId="{3AC03F33-28A1-4D5A-A781-1F33C2D4C77A}">
      <dgm:prSet/>
      <dgm:spPr/>
      <dgm:t>
        <a:bodyPr/>
        <a:lstStyle/>
        <a:p>
          <a:endParaRPr lang="en-US"/>
        </a:p>
      </dgm:t>
    </dgm:pt>
    <dgm:pt modelId="{7202C432-4828-44DA-925F-7D4C2D9B066A}">
      <dgm:prSet custT="1"/>
      <dgm:spPr/>
      <dgm:t>
        <a:bodyPr/>
        <a:lstStyle/>
        <a:p>
          <a:pPr rtl="0"/>
          <a:r>
            <a:rPr lang="en" sz="1600" dirty="0" smtClean="0">
              <a:solidFill>
                <a:schemeClr val="bg1"/>
              </a:solidFill>
            </a:rPr>
            <a:t>IEEE – Institute of Electrical and Electronics Engineers</a:t>
          </a:r>
        </a:p>
      </dgm:t>
    </dgm:pt>
    <dgm:pt modelId="{03DDE0B8-41DF-4057-BD56-9A03C9CBCB31}" type="parTrans" cxnId="{F54DCB4D-3C18-46C0-A175-999FB7F30946}">
      <dgm:prSet/>
      <dgm:spPr/>
      <dgm:t>
        <a:bodyPr/>
        <a:lstStyle/>
        <a:p>
          <a:endParaRPr lang="en-US"/>
        </a:p>
      </dgm:t>
    </dgm:pt>
    <dgm:pt modelId="{46D98BC2-B5D9-4B85-99DA-9E1665B1E06D}" type="sibTrans" cxnId="{F54DCB4D-3C18-46C0-A175-999FB7F30946}">
      <dgm:prSet/>
      <dgm:spPr/>
      <dgm:t>
        <a:bodyPr/>
        <a:lstStyle/>
        <a:p>
          <a:endParaRPr lang="en-US"/>
        </a:p>
      </dgm:t>
    </dgm:pt>
    <dgm:pt modelId="{D9EAD7FB-F543-4270-9F56-080D03EE12F4}">
      <dgm:prSet phldrT="[Text]" custT="1"/>
      <dgm:spPr/>
      <dgm:t>
        <a:bodyPr/>
        <a:lstStyle/>
        <a:p>
          <a:pPr algn="l" rtl="0"/>
          <a:r>
            <a:rPr lang="en" sz="1600" dirty="0" smtClean="0">
              <a:solidFill>
                <a:schemeClr val="bg1"/>
              </a:solidFill>
            </a:rPr>
            <a:t>Groups on Linkedin and Twitter</a:t>
          </a:r>
        </a:p>
      </dgm:t>
    </dgm:pt>
    <dgm:pt modelId="{9C3F9493-D64C-4466-BF40-45D44ACC16CA}" type="parTrans" cxnId="{4CDB156E-CE05-42E1-A18E-55E4F08EC680}">
      <dgm:prSet/>
      <dgm:spPr/>
      <dgm:t>
        <a:bodyPr/>
        <a:lstStyle/>
        <a:p>
          <a:endParaRPr lang="en-US"/>
        </a:p>
      </dgm:t>
    </dgm:pt>
    <dgm:pt modelId="{6188B8E7-1C10-44D7-863F-6C110D0C5A7B}" type="sibTrans" cxnId="{4CDB156E-CE05-42E1-A18E-55E4F08EC680}">
      <dgm:prSet/>
      <dgm:spPr/>
      <dgm:t>
        <a:bodyPr/>
        <a:lstStyle/>
        <a:p>
          <a:endParaRPr lang="en-US"/>
        </a:p>
      </dgm:t>
    </dgm:pt>
    <dgm:pt modelId="{1AEE2862-66D0-4162-A30F-800C07E17419}">
      <dgm:prSet phldrT="[Text]" custT="1"/>
      <dgm:spPr/>
      <dgm:t>
        <a:bodyPr anchor="t"/>
        <a:lstStyle/>
        <a:p>
          <a:pPr algn="ctr"/>
          <a:r>
            <a:rPr lang="en" sz="1600" b="1" dirty="0" smtClean="0">
              <a:solidFill>
                <a:schemeClr val="bg1"/>
              </a:solidFill>
            </a:rPr>
            <a:t>Meaningful Ways to Engage Them</a:t>
          </a:r>
        </a:p>
      </dgm:t>
    </dgm:pt>
    <dgm:pt modelId="{143BC677-5E8C-4192-823F-5E42FB6D1393}" type="sibTrans" cxnId="{C3B9427E-20E5-452F-BFAB-88CBC69102F1}">
      <dgm:prSet/>
      <dgm:spPr/>
      <dgm:t>
        <a:bodyPr/>
        <a:lstStyle/>
        <a:p>
          <a:endParaRPr lang="en-US" sz="1600">
            <a:solidFill>
              <a:schemeClr val="bg1"/>
            </a:solidFill>
            <a:latin typeface="+mn-lt"/>
          </a:endParaRPr>
        </a:p>
      </dgm:t>
    </dgm:pt>
    <dgm:pt modelId="{46C13F2F-10FD-4820-9114-E5062D923628}" type="parTrans" cxnId="{C3B9427E-20E5-452F-BFAB-88CBC69102F1}">
      <dgm:prSet/>
      <dgm:spPr/>
      <dgm:t>
        <a:bodyPr/>
        <a:lstStyle/>
        <a:p>
          <a:endParaRPr lang="en-US" sz="1600">
            <a:solidFill>
              <a:schemeClr val="bg1"/>
            </a:solidFill>
            <a:latin typeface="+mn-lt"/>
          </a:endParaRPr>
        </a:p>
      </dgm:t>
    </dgm:pt>
    <dgm:pt modelId="{1F2ACECE-2017-4E47-AEBC-A373C9ED2442}">
      <dgm:prSet custT="1"/>
      <dgm:spPr/>
      <dgm:t>
        <a:bodyPr/>
        <a:lstStyle/>
        <a:p>
          <a:pPr rtl="0"/>
          <a:r>
            <a:rPr lang="en" sz="1600" dirty="0" smtClean="0">
              <a:solidFill>
                <a:schemeClr val="bg1"/>
              </a:solidFill>
            </a:rPr>
            <a:t>Promote open source technologies</a:t>
          </a:r>
          <a:endParaRPr lang="en-US" sz="1600" dirty="0">
            <a:solidFill>
              <a:schemeClr val="bg1"/>
            </a:solidFill>
            <a:latin typeface="+mn-lt"/>
          </a:endParaRPr>
        </a:p>
      </dgm:t>
    </dgm:pt>
    <dgm:pt modelId="{8EF983D3-768C-4601-B72C-1B67DDAD1F1A}" type="parTrans" cxnId="{5D13C306-1DAD-49F1-AF0E-9279F99CEC6E}">
      <dgm:prSet/>
      <dgm:spPr/>
      <dgm:t>
        <a:bodyPr/>
        <a:lstStyle/>
        <a:p>
          <a:endParaRPr lang="en-US"/>
        </a:p>
      </dgm:t>
    </dgm:pt>
    <dgm:pt modelId="{20603FD2-B10B-4607-8726-356CC188A443}" type="sibTrans" cxnId="{5D13C306-1DAD-49F1-AF0E-9279F99CEC6E}">
      <dgm:prSet/>
      <dgm:spPr/>
      <dgm:t>
        <a:bodyPr/>
        <a:lstStyle/>
        <a:p>
          <a:endParaRPr lang="en-US"/>
        </a:p>
      </dgm:t>
    </dgm:pt>
    <dgm:pt modelId="{9ABE36EF-7942-43ED-8228-3475322349E8}">
      <dgm:prSet custT="1"/>
      <dgm:spPr/>
      <dgm:t>
        <a:bodyPr/>
        <a:lstStyle/>
        <a:p>
          <a:pPr rtl="0"/>
          <a:r>
            <a:rPr lang="en" sz="1600" dirty="0" smtClean="0">
              <a:solidFill>
                <a:schemeClr val="bg1"/>
              </a:solidFill>
            </a:rPr>
            <a:t>Build a better website</a:t>
          </a:r>
        </a:p>
      </dgm:t>
    </dgm:pt>
    <dgm:pt modelId="{EE2A1C2D-4F0C-43B7-A8F8-F72D86D65C86}" type="parTrans" cxnId="{779CE8C8-510B-4353-9067-147D388B73A7}">
      <dgm:prSet/>
      <dgm:spPr/>
      <dgm:t>
        <a:bodyPr/>
        <a:lstStyle/>
        <a:p>
          <a:endParaRPr lang="en-US"/>
        </a:p>
      </dgm:t>
    </dgm:pt>
    <dgm:pt modelId="{CDD845EE-7DF9-49F3-BE8B-05A867B203BC}" type="sibTrans" cxnId="{779CE8C8-510B-4353-9067-147D388B73A7}">
      <dgm:prSet/>
      <dgm:spPr/>
      <dgm:t>
        <a:bodyPr/>
        <a:lstStyle/>
        <a:p>
          <a:endParaRPr lang="en-US"/>
        </a:p>
      </dgm:t>
    </dgm:pt>
    <dgm:pt modelId="{F25DCCFB-E4A1-49B1-ACFA-A8579FB3CE4A}">
      <dgm:prSet custT="1"/>
      <dgm:spPr/>
      <dgm:t>
        <a:bodyPr/>
        <a:lstStyle/>
        <a:p>
          <a:pPr rtl="0"/>
          <a:r>
            <a:rPr lang="en" sz="1600" dirty="0" smtClean="0">
              <a:solidFill>
                <a:schemeClr val="bg1"/>
              </a:solidFill>
            </a:rPr>
            <a:t>Organize conferences</a:t>
          </a:r>
        </a:p>
      </dgm:t>
    </dgm:pt>
    <dgm:pt modelId="{99E866B3-1ADD-40E7-98CC-A82DE47FACBB}" type="parTrans" cxnId="{11AD0276-EA17-409E-8625-DD9C634DB026}">
      <dgm:prSet/>
      <dgm:spPr/>
      <dgm:t>
        <a:bodyPr/>
        <a:lstStyle/>
        <a:p>
          <a:endParaRPr lang="en-US"/>
        </a:p>
      </dgm:t>
    </dgm:pt>
    <dgm:pt modelId="{8A0C53DD-B1E0-4F25-97B1-6C3D1047687E}" type="sibTrans" cxnId="{11AD0276-EA17-409E-8625-DD9C634DB026}">
      <dgm:prSet/>
      <dgm:spPr/>
      <dgm:t>
        <a:bodyPr/>
        <a:lstStyle/>
        <a:p>
          <a:endParaRPr lang="en-US"/>
        </a:p>
      </dgm:t>
    </dgm:pt>
    <dgm:pt modelId="{CFD5CDC3-64FC-4EBB-841C-44379AE1201B}" type="pres">
      <dgm:prSet presAssocID="{76D172BF-8FDA-4596-8E2A-235A57A933FD}" presName="diagram" presStyleCnt="0">
        <dgm:presLayoutVars>
          <dgm:chMax val="1"/>
          <dgm:dir/>
          <dgm:animLvl val="ctr"/>
          <dgm:resizeHandles val="exact"/>
        </dgm:presLayoutVars>
      </dgm:prSet>
      <dgm:spPr/>
      <dgm:t>
        <a:bodyPr/>
        <a:lstStyle/>
        <a:p>
          <a:endParaRPr lang="en-US"/>
        </a:p>
      </dgm:t>
    </dgm:pt>
    <dgm:pt modelId="{B7D21CF4-9292-4924-918F-25BF654848AF}" type="pres">
      <dgm:prSet presAssocID="{76D172BF-8FDA-4596-8E2A-235A57A933FD}" presName="matrix" presStyleCnt="0"/>
      <dgm:spPr/>
    </dgm:pt>
    <dgm:pt modelId="{F082D3BB-7AA0-4708-8077-7DCFE94C8190}" type="pres">
      <dgm:prSet presAssocID="{76D172BF-8FDA-4596-8E2A-235A57A933FD}" presName="tile1" presStyleLbl="node1" presStyleIdx="0" presStyleCnt="4"/>
      <dgm:spPr/>
      <dgm:t>
        <a:bodyPr/>
        <a:lstStyle/>
        <a:p>
          <a:endParaRPr lang="en-US"/>
        </a:p>
      </dgm:t>
    </dgm:pt>
    <dgm:pt modelId="{5F6D66D1-45C4-40D8-8B20-DCBBE1D5B0AD}" type="pres">
      <dgm:prSet presAssocID="{76D172BF-8FDA-4596-8E2A-235A57A933FD}" presName="tile1text" presStyleLbl="node1" presStyleIdx="0" presStyleCnt="4">
        <dgm:presLayoutVars>
          <dgm:chMax val="0"/>
          <dgm:chPref val="0"/>
          <dgm:bulletEnabled val="1"/>
        </dgm:presLayoutVars>
      </dgm:prSet>
      <dgm:spPr/>
      <dgm:t>
        <a:bodyPr/>
        <a:lstStyle/>
        <a:p>
          <a:endParaRPr lang="en-US"/>
        </a:p>
      </dgm:t>
    </dgm:pt>
    <dgm:pt modelId="{8F14CC5A-8C0C-47B4-9AC8-753D0265DBC3}" type="pres">
      <dgm:prSet presAssocID="{76D172BF-8FDA-4596-8E2A-235A57A933FD}" presName="tile2" presStyleLbl="node1" presStyleIdx="1" presStyleCnt="4"/>
      <dgm:spPr/>
      <dgm:t>
        <a:bodyPr/>
        <a:lstStyle/>
        <a:p>
          <a:endParaRPr lang="en-US"/>
        </a:p>
      </dgm:t>
    </dgm:pt>
    <dgm:pt modelId="{9B00FA4E-1CAC-4F7C-825D-96538A14C549}" type="pres">
      <dgm:prSet presAssocID="{76D172BF-8FDA-4596-8E2A-235A57A933FD}" presName="tile2text" presStyleLbl="node1" presStyleIdx="1" presStyleCnt="4">
        <dgm:presLayoutVars>
          <dgm:chMax val="0"/>
          <dgm:chPref val="0"/>
          <dgm:bulletEnabled val="1"/>
        </dgm:presLayoutVars>
      </dgm:prSet>
      <dgm:spPr/>
      <dgm:t>
        <a:bodyPr/>
        <a:lstStyle/>
        <a:p>
          <a:endParaRPr lang="en-US"/>
        </a:p>
      </dgm:t>
    </dgm:pt>
    <dgm:pt modelId="{349F512F-139A-481B-9C74-84205A617787}" type="pres">
      <dgm:prSet presAssocID="{76D172BF-8FDA-4596-8E2A-235A57A933FD}" presName="tile3" presStyleLbl="node1" presStyleIdx="2" presStyleCnt="4"/>
      <dgm:spPr/>
      <dgm:t>
        <a:bodyPr/>
        <a:lstStyle/>
        <a:p>
          <a:endParaRPr lang="en-US"/>
        </a:p>
      </dgm:t>
    </dgm:pt>
    <dgm:pt modelId="{4CC4E21E-F78A-41BB-BACD-F2EF146A2D5B}" type="pres">
      <dgm:prSet presAssocID="{76D172BF-8FDA-4596-8E2A-235A57A933FD}" presName="tile3text" presStyleLbl="node1" presStyleIdx="2" presStyleCnt="4">
        <dgm:presLayoutVars>
          <dgm:chMax val="0"/>
          <dgm:chPref val="0"/>
          <dgm:bulletEnabled val="1"/>
        </dgm:presLayoutVars>
      </dgm:prSet>
      <dgm:spPr/>
      <dgm:t>
        <a:bodyPr/>
        <a:lstStyle/>
        <a:p>
          <a:endParaRPr lang="en-US"/>
        </a:p>
      </dgm:t>
    </dgm:pt>
    <dgm:pt modelId="{C2F4443F-3906-4F70-A5F9-E6CE014C8F36}" type="pres">
      <dgm:prSet presAssocID="{76D172BF-8FDA-4596-8E2A-235A57A933FD}" presName="tile4" presStyleLbl="node1" presStyleIdx="3" presStyleCnt="4"/>
      <dgm:spPr/>
      <dgm:t>
        <a:bodyPr/>
        <a:lstStyle/>
        <a:p>
          <a:endParaRPr lang="en-US"/>
        </a:p>
      </dgm:t>
    </dgm:pt>
    <dgm:pt modelId="{CDBF7835-5636-47C9-BBB3-434BD9646CCA}" type="pres">
      <dgm:prSet presAssocID="{76D172BF-8FDA-4596-8E2A-235A57A933FD}" presName="tile4text" presStyleLbl="node1" presStyleIdx="3" presStyleCnt="4">
        <dgm:presLayoutVars>
          <dgm:chMax val="0"/>
          <dgm:chPref val="0"/>
          <dgm:bulletEnabled val="1"/>
        </dgm:presLayoutVars>
      </dgm:prSet>
      <dgm:spPr/>
      <dgm:t>
        <a:bodyPr/>
        <a:lstStyle/>
        <a:p>
          <a:endParaRPr lang="en-US"/>
        </a:p>
      </dgm:t>
    </dgm:pt>
    <dgm:pt modelId="{28B533D2-F617-4F33-8DCA-012ABA8E6C38}" type="pres">
      <dgm:prSet presAssocID="{76D172BF-8FDA-4596-8E2A-235A57A933FD}" presName="centerTile" presStyleLbl="fgShp" presStyleIdx="0" presStyleCnt="1">
        <dgm:presLayoutVars>
          <dgm:chMax val="0"/>
          <dgm:chPref val="0"/>
        </dgm:presLayoutVars>
      </dgm:prSet>
      <dgm:spPr/>
      <dgm:t>
        <a:bodyPr/>
        <a:lstStyle/>
        <a:p>
          <a:endParaRPr lang="en-US"/>
        </a:p>
      </dgm:t>
    </dgm:pt>
  </dgm:ptLst>
  <dgm:cxnLst>
    <dgm:cxn modelId="{81BA0453-C2CB-4217-B262-BDBDA64C8ED2}" type="presOf" srcId="{2D70FEB1-5B7E-42AB-BC5C-E2702DDA9261}" destId="{4CC4E21E-F78A-41BB-BACD-F2EF146A2D5B}" srcOrd="1" destOrd="3" presId="urn:microsoft.com/office/officeart/2005/8/layout/matrix1"/>
    <dgm:cxn modelId="{E6C05D79-4811-4E35-B466-5AE63BDE2CA5}" type="presOf" srcId="{EB3345EF-5B61-48D9-86D9-1BD95548097E}" destId="{28B533D2-F617-4F33-8DCA-012ABA8E6C38}" srcOrd="0" destOrd="0" presId="urn:microsoft.com/office/officeart/2005/8/layout/matrix1"/>
    <dgm:cxn modelId="{ECF21618-E182-4BD1-A214-930D46A46339}" type="presOf" srcId="{EF74380A-FE35-4283-BF1A-11DF555717B8}" destId="{F082D3BB-7AA0-4708-8077-7DCFE94C8190}" srcOrd="0" destOrd="2" presId="urn:microsoft.com/office/officeart/2005/8/layout/matrix1"/>
    <dgm:cxn modelId="{BB886FF5-3E1D-40BA-B51E-5A01144CC595}" srcId="{A449DE74-A10C-40FC-8481-E037890BED38}" destId="{5E95E482-388D-4F14-B451-0DF3146CFA99}" srcOrd="3" destOrd="0" parTransId="{44C895DA-63EB-4C55-B6A5-F106D1BBC87F}" sibTransId="{3432E15D-AB3D-4F04-863A-CBA03FA3E6E0}"/>
    <dgm:cxn modelId="{E74656EF-B3EA-476D-A8CC-35C736B6BCCB}" type="presOf" srcId="{76D172BF-8FDA-4596-8E2A-235A57A933FD}" destId="{CFD5CDC3-64FC-4EBB-841C-44379AE1201B}" srcOrd="0" destOrd="0" presId="urn:microsoft.com/office/officeart/2005/8/layout/matrix1"/>
    <dgm:cxn modelId="{98A17F16-75AB-4871-822D-0E387B241955}" type="presOf" srcId="{9ABE36EF-7942-43ED-8228-3475322349E8}" destId="{C2F4443F-3906-4F70-A5F9-E6CE014C8F36}" srcOrd="0" destOrd="5" presId="urn:microsoft.com/office/officeart/2005/8/layout/matrix1"/>
    <dgm:cxn modelId="{17BC07FE-97CA-4936-873A-830A4FE76E3E}" srcId="{1AEE2862-66D0-4162-A30F-800C07E17419}" destId="{97704C24-3082-4BA7-89D7-AFADEF7319F0}" srcOrd="1" destOrd="0" parTransId="{B66C2694-8612-4DC0-9045-AE94A6447C5C}" sibTransId="{C144C389-E4F0-40A1-B133-BD1774C0F6D0}"/>
    <dgm:cxn modelId="{9D81EA65-7A3D-4AFE-8406-BE819A16BBB7}" type="presOf" srcId="{3B795BAE-63A1-43EE-82A8-1B6B19CFDA4C}" destId="{9B00FA4E-1CAC-4F7C-825D-96538A14C549}" srcOrd="1" destOrd="5" presId="urn:microsoft.com/office/officeart/2005/8/layout/matrix1"/>
    <dgm:cxn modelId="{11AD0276-EA17-409E-8625-DD9C634DB026}" srcId="{1AEE2862-66D0-4162-A30F-800C07E17419}" destId="{F25DCCFB-E4A1-49B1-ACFA-A8579FB3CE4A}" srcOrd="5" destOrd="0" parTransId="{99E866B3-1ADD-40E7-98CC-A82DE47FACBB}" sibTransId="{8A0C53DD-B1E0-4F25-97B1-6C3D1047687E}"/>
    <dgm:cxn modelId="{BC514503-47DD-4E8F-B35E-49C632E2FE25}" type="presOf" srcId="{1AEE2862-66D0-4162-A30F-800C07E17419}" destId="{C2F4443F-3906-4F70-A5F9-E6CE014C8F36}" srcOrd="0" destOrd="0" presId="urn:microsoft.com/office/officeart/2005/8/layout/matrix1"/>
    <dgm:cxn modelId="{D781259B-09D7-469C-9183-9464E7BCC12F}" type="presOf" srcId="{1AEE2862-66D0-4162-A30F-800C07E17419}" destId="{CDBF7835-5636-47C9-BBB3-434BD9646CCA}" srcOrd="1" destOrd="0" presId="urn:microsoft.com/office/officeart/2005/8/layout/matrix1"/>
    <dgm:cxn modelId="{C384715A-2407-4F1F-9447-0DF9DB4B1FAB}" type="presOf" srcId="{2AFB5B32-26FC-4B31-A43C-6810EE86E73C}" destId="{349F512F-139A-481B-9C74-84205A617787}" srcOrd="0" destOrd="1" presId="urn:microsoft.com/office/officeart/2005/8/layout/matrix1"/>
    <dgm:cxn modelId="{447107E1-0D43-4C2A-876C-610641B16EF4}" type="presOf" srcId="{6E81E991-B365-4B72-AD9C-C07D60C6FE80}" destId="{F082D3BB-7AA0-4708-8077-7DCFE94C8190}" srcOrd="0" destOrd="0" presId="urn:microsoft.com/office/officeart/2005/8/layout/matrix1"/>
    <dgm:cxn modelId="{BB8D180B-4A80-45C8-B8BA-35BEC4181B91}" type="presOf" srcId="{D86A6A80-B87B-4798-B2A9-E8B7DB1F4F7F}" destId="{5F6D66D1-45C4-40D8-8B20-DCBBE1D5B0AD}" srcOrd="1" destOrd="1" presId="urn:microsoft.com/office/officeart/2005/8/layout/matrix1"/>
    <dgm:cxn modelId="{6272B97B-9803-4257-84A0-019163954733}" srcId="{A449DE74-A10C-40FC-8481-E037890BED38}" destId="{3B795BAE-63A1-43EE-82A8-1B6B19CFDA4C}" srcOrd="4" destOrd="0" parTransId="{0AB74E22-795E-4C84-B379-93BF5F34D778}" sibTransId="{D120F184-9252-431F-87D7-4555ED19F504}"/>
    <dgm:cxn modelId="{52EF9A1F-0509-4FDB-9F36-220526430FDB}" type="presOf" srcId="{4662A770-250E-4C4D-BE4E-2176C29C001D}" destId="{C2F4443F-3906-4F70-A5F9-E6CE014C8F36}" srcOrd="0" destOrd="3" presId="urn:microsoft.com/office/officeart/2005/8/layout/matrix1"/>
    <dgm:cxn modelId="{779CE8C8-510B-4353-9067-147D388B73A7}" srcId="{1AEE2862-66D0-4162-A30F-800C07E17419}" destId="{9ABE36EF-7942-43ED-8228-3475322349E8}" srcOrd="4" destOrd="0" parTransId="{EE2A1C2D-4F0C-43B7-A8F8-F72D86D65C86}" sibTransId="{CDD845EE-7DF9-49F3-BE8B-05A867B203BC}"/>
    <dgm:cxn modelId="{C5747473-54FE-4746-9565-DEA08BF873F6}" srcId="{1AEE2862-66D0-4162-A30F-800C07E17419}" destId="{4662A770-250E-4C4D-BE4E-2176C29C001D}" srcOrd="2" destOrd="0" parTransId="{4DD3360F-57C9-4BB8-A47B-827DB772E5A6}" sibTransId="{F7352DDF-ACE2-4424-AB43-F714481CD385}"/>
    <dgm:cxn modelId="{84A12BB6-ED35-4269-A66D-0B82C8D438A8}" type="presOf" srcId="{D735F4F7-D52D-4263-8B8D-163836BD4F9A}" destId="{8F14CC5A-8C0C-47B4-9AC8-753D0265DBC3}" srcOrd="0" destOrd="3" presId="urn:microsoft.com/office/officeart/2005/8/layout/matrix1"/>
    <dgm:cxn modelId="{E72E9348-C7CD-4EB6-AD57-B2AF4839357A}" type="presOf" srcId="{5B31E30E-9CE0-4D6F-9EB4-FF3B55DD668D}" destId="{5F6D66D1-45C4-40D8-8B20-DCBBE1D5B0AD}" srcOrd="1" destOrd="3" presId="urn:microsoft.com/office/officeart/2005/8/layout/matrix1"/>
    <dgm:cxn modelId="{A743C0D1-2D54-474A-A189-25C52BCC2FA6}" srcId="{EB3345EF-5B61-48D9-86D9-1BD95548097E}" destId="{6E81E991-B365-4B72-AD9C-C07D60C6FE80}" srcOrd="0" destOrd="0" parTransId="{0FDBEB73-06D7-4705-B82D-CD9F346FFE55}" sibTransId="{C5AC592D-8639-4750-A1D5-47E66AC66ED1}"/>
    <dgm:cxn modelId="{C966B657-7378-4C41-92E6-6585AEB7C312}" type="presOf" srcId="{25CE0D49-53B4-495C-9B77-C0830BDE326C}" destId="{C2F4443F-3906-4F70-A5F9-E6CE014C8F36}" srcOrd="0" destOrd="1" presId="urn:microsoft.com/office/officeart/2005/8/layout/matrix1"/>
    <dgm:cxn modelId="{5CFFB75C-D3B0-4AF3-B407-1E3E880BF9BF}" type="presOf" srcId="{BCBC3422-83CA-49E9-B2C6-861F4BD43E97}" destId="{349F512F-139A-481B-9C74-84205A617787}" srcOrd="0" destOrd="2" presId="urn:microsoft.com/office/officeart/2005/8/layout/matrix1"/>
    <dgm:cxn modelId="{282CD06F-EB06-438E-983D-0CD9593DE53F}" type="presOf" srcId="{7202C432-4828-44DA-925F-7D4C2D9B066A}" destId="{4CC4E21E-F78A-41BB-BACD-F2EF146A2D5B}" srcOrd="1" destOrd="5" presId="urn:microsoft.com/office/officeart/2005/8/layout/matrix1"/>
    <dgm:cxn modelId="{01888AA0-1715-4B05-88D4-82E5E3939333}" type="presOf" srcId="{5E95E482-388D-4F14-B451-0DF3146CFA99}" destId="{8F14CC5A-8C0C-47B4-9AC8-753D0265DBC3}" srcOrd="0" destOrd="4" presId="urn:microsoft.com/office/officeart/2005/8/layout/matrix1"/>
    <dgm:cxn modelId="{074FB447-341D-4FD3-B44C-186F6F108A74}" type="presOf" srcId="{D9EAD7FB-F543-4270-9F56-080D03EE12F4}" destId="{4CC4E21E-F78A-41BB-BACD-F2EF146A2D5B}" srcOrd="1" destOrd="4" presId="urn:microsoft.com/office/officeart/2005/8/layout/matrix1"/>
    <dgm:cxn modelId="{F54DCB4D-3C18-46C0-A175-999FB7F30946}" srcId="{3EEB44CB-17D1-4DF5-B705-9F01FAF415F5}" destId="{7202C432-4828-44DA-925F-7D4C2D9B066A}" srcOrd="4" destOrd="0" parTransId="{03DDE0B8-41DF-4057-BD56-9A03C9CBCB31}" sibTransId="{46D98BC2-B5D9-4B85-99DA-9E1665B1E06D}"/>
    <dgm:cxn modelId="{BA0A91E9-51DF-4285-A67F-D1D562733D1B}" type="presOf" srcId="{F25DCCFB-E4A1-49B1-ACFA-A8579FB3CE4A}" destId="{CDBF7835-5636-47C9-BBB3-434BD9646CCA}" srcOrd="1" destOrd="6" presId="urn:microsoft.com/office/officeart/2005/8/layout/matrix1"/>
    <dgm:cxn modelId="{1AF508F7-FEB0-4400-A8C6-D5CD9BACFF92}" type="presOf" srcId="{4662A770-250E-4C4D-BE4E-2176C29C001D}" destId="{CDBF7835-5636-47C9-BBB3-434BD9646CCA}" srcOrd="1" destOrd="3" presId="urn:microsoft.com/office/officeart/2005/8/layout/matrix1"/>
    <dgm:cxn modelId="{DB963655-2C32-4D3C-ABDE-4D73A2C6D82F}" type="presOf" srcId="{53211453-8D6A-4313-8473-5D3037D51E02}" destId="{8F14CC5A-8C0C-47B4-9AC8-753D0265DBC3}" srcOrd="0" destOrd="1" presId="urn:microsoft.com/office/officeart/2005/8/layout/matrix1"/>
    <dgm:cxn modelId="{AE0E4708-B49E-48AF-A867-97A8BC07B723}" type="presOf" srcId="{EF74380A-FE35-4283-BF1A-11DF555717B8}" destId="{5F6D66D1-45C4-40D8-8B20-DCBBE1D5B0AD}" srcOrd="1" destOrd="2" presId="urn:microsoft.com/office/officeart/2005/8/layout/matrix1"/>
    <dgm:cxn modelId="{62BEEA2A-BC4F-4D96-BAFA-18AFF0707E02}" type="presOf" srcId="{2AFB5B32-26FC-4B31-A43C-6810EE86E73C}" destId="{4CC4E21E-F78A-41BB-BACD-F2EF146A2D5B}" srcOrd="1" destOrd="1" presId="urn:microsoft.com/office/officeart/2005/8/layout/matrix1"/>
    <dgm:cxn modelId="{A7C81561-DE03-47E7-9F37-4E9C5BAA4B11}" type="presOf" srcId="{D86A6A80-B87B-4798-B2A9-E8B7DB1F4F7F}" destId="{F082D3BB-7AA0-4708-8077-7DCFE94C8190}" srcOrd="0" destOrd="1" presId="urn:microsoft.com/office/officeart/2005/8/layout/matrix1"/>
    <dgm:cxn modelId="{4CDB156E-CE05-42E1-A18E-55E4F08EC680}" srcId="{3EEB44CB-17D1-4DF5-B705-9F01FAF415F5}" destId="{D9EAD7FB-F543-4270-9F56-080D03EE12F4}" srcOrd="3" destOrd="0" parTransId="{9C3F9493-D64C-4466-BF40-45D44ACC16CA}" sibTransId="{6188B8E7-1C10-44D7-863F-6C110D0C5A7B}"/>
    <dgm:cxn modelId="{3194E598-1587-4760-902E-CDB7F77351C5}" type="presOf" srcId="{1F2ACECE-2017-4E47-AEBC-A373C9ED2442}" destId="{CDBF7835-5636-47C9-BBB3-434BD9646CCA}" srcOrd="1" destOrd="4" presId="urn:microsoft.com/office/officeart/2005/8/layout/matrix1"/>
    <dgm:cxn modelId="{5A956636-3DA0-40C8-B327-98BC820E5969}" type="presOf" srcId="{A449DE74-A10C-40FC-8481-E037890BED38}" destId="{9B00FA4E-1CAC-4F7C-825D-96538A14C549}" srcOrd="1" destOrd="0" presId="urn:microsoft.com/office/officeart/2005/8/layout/matrix1"/>
    <dgm:cxn modelId="{912A21F8-6903-4D96-802C-54029E6C653A}" srcId="{EB3345EF-5B61-48D9-86D9-1BD95548097E}" destId="{3EEB44CB-17D1-4DF5-B705-9F01FAF415F5}" srcOrd="2" destOrd="0" parTransId="{10C2B885-84D4-4EFE-83B2-5206163EF973}" sibTransId="{96FE6B76-B6E9-46A7-934B-103A10C0679C}"/>
    <dgm:cxn modelId="{EDCA7DCA-4DC0-479E-9973-55CE1134094D}" type="presOf" srcId="{53211453-8D6A-4313-8473-5D3037D51E02}" destId="{9B00FA4E-1CAC-4F7C-825D-96538A14C549}" srcOrd="1" destOrd="1" presId="urn:microsoft.com/office/officeart/2005/8/layout/matrix1"/>
    <dgm:cxn modelId="{46994F38-1BE2-4D58-A776-CB7ED880D2CB}" type="presOf" srcId="{3EEB44CB-17D1-4DF5-B705-9F01FAF415F5}" destId="{4CC4E21E-F78A-41BB-BACD-F2EF146A2D5B}" srcOrd="1" destOrd="0" presId="urn:microsoft.com/office/officeart/2005/8/layout/matrix1"/>
    <dgm:cxn modelId="{288024F4-D9B9-4B5E-AE97-5D15449AA789}" type="presOf" srcId="{5E95E482-388D-4F14-B451-0DF3146CFA99}" destId="{9B00FA4E-1CAC-4F7C-825D-96538A14C549}" srcOrd="1" destOrd="4" presId="urn:microsoft.com/office/officeart/2005/8/layout/matrix1"/>
    <dgm:cxn modelId="{DFE9B789-FFCB-47C1-BE15-AFAD8B9B9272}" type="presOf" srcId="{511E93ED-9AB6-4F2E-A89F-649E21AEE69C}" destId="{5F6D66D1-45C4-40D8-8B20-DCBBE1D5B0AD}" srcOrd="1" destOrd="5" presId="urn:microsoft.com/office/officeart/2005/8/layout/matrix1"/>
    <dgm:cxn modelId="{975DB3DD-FE12-4CE4-AC2B-7235362238F4}" type="presOf" srcId="{580046FD-65BA-4892-8CFA-8F9FBFECCA72}" destId="{F082D3BB-7AA0-4708-8077-7DCFE94C8190}" srcOrd="0" destOrd="4" presId="urn:microsoft.com/office/officeart/2005/8/layout/matrix1"/>
    <dgm:cxn modelId="{388D16F0-E6DB-4BBA-89F7-D7BBF7683CB2}" srcId="{6E81E991-B365-4B72-AD9C-C07D60C6FE80}" destId="{D86A6A80-B87B-4798-B2A9-E8B7DB1F4F7F}" srcOrd="0" destOrd="0" parTransId="{04775C3F-6CBD-4F0E-84C7-F9D2BE92114E}" sibTransId="{B396C66F-6B29-4298-A219-AC39A35915C6}"/>
    <dgm:cxn modelId="{101B4E61-36A6-4D29-88BE-BB6D739B6015}" srcId="{1AEE2862-66D0-4162-A30F-800C07E17419}" destId="{25CE0D49-53B4-495C-9B77-C0830BDE326C}" srcOrd="0" destOrd="0" parTransId="{8CF66A00-7A32-44C9-B7ED-2478F93F0D3B}" sibTransId="{55BE25B6-1BE7-4A5B-BCC2-B2E32C62E55A}"/>
    <dgm:cxn modelId="{2963D789-3CA7-4DBB-9639-CC705E1E387F}" srcId="{6E81E991-B365-4B72-AD9C-C07D60C6FE80}" destId="{EF74380A-FE35-4283-BF1A-11DF555717B8}" srcOrd="1" destOrd="0" parTransId="{3EA14B79-6D0E-4195-8FEF-67B72926BDEB}" sibTransId="{D984E311-9C15-41B6-99F3-C93B84B587C8}"/>
    <dgm:cxn modelId="{AAB5D163-A8EE-4F20-B0CB-A51632152762}" srcId="{6E81E991-B365-4B72-AD9C-C07D60C6FE80}" destId="{580046FD-65BA-4892-8CFA-8F9FBFECCA72}" srcOrd="3" destOrd="0" parTransId="{A23757D8-F2E0-4932-8651-1F5E58D946FE}" sibTransId="{B3CFE69A-23A3-461B-B821-C61B1EE17106}"/>
    <dgm:cxn modelId="{5D13C306-1DAD-49F1-AF0E-9279F99CEC6E}" srcId="{1AEE2862-66D0-4162-A30F-800C07E17419}" destId="{1F2ACECE-2017-4E47-AEBC-A373C9ED2442}" srcOrd="3" destOrd="0" parTransId="{8EF983D3-768C-4601-B72C-1B67DDAD1F1A}" sibTransId="{20603FD2-B10B-4607-8726-356CC188A443}"/>
    <dgm:cxn modelId="{194CF8A0-DFFF-48C2-80D1-4D83129F1BF7}" type="presOf" srcId="{5B31E30E-9CE0-4D6F-9EB4-FF3B55DD668D}" destId="{F082D3BB-7AA0-4708-8077-7DCFE94C8190}" srcOrd="0" destOrd="3" presId="urn:microsoft.com/office/officeart/2005/8/layout/matrix1"/>
    <dgm:cxn modelId="{4340C0EB-EC9B-4366-89EB-ED9D54B8C09E}" srcId="{76D172BF-8FDA-4596-8E2A-235A57A933FD}" destId="{EB3345EF-5B61-48D9-86D9-1BD95548097E}" srcOrd="0" destOrd="0" parTransId="{1F2A573F-B12E-4B1F-8C5D-779D134A32AD}" sibTransId="{572E50D5-E9CD-4310-A794-002BBC69FBF4}"/>
    <dgm:cxn modelId="{E884D3D7-BF86-473D-8B1F-C2C91E723431}" type="presOf" srcId="{97704C24-3082-4BA7-89D7-AFADEF7319F0}" destId="{CDBF7835-5636-47C9-BBB3-434BD9646CCA}" srcOrd="1" destOrd="2" presId="urn:microsoft.com/office/officeart/2005/8/layout/matrix1"/>
    <dgm:cxn modelId="{58641703-7570-4E54-868D-87F7ECE0E6DA}" type="presOf" srcId="{A449DE74-A10C-40FC-8481-E037890BED38}" destId="{8F14CC5A-8C0C-47B4-9AC8-753D0265DBC3}" srcOrd="0" destOrd="0" presId="urn:microsoft.com/office/officeart/2005/8/layout/matrix1"/>
    <dgm:cxn modelId="{59A95D5A-C62C-4138-A3DC-419272D84FA4}" type="presOf" srcId="{9ABE36EF-7942-43ED-8228-3475322349E8}" destId="{CDBF7835-5636-47C9-BBB3-434BD9646CCA}" srcOrd="1" destOrd="5" presId="urn:microsoft.com/office/officeart/2005/8/layout/matrix1"/>
    <dgm:cxn modelId="{E0DD646F-C6B5-4CB8-B433-1D54E25F2F63}" type="presOf" srcId="{D735F4F7-D52D-4263-8B8D-163836BD4F9A}" destId="{9B00FA4E-1CAC-4F7C-825D-96538A14C549}" srcOrd="1" destOrd="3" presId="urn:microsoft.com/office/officeart/2005/8/layout/matrix1"/>
    <dgm:cxn modelId="{3095FB6A-020C-41AC-9D36-B3E01279F23D}" srcId="{6E81E991-B365-4B72-AD9C-C07D60C6FE80}" destId="{511E93ED-9AB6-4F2E-A89F-649E21AEE69C}" srcOrd="4" destOrd="0" parTransId="{4D773DDC-0785-44EC-B6A3-4505BEB6B360}" sibTransId="{C00E3332-135A-42C0-8CDB-615194E53087}"/>
    <dgm:cxn modelId="{063B27AD-8946-4FFF-BA83-108980EF30FE}" srcId="{3EEB44CB-17D1-4DF5-B705-9F01FAF415F5}" destId="{2AFB5B32-26FC-4B31-A43C-6810EE86E73C}" srcOrd="0" destOrd="0" parTransId="{4471556B-F678-44D4-8879-45BDC0875A5B}" sibTransId="{F2B5CAFD-F564-4422-B3F4-B59F4523B9A5}"/>
    <dgm:cxn modelId="{BBC6AAF3-B31A-41D2-9995-573BDC3CE082}" type="presOf" srcId="{D9EAD7FB-F543-4270-9F56-080D03EE12F4}" destId="{349F512F-139A-481B-9C74-84205A617787}" srcOrd="0" destOrd="4" presId="urn:microsoft.com/office/officeart/2005/8/layout/matrix1"/>
    <dgm:cxn modelId="{A507FE45-5E17-452A-ADF7-21AA73F35329}" type="presOf" srcId="{F25DCCFB-E4A1-49B1-ACFA-A8579FB3CE4A}" destId="{C2F4443F-3906-4F70-A5F9-E6CE014C8F36}" srcOrd="0" destOrd="6" presId="urn:microsoft.com/office/officeart/2005/8/layout/matrix1"/>
    <dgm:cxn modelId="{24DABA0F-3F04-4D07-AD38-351D0619A4A4}" type="presOf" srcId="{580046FD-65BA-4892-8CFA-8F9FBFECCA72}" destId="{5F6D66D1-45C4-40D8-8B20-DCBBE1D5B0AD}" srcOrd="1" destOrd="4" presId="urn:microsoft.com/office/officeart/2005/8/layout/matrix1"/>
    <dgm:cxn modelId="{DFED9061-D882-4E1D-9DB6-E95653401056}" type="presOf" srcId="{1F2ACECE-2017-4E47-AEBC-A373C9ED2442}" destId="{C2F4443F-3906-4F70-A5F9-E6CE014C8F36}" srcOrd="0" destOrd="4" presId="urn:microsoft.com/office/officeart/2005/8/layout/matrix1"/>
    <dgm:cxn modelId="{DE5E27C7-48AA-477E-AE09-41BF6772ADA2}" srcId="{6E81E991-B365-4B72-AD9C-C07D60C6FE80}" destId="{5B31E30E-9CE0-4D6F-9EB4-FF3B55DD668D}" srcOrd="2" destOrd="0" parTransId="{01245B59-3797-4C94-A1CD-6C5B617F2F42}" sibTransId="{8143D868-8DFA-413E-9D43-9A8ACAB3EE05}"/>
    <dgm:cxn modelId="{60719715-9DB7-4323-80A9-44014A22CAC6}" type="presOf" srcId="{97704C24-3082-4BA7-89D7-AFADEF7319F0}" destId="{C2F4443F-3906-4F70-A5F9-E6CE014C8F36}" srcOrd="0" destOrd="2" presId="urn:microsoft.com/office/officeart/2005/8/layout/matrix1"/>
    <dgm:cxn modelId="{C3B9427E-20E5-452F-BFAB-88CBC69102F1}" srcId="{EB3345EF-5B61-48D9-86D9-1BD95548097E}" destId="{1AEE2862-66D0-4162-A30F-800C07E17419}" srcOrd="3" destOrd="0" parTransId="{46C13F2F-10FD-4820-9114-E5062D923628}" sibTransId="{143BC677-5E8C-4192-823F-5E42FB6D1393}"/>
    <dgm:cxn modelId="{15340021-FB21-4061-91AE-0E064C01C89B}" srcId="{A449DE74-A10C-40FC-8481-E037890BED38}" destId="{53211453-8D6A-4313-8473-5D3037D51E02}" srcOrd="0" destOrd="0" parTransId="{4FF35E3D-3449-4ADD-BFB5-F971988E4220}" sibTransId="{3FC50E79-2682-4F6A-983C-E8C15CE1F63E}"/>
    <dgm:cxn modelId="{97460084-154B-4357-A344-A97B7E3C5233}" type="presOf" srcId="{3B795BAE-63A1-43EE-82A8-1B6B19CFDA4C}" destId="{8F14CC5A-8C0C-47B4-9AC8-753D0265DBC3}" srcOrd="0" destOrd="5" presId="urn:microsoft.com/office/officeart/2005/8/layout/matrix1"/>
    <dgm:cxn modelId="{34E8C77C-1F9C-43D0-AC5B-C7611924074A}" type="presOf" srcId="{59A1AD6E-CD1D-486B-A098-6D5824D844CE}" destId="{8F14CC5A-8C0C-47B4-9AC8-753D0265DBC3}" srcOrd="0" destOrd="2" presId="urn:microsoft.com/office/officeart/2005/8/layout/matrix1"/>
    <dgm:cxn modelId="{4CCBCC38-CB95-4298-8064-3A93E2994998}" type="presOf" srcId="{2D70FEB1-5B7E-42AB-BC5C-E2702DDA9261}" destId="{349F512F-139A-481B-9C74-84205A617787}" srcOrd="0" destOrd="3" presId="urn:microsoft.com/office/officeart/2005/8/layout/matrix1"/>
    <dgm:cxn modelId="{BEA5ED37-1CB8-42AF-A64E-C3ACC033449C}" type="presOf" srcId="{BCBC3422-83CA-49E9-B2C6-861F4BD43E97}" destId="{4CC4E21E-F78A-41BB-BACD-F2EF146A2D5B}" srcOrd="1" destOrd="2" presId="urn:microsoft.com/office/officeart/2005/8/layout/matrix1"/>
    <dgm:cxn modelId="{5E3A0F4B-8AA3-42BC-B973-E57F9C20D1B6}" type="presOf" srcId="{3EEB44CB-17D1-4DF5-B705-9F01FAF415F5}" destId="{349F512F-139A-481B-9C74-84205A617787}" srcOrd="0" destOrd="0" presId="urn:microsoft.com/office/officeart/2005/8/layout/matrix1"/>
    <dgm:cxn modelId="{C7758EFC-74E0-4068-8507-D5F309A58D47}" type="presOf" srcId="{6E81E991-B365-4B72-AD9C-C07D60C6FE80}" destId="{5F6D66D1-45C4-40D8-8B20-DCBBE1D5B0AD}" srcOrd="1" destOrd="0" presId="urn:microsoft.com/office/officeart/2005/8/layout/matrix1"/>
    <dgm:cxn modelId="{EF54F0CF-B359-4C16-ABD3-93AD28514249}" srcId="{3EEB44CB-17D1-4DF5-B705-9F01FAF415F5}" destId="{BCBC3422-83CA-49E9-B2C6-861F4BD43E97}" srcOrd="1" destOrd="0" parTransId="{E9F6E8CB-3C8F-4711-B1A0-0F0235A68517}" sibTransId="{5307DF70-6106-44B4-8432-22EC6D8AC701}"/>
    <dgm:cxn modelId="{82D460FC-8A3F-4B11-98DD-8C9D5595D320}" srcId="{EB3345EF-5B61-48D9-86D9-1BD95548097E}" destId="{A449DE74-A10C-40FC-8481-E037890BED38}" srcOrd="1" destOrd="0" parTransId="{9C57306F-B55A-4947-814D-C5C7BEC6F567}" sibTransId="{0CFC330C-5D57-48E5-840D-C96F2595CC20}"/>
    <dgm:cxn modelId="{3AC03F33-28A1-4D5A-A781-1F33C2D4C77A}" srcId="{A449DE74-A10C-40FC-8481-E037890BED38}" destId="{D735F4F7-D52D-4263-8B8D-163836BD4F9A}" srcOrd="2" destOrd="0" parTransId="{78F41AB2-E375-4DA7-AE23-601D1E4C0E74}" sibTransId="{9C06FF3B-CCE0-4BFE-969D-5F8E7C5BEC9F}"/>
    <dgm:cxn modelId="{28060950-6D0E-4C7A-92F3-744F00662A84}" type="presOf" srcId="{59A1AD6E-CD1D-486B-A098-6D5824D844CE}" destId="{9B00FA4E-1CAC-4F7C-825D-96538A14C549}" srcOrd="1" destOrd="2" presId="urn:microsoft.com/office/officeart/2005/8/layout/matrix1"/>
    <dgm:cxn modelId="{0D9F9554-3418-449B-95AD-269CEAD00BBD}" type="presOf" srcId="{7202C432-4828-44DA-925F-7D4C2D9B066A}" destId="{349F512F-139A-481B-9C74-84205A617787}" srcOrd="0" destOrd="5" presId="urn:microsoft.com/office/officeart/2005/8/layout/matrix1"/>
    <dgm:cxn modelId="{799AFCDE-5D0C-4DE3-B0DD-D0DC11F206C2}" type="presOf" srcId="{25CE0D49-53B4-495C-9B77-C0830BDE326C}" destId="{CDBF7835-5636-47C9-BBB3-434BD9646CCA}" srcOrd="1" destOrd="1" presId="urn:microsoft.com/office/officeart/2005/8/layout/matrix1"/>
    <dgm:cxn modelId="{070EC704-BF4F-4C9C-B063-453ADFE4F6B5}" type="presOf" srcId="{511E93ED-9AB6-4F2E-A89F-649E21AEE69C}" destId="{F082D3BB-7AA0-4708-8077-7DCFE94C8190}" srcOrd="0" destOrd="5" presId="urn:microsoft.com/office/officeart/2005/8/layout/matrix1"/>
    <dgm:cxn modelId="{E7E77153-C5EA-4D6D-8B67-9D298960D147}" srcId="{3EEB44CB-17D1-4DF5-B705-9F01FAF415F5}" destId="{2D70FEB1-5B7E-42AB-BC5C-E2702DDA9261}" srcOrd="2" destOrd="0" parTransId="{64B1283E-12A8-414B-87AC-C77196036E55}" sibTransId="{6FD0D35C-CEA1-4FE0-9CFA-5DAE1DBDBE5F}"/>
    <dgm:cxn modelId="{88830671-0C98-49FB-9F78-5DDCC698EFA0}" srcId="{A449DE74-A10C-40FC-8481-E037890BED38}" destId="{59A1AD6E-CD1D-486B-A098-6D5824D844CE}" srcOrd="1" destOrd="0" parTransId="{CF031075-BA12-494F-B480-ACCD7225676C}" sibTransId="{65994F4B-5AD3-44AA-B050-7C66AD3CF3F5}"/>
    <dgm:cxn modelId="{C99B7FBD-51F0-4BB3-9EA2-87DE278470B5}" type="presParOf" srcId="{CFD5CDC3-64FC-4EBB-841C-44379AE1201B}" destId="{B7D21CF4-9292-4924-918F-25BF654848AF}" srcOrd="0" destOrd="0" presId="urn:microsoft.com/office/officeart/2005/8/layout/matrix1"/>
    <dgm:cxn modelId="{418703C7-E301-44DB-8E6F-0A9366386820}" type="presParOf" srcId="{B7D21CF4-9292-4924-918F-25BF654848AF}" destId="{F082D3BB-7AA0-4708-8077-7DCFE94C8190}" srcOrd="0" destOrd="0" presId="urn:microsoft.com/office/officeart/2005/8/layout/matrix1"/>
    <dgm:cxn modelId="{BB2DED37-E9D2-4CA9-B92C-DFD57A1DB93E}" type="presParOf" srcId="{B7D21CF4-9292-4924-918F-25BF654848AF}" destId="{5F6D66D1-45C4-40D8-8B20-DCBBE1D5B0AD}" srcOrd="1" destOrd="0" presId="urn:microsoft.com/office/officeart/2005/8/layout/matrix1"/>
    <dgm:cxn modelId="{5075947B-3BC5-44F1-8981-62800ABAF98F}" type="presParOf" srcId="{B7D21CF4-9292-4924-918F-25BF654848AF}" destId="{8F14CC5A-8C0C-47B4-9AC8-753D0265DBC3}" srcOrd="2" destOrd="0" presId="urn:microsoft.com/office/officeart/2005/8/layout/matrix1"/>
    <dgm:cxn modelId="{C072F12F-8C65-4AA3-82BD-26299EB46F46}" type="presParOf" srcId="{B7D21CF4-9292-4924-918F-25BF654848AF}" destId="{9B00FA4E-1CAC-4F7C-825D-96538A14C549}" srcOrd="3" destOrd="0" presId="urn:microsoft.com/office/officeart/2005/8/layout/matrix1"/>
    <dgm:cxn modelId="{1FACA2BD-FEE5-4267-80F6-F74A5F2FE74D}" type="presParOf" srcId="{B7D21CF4-9292-4924-918F-25BF654848AF}" destId="{349F512F-139A-481B-9C74-84205A617787}" srcOrd="4" destOrd="0" presId="urn:microsoft.com/office/officeart/2005/8/layout/matrix1"/>
    <dgm:cxn modelId="{9C253A4F-C0DC-4C7D-9D2C-1974A7AC23B9}" type="presParOf" srcId="{B7D21CF4-9292-4924-918F-25BF654848AF}" destId="{4CC4E21E-F78A-41BB-BACD-F2EF146A2D5B}" srcOrd="5" destOrd="0" presId="urn:microsoft.com/office/officeart/2005/8/layout/matrix1"/>
    <dgm:cxn modelId="{53A3052D-0863-4DCE-A89B-E66F54B840F5}" type="presParOf" srcId="{B7D21CF4-9292-4924-918F-25BF654848AF}" destId="{C2F4443F-3906-4F70-A5F9-E6CE014C8F36}" srcOrd="6" destOrd="0" presId="urn:microsoft.com/office/officeart/2005/8/layout/matrix1"/>
    <dgm:cxn modelId="{A02E8F45-1629-424A-A593-3E7F681F1314}" type="presParOf" srcId="{B7D21CF4-9292-4924-918F-25BF654848AF}" destId="{CDBF7835-5636-47C9-BBB3-434BD9646CCA}" srcOrd="7" destOrd="0" presId="urn:microsoft.com/office/officeart/2005/8/layout/matrix1"/>
    <dgm:cxn modelId="{D59E313C-4E04-49EF-B2C8-8B3C444E6963}" type="presParOf" srcId="{CFD5CDC3-64FC-4EBB-841C-44379AE1201B}" destId="{28B533D2-F617-4F33-8DCA-012ABA8E6C38}" srcOrd="1" destOrd="0" presId="urn:microsoft.com/office/officeart/2005/8/layout/matrix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172BF-8FDA-4596-8E2A-235A57A933F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B3345EF-5B61-48D9-86D9-1BD95548097E}">
      <dgm:prSet phldrT="[Text]" custT="1"/>
      <dgm:spPr/>
      <dgm:t>
        <a:bodyPr/>
        <a:lstStyle/>
        <a:p>
          <a:pPr rtl="0"/>
          <a:r>
            <a:rPr lang="en" sz="1600" b="1" dirty="0" smtClean="0">
              <a:solidFill>
                <a:schemeClr val="tx1"/>
              </a:solidFill>
            </a:rPr>
            <a:t>Oceanic Equipment Providers</a:t>
          </a:r>
          <a:endParaRPr lang="en-US" sz="1600" dirty="0">
            <a:solidFill>
              <a:schemeClr val="tx1"/>
            </a:solidFill>
            <a:latin typeface="+mn-lt"/>
          </a:endParaRPr>
        </a:p>
      </dgm:t>
    </dgm:pt>
    <dgm:pt modelId="{1F2A573F-B12E-4B1F-8C5D-779D134A32AD}" type="parTrans" cxnId="{4340C0EB-EC9B-4366-89EB-ED9D54B8C09E}">
      <dgm:prSet/>
      <dgm:spPr/>
      <dgm:t>
        <a:bodyPr/>
        <a:lstStyle/>
        <a:p>
          <a:endParaRPr lang="en-US" sz="1600">
            <a:solidFill>
              <a:schemeClr val="bg1"/>
            </a:solidFill>
            <a:latin typeface="+mn-lt"/>
          </a:endParaRPr>
        </a:p>
      </dgm:t>
    </dgm:pt>
    <dgm:pt modelId="{572E50D5-E9CD-4310-A794-002BBC69FBF4}" type="sibTrans" cxnId="{4340C0EB-EC9B-4366-89EB-ED9D54B8C09E}">
      <dgm:prSet/>
      <dgm:spPr/>
      <dgm:t>
        <a:bodyPr/>
        <a:lstStyle/>
        <a:p>
          <a:endParaRPr lang="en-US" sz="1600">
            <a:solidFill>
              <a:schemeClr val="bg1"/>
            </a:solidFill>
            <a:latin typeface="+mn-lt"/>
          </a:endParaRPr>
        </a:p>
      </dgm:t>
    </dgm:pt>
    <dgm:pt modelId="{6E81E991-B365-4B72-AD9C-C07D60C6FE80}">
      <dgm:prSet phldrT="[Text]" custT="1"/>
      <dgm:spPr/>
      <dgm:t>
        <a:bodyPr/>
        <a:lstStyle/>
        <a:p>
          <a:pPr algn="ctr"/>
          <a:r>
            <a:rPr lang="en" sz="1600" b="1" dirty="0" smtClean="0">
              <a:solidFill>
                <a:schemeClr val="bg1"/>
              </a:solidFill>
              <a:latin typeface="+mn-lt"/>
            </a:rPr>
            <a:t>Profile and Characteristics</a:t>
          </a:r>
        </a:p>
      </dgm:t>
    </dgm:pt>
    <dgm:pt modelId="{0FDBEB73-06D7-4705-B82D-CD9F346FFE55}" type="parTrans" cxnId="{A743C0D1-2D54-474A-A189-25C52BCC2FA6}">
      <dgm:prSet/>
      <dgm:spPr/>
      <dgm:t>
        <a:bodyPr/>
        <a:lstStyle/>
        <a:p>
          <a:endParaRPr lang="en-US" sz="1600">
            <a:solidFill>
              <a:schemeClr val="bg1"/>
            </a:solidFill>
            <a:latin typeface="+mn-lt"/>
          </a:endParaRPr>
        </a:p>
      </dgm:t>
    </dgm:pt>
    <dgm:pt modelId="{C5AC592D-8639-4750-A1D5-47E66AC66ED1}" type="sibTrans" cxnId="{A743C0D1-2D54-474A-A189-25C52BCC2FA6}">
      <dgm:prSet/>
      <dgm:spPr/>
      <dgm:t>
        <a:bodyPr/>
        <a:lstStyle/>
        <a:p>
          <a:endParaRPr lang="en-US" sz="1600">
            <a:solidFill>
              <a:schemeClr val="bg1"/>
            </a:solidFill>
            <a:latin typeface="+mn-lt"/>
          </a:endParaRPr>
        </a:p>
      </dgm:t>
    </dgm:pt>
    <dgm:pt modelId="{A449DE74-A10C-40FC-8481-E037890BED38}">
      <dgm:prSet phldrT="[Text]" custT="1"/>
      <dgm:spPr/>
      <dgm:t>
        <a:bodyPr/>
        <a:lstStyle/>
        <a:p>
          <a:pPr algn="ctr"/>
          <a:r>
            <a:rPr lang="en" sz="1600" b="1" dirty="0" smtClean="0">
              <a:solidFill>
                <a:schemeClr val="bg1"/>
              </a:solidFill>
            </a:rPr>
            <a:t>Likely Groups and Associations</a:t>
          </a:r>
        </a:p>
      </dgm:t>
    </dgm:pt>
    <dgm:pt modelId="{9C57306F-B55A-4947-814D-C5C7BEC6F567}" type="parTrans" cxnId="{82D460FC-8A3F-4B11-98DD-8C9D5595D320}">
      <dgm:prSet/>
      <dgm:spPr/>
      <dgm:t>
        <a:bodyPr/>
        <a:lstStyle/>
        <a:p>
          <a:endParaRPr lang="en-US" sz="1600">
            <a:solidFill>
              <a:schemeClr val="bg1"/>
            </a:solidFill>
            <a:latin typeface="+mn-lt"/>
          </a:endParaRPr>
        </a:p>
      </dgm:t>
    </dgm:pt>
    <dgm:pt modelId="{0CFC330C-5D57-48E5-840D-C96F2595CC20}" type="sibTrans" cxnId="{82D460FC-8A3F-4B11-98DD-8C9D5595D320}">
      <dgm:prSet/>
      <dgm:spPr/>
      <dgm:t>
        <a:bodyPr/>
        <a:lstStyle/>
        <a:p>
          <a:endParaRPr lang="en-US" sz="1600">
            <a:solidFill>
              <a:schemeClr val="bg1"/>
            </a:solidFill>
            <a:latin typeface="+mn-lt"/>
          </a:endParaRPr>
        </a:p>
      </dgm:t>
    </dgm:pt>
    <dgm:pt modelId="{1AEE2862-66D0-4162-A30F-800C07E17419}">
      <dgm:prSet phldrT="[Text]" custT="1"/>
      <dgm:spPr/>
      <dgm:t>
        <a:bodyPr anchor="t"/>
        <a:lstStyle/>
        <a:p>
          <a:pPr algn="ctr"/>
          <a:r>
            <a:rPr lang="en" sz="1600" b="1" dirty="0" smtClean="0">
              <a:solidFill>
                <a:schemeClr val="bg1"/>
              </a:solidFill>
            </a:rPr>
            <a:t>Meaningful Ways to Engage Them</a:t>
          </a:r>
        </a:p>
      </dgm:t>
    </dgm:pt>
    <dgm:pt modelId="{46C13F2F-10FD-4820-9114-E5062D923628}" type="parTrans" cxnId="{C3B9427E-20E5-452F-BFAB-88CBC69102F1}">
      <dgm:prSet/>
      <dgm:spPr/>
      <dgm:t>
        <a:bodyPr/>
        <a:lstStyle/>
        <a:p>
          <a:endParaRPr lang="en-US" sz="1600">
            <a:solidFill>
              <a:schemeClr val="bg1"/>
            </a:solidFill>
            <a:latin typeface="+mn-lt"/>
          </a:endParaRPr>
        </a:p>
      </dgm:t>
    </dgm:pt>
    <dgm:pt modelId="{143BC677-5E8C-4192-823F-5E42FB6D1393}" type="sibTrans" cxnId="{C3B9427E-20E5-452F-BFAB-88CBC69102F1}">
      <dgm:prSet/>
      <dgm:spPr/>
      <dgm:t>
        <a:bodyPr/>
        <a:lstStyle/>
        <a:p>
          <a:endParaRPr lang="en-US" sz="1600">
            <a:solidFill>
              <a:schemeClr val="bg1"/>
            </a:solidFill>
            <a:latin typeface="+mn-lt"/>
          </a:endParaRPr>
        </a:p>
      </dgm:t>
    </dgm:pt>
    <dgm:pt modelId="{3EEB44CB-17D1-4DF5-B705-9F01FAF415F5}">
      <dgm:prSet phldrT="[Text]" custT="1"/>
      <dgm:spPr/>
      <dgm:t>
        <a:bodyPr/>
        <a:lstStyle/>
        <a:p>
          <a:pPr algn="ctr"/>
          <a:r>
            <a:rPr lang="en" sz="1600" b="1" dirty="0" smtClean="0">
              <a:solidFill>
                <a:schemeClr val="bg1"/>
              </a:solidFill>
            </a:rPr>
            <a:t>Where to Find Them?</a:t>
          </a:r>
        </a:p>
      </dgm:t>
    </dgm:pt>
    <dgm:pt modelId="{96FE6B76-B6E9-46A7-934B-103A10C0679C}" type="sibTrans" cxnId="{912A21F8-6903-4D96-802C-54029E6C653A}">
      <dgm:prSet/>
      <dgm:spPr/>
      <dgm:t>
        <a:bodyPr/>
        <a:lstStyle/>
        <a:p>
          <a:endParaRPr lang="en-US" sz="1600">
            <a:solidFill>
              <a:schemeClr val="bg1"/>
            </a:solidFill>
            <a:latin typeface="+mn-lt"/>
          </a:endParaRPr>
        </a:p>
      </dgm:t>
    </dgm:pt>
    <dgm:pt modelId="{10C2B885-84D4-4EFE-83B2-5206163EF973}" type="parTrans" cxnId="{912A21F8-6903-4D96-802C-54029E6C653A}">
      <dgm:prSet/>
      <dgm:spPr/>
      <dgm:t>
        <a:bodyPr/>
        <a:lstStyle/>
        <a:p>
          <a:endParaRPr lang="en-US" sz="1600">
            <a:solidFill>
              <a:schemeClr val="bg1"/>
            </a:solidFill>
            <a:latin typeface="+mn-lt"/>
          </a:endParaRPr>
        </a:p>
      </dgm:t>
    </dgm:pt>
    <dgm:pt modelId="{026E803F-6EDA-402E-A9BB-6E226B14F529}">
      <dgm:prSet phldrT="[Text]" custT="1"/>
      <dgm:spPr/>
      <dgm:t>
        <a:bodyPr/>
        <a:lstStyle/>
        <a:p>
          <a:pPr algn="l"/>
          <a:r>
            <a:rPr lang="en" sz="1600" dirty="0" smtClean="0">
              <a:solidFill>
                <a:schemeClr val="bg1"/>
              </a:solidFill>
              <a:latin typeface="+mn-lt"/>
            </a:rPr>
            <a:t>Designs, produces, and manufactures oceanic equipment</a:t>
          </a:r>
          <a:endParaRPr lang="en-US" sz="1600" dirty="0" smtClean="0">
            <a:solidFill>
              <a:schemeClr val="bg1"/>
            </a:solidFill>
            <a:latin typeface="+mn-lt"/>
          </a:endParaRPr>
        </a:p>
      </dgm:t>
    </dgm:pt>
    <dgm:pt modelId="{F806B94D-B109-4E19-BE3C-E7A7032D47CA}" type="parTrans" cxnId="{E29C7599-7604-4DED-80C4-F6115DDF6FC6}">
      <dgm:prSet/>
      <dgm:spPr/>
      <dgm:t>
        <a:bodyPr/>
        <a:lstStyle/>
        <a:p>
          <a:endParaRPr lang="en-US"/>
        </a:p>
      </dgm:t>
    </dgm:pt>
    <dgm:pt modelId="{E3BB6CE0-B0DC-42E3-BABB-CD2D2B60BF43}" type="sibTrans" cxnId="{E29C7599-7604-4DED-80C4-F6115DDF6FC6}">
      <dgm:prSet/>
      <dgm:spPr/>
      <dgm:t>
        <a:bodyPr/>
        <a:lstStyle/>
        <a:p>
          <a:endParaRPr lang="en-US"/>
        </a:p>
      </dgm:t>
    </dgm:pt>
    <dgm:pt modelId="{0B8E9D8A-F29D-43C1-AD9C-A2C28A54355B}">
      <dgm:prSet phldrT="[Text]" custT="1"/>
      <dgm:spPr/>
      <dgm:t>
        <a:bodyPr/>
        <a:lstStyle/>
        <a:p>
          <a:pPr algn="l" rtl="0"/>
          <a:r>
            <a:rPr lang="en" sz="1600" dirty="0" smtClean="0">
              <a:solidFill>
                <a:schemeClr val="bg1"/>
              </a:solidFill>
            </a:rPr>
            <a:t>ESANS – Environmental Services Association of Nova Scotia</a:t>
          </a:r>
        </a:p>
      </dgm:t>
    </dgm:pt>
    <dgm:pt modelId="{D1CDA56D-8A9E-438D-9A2E-177628748DE3}" type="parTrans" cxnId="{E0569514-5E00-46BE-908F-532A457E14B7}">
      <dgm:prSet/>
      <dgm:spPr/>
      <dgm:t>
        <a:bodyPr/>
        <a:lstStyle/>
        <a:p>
          <a:endParaRPr lang="en-US"/>
        </a:p>
      </dgm:t>
    </dgm:pt>
    <dgm:pt modelId="{0B5E7B45-4DD8-4D1E-B4A8-90C5EAC0A94C}" type="sibTrans" cxnId="{E0569514-5E00-46BE-908F-532A457E14B7}">
      <dgm:prSet/>
      <dgm:spPr/>
      <dgm:t>
        <a:bodyPr/>
        <a:lstStyle/>
        <a:p>
          <a:endParaRPr lang="en-US"/>
        </a:p>
      </dgm:t>
    </dgm:pt>
    <dgm:pt modelId="{08880A68-57B9-4055-B354-05235783ECA2}">
      <dgm:prSet phldrT="[Text]" custT="1"/>
      <dgm:spPr/>
      <dgm:t>
        <a:bodyPr/>
        <a:lstStyle/>
        <a:p>
          <a:pPr algn="l" rtl="0"/>
          <a:r>
            <a:rPr lang="en" sz="1600" dirty="0" smtClean="0">
              <a:solidFill>
                <a:schemeClr val="bg1"/>
              </a:solidFill>
            </a:rPr>
            <a:t>Search for “oceanographic instruments,” “optical equipment,” “ocean gliders”</a:t>
          </a:r>
        </a:p>
      </dgm:t>
    </dgm:pt>
    <dgm:pt modelId="{34058ADD-BA1B-4612-A5B2-04C2F90E38A8}" type="parTrans" cxnId="{11D262A0-9C1F-4490-812C-1C8D4ECB566E}">
      <dgm:prSet/>
      <dgm:spPr/>
      <dgm:t>
        <a:bodyPr/>
        <a:lstStyle/>
        <a:p>
          <a:endParaRPr lang="en-US"/>
        </a:p>
      </dgm:t>
    </dgm:pt>
    <dgm:pt modelId="{4F3BA520-290A-4532-88B1-78C138DB808D}" type="sibTrans" cxnId="{11D262A0-9C1F-4490-812C-1C8D4ECB566E}">
      <dgm:prSet/>
      <dgm:spPr/>
      <dgm:t>
        <a:bodyPr/>
        <a:lstStyle/>
        <a:p>
          <a:endParaRPr lang="en-US"/>
        </a:p>
      </dgm:t>
    </dgm:pt>
    <dgm:pt modelId="{0CB421E5-F4F1-4468-A427-EA3BF04B6F74}">
      <dgm:prSet phldrT="[Text]" custT="1"/>
      <dgm:spPr/>
      <dgm:t>
        <a:bodyPr anchor="t"/>
        <a:lstStyle/>
        <a:p>
          <a:pPr algn="l" rtl="0"/>
          <a:r>
            <a:rPr lang="en" sz="1600" dirty="0" smtClean="0">
              <a:solidFill>
                <a:schemeClr val="bg1"/>
              </a:solidFill>
            </a:rPr>
            <a:t>Show them what tools and functions the buyers want and need</a:t>
          </a:r>
        </a:p>
      </dgm:t>
    </dgm:pt>
    <dgm:pt modelId="{CCA8E925-EF0B-4EEF-A029-F015AA96ED37}" type="parTrans" cxnId="{94194035-2B3D-4DB4-8490-83C6D99591C0}">
      <dgm:prSet/>
      <dgm:spPr/>
      <dgm:t>
        <a:bodyPr/>
        <a:lstStyle/>
        <a:p>
          <a:endParaRPr lang="en-US"/>
        </a:p>
      </dgm:t>
    </dgm:pt>
    <dgm:pt modelId="{7EA077D9-D67D-4F26-9483-414A7D424895}" type="sibTrans" cxnId="{94194035-2B3D-4DB4-8490-83C6D99591C0}">
      <dgm:prSet/>
      <dgm:spPr/>
      <dgm:t>
        <a:bodyPr/>
        <a:lstStyle/>
        <a:p>
          <a:endParaRPr lang="en-US"/>
        </a:p>
      </dgm:t>
    </dgm:pt>
    <dgm:pt modelId="{FB00A7A8-B12A-4316-BEE4-A59AFEC2FBEA}">
      <dgm:prSet phldrT="[Text]" custT="1"/>
      <dgm:spPr/>
      <dgm:t>
        <a:bodyPr/>
        <a:lstStyle/>
        <a:p>
          <a:pPr algn="l" rtl="0"/>
          <a:r>
            <a:rPr lang="en" sz="1600" i="1" dirty="0" smtClean="0">
              <a:solidFill>
                <a:schemeClr val="bg1"/>
              </a:solidFill>
            </a:rPr>
            <a:t>Hobilabs</a:t>
          </a:r>
          <a:r>
            <a:rPr lang="en" sz="1600" dirty="0" smtClean="0">
              <a:solidFill>
                <a:schemeClr val="bg1"/>
              </a:solidFill>
            </a:rPr>
            <a:t>, Washington</a:t>
          </a:r>
        </a:p>
      </dgm:t>
    </dgm:pt>
    <dgm:pt modelId="{7E62575B-4151-412C-B642-CD91B241B729}" type="sibTrans" cxnId="{5DE53748-66BD-484F-A4FD-324BC550EE80}">
      <dgm:prSet/>
      <dgm:spPr/>
      <dgm:t>
        <a:bodyPr/>
        <a:lstStyle/>
        <a:p>
          <a:endParaRPr lang="en-US"/>
        </a:p>
      </dgm:t>
    </dgm:pt>
    <dgm:pt modelId="{F8BD3C8B-17AF-4451-8B61-E2E3068C12DA}" type="parTrans" cxnId="{5DE53748-66BD-484F-A4FD-324BC550EE80}">
      <dgm:prSet/>
      <dgm:spPr/>
      <dgm:t>
        <a:bodyPr/>
        <a:lstStyle/>
        <a:p>
          <a:endParaRPr lang="en-US"/>
        </a:p>
      </dgm:t>
    </dgm:pt>
    <dgm:pt modelId="{FB72D069-22CC-4017-84B6-9C5061FF2B14}">
      <dgm:prSet phldrT="[Text]" custT="1"/>
      <dgm:spPr/>
      <dgm:t>
        <a:bodyPr/>
        <a:lstStyle/>
        <a:p>
          <a:pPr algn="l" rtl="0"/>
          <a:r>
            <a:rPr lang="en" sz="1600" i="1" dirty="0" smtClean="0">
              <a:solidFill>
                <a:schemeClr val="bg1"/>
              </a:solidFill>
            </a:rPr>
            <a:t>Wetlabs</a:t>
          </a:r>
          <a:r>
            <a:rPr lang="en" sz="1600" dirty="0" smtClean="0">
              <a:solidFill>
                <a:schemeClr val="bg1"/>
              </a:solidFill>
            </a:rPr>
            <a:t>, Oregon</a:t>
          </a:r>
        </a:p>
      </dgm:t>
    </dgm:pt>
    <dgm:pt modelId="{BE0E5187-EFDF-4A77-BAAD-5456C2FCE779}" type="sibTrans" cxnId="{DC7CFEB2-C85A-42DC-8126-9300755B091D}">
      <dgm:prSet/>
      <dgm:spPr/>
      <dgm:t>
        <a:bodyPr/>
        <a:lstStyle/>
        <a:p>
          <a:endParaRPr lang="en-US"/>
        </a:p>
      </dgm:t>
    </dgm:pt>
    <dgm:pt modelId="{82A33259-AEBC-4C8C-B061-3F7D7CC20361}" type="parTrans" cxnId="{DC7CFEB2-C85A-42DC-8126-9300755B091D}">
      <dgm:prSet/>
      <dgm:spPr/>
      <dgm:t>
        <a:bodyPr/>
        <a:lstStyle/>
        <a:p>
          <a:endParaRPr lang="en-US"/>
        </a:p>
      </dgm:t>
    </dgm:pt>
    <dgm:pt modelId="{423B373A-EB6A-4C9B-9B67-18303F0EEA1F}">
      <dgm:prSet phldrT="[Text]" custT="1"/>
      <dgm:spPr/>
      <dgm:t>
        <a:bodyPr/>
        <a:lstStyle/>
        <a:p>
          <a:pPr algn="l" rtl="0"/>
          <a:r>
            <a:rPr lang="en" sz="1600" i="1" dirty="0" smtClean="0">
              <a:solidFill>
                <a:schemeClr val="bg1"/>
              </a:solidFill>
            </a:rPr>
            <a:t>Satlantic</a:t>
          </a:r>
          <a:r>
            <a:rPr lang="en" sz="1600" dirty="0" smtClean="0">
              <a:solidFill>
                <a:schemeClr val="bg1"/>
              </a:solidFill>
            </a:rPr>
            <a:t>, Nova Scotia</a:t>
          </a:r>
        </a:p>
      </dgm:t>
    </dgm:pt>
    <dgm:pt modelId="{76743079-7A61-4035-8109-A814A28086AD}" type="sibTrans" cxnId="{4F6A30AF-2060-4937-82F2-73CC6C8A9E95}">
      <dgm:prSet/>
      <dgm:spPr/>
      <dgm:t>
        <a:bodyPr/>
        <a:lstStyle/>
        <a:p>
          <a:endParaRPr lang="en-US"/>
        </a:p>
      </dgm:t>
    </dgm:pt>
    <dgm:pt modelId="{A8272561-2266-439F-A960-DD43D815ADC7}" type="parTrans" cxnId="{4F6A30AF-2060-4937-82F2-73CC6C8A9E95}">
      <dgm:prSet/>
      <dgm:spPr/>
      <dgm:t>
        <a:bodyPr/>
        <a:lstStyle/>
        <a:p>
          <a:endParaRPr lang="en-US"/>
        </a:p>
      </dgm:t>
    </dgm:pt>
    <dgm:pt modelId="{A15C4FDC-966F-4340-943E-7F0B29F48820}">
      <dgm:prSet phldrT="[Text]" custT="1"/>
      <dgm:spPr/>
      <dgm:t>
        <a:bodyPr/>
        <a:lstStyle/>
        <a:p>
          <a:pPr algn="l" rtl="0"/>
          <a:r>
            <a:rPr lang="en" sz="1600" i="1" dirty="0" smtClean="0">
              <a:solidFill>
                <a:schemeClr val="bg1"/>
              </a:solidFill>
            </a:rPr>
            <a:t>Biosphereical Instruments</a:t>
          </a:r>
          <a:r>
            <a:rPr lang="en" sz="1600" dirty="0" smtClean="0">
              <a:solidFill>
                <a:schemeClr val="bg1"/>
              </a:solidFill>
            </a:rPr>
            <a:t>, California</a:t>
          </a:r>
        </a:p>
      </dgm:t>
    </dgm:pt>
    <dgm:pt modelId="{CCFCD4D9-26B5-4B76-B50D-F63023B9694C}" type="sibTrans" cxnId="{40B418B4-6933-4DA5-86D7-21B8A19DCC56}">
      <dgm:prSet/>
      <dgm:spPr/>
      <dgm:t>
        <a:bodyPr/>
        <a:lstStyle/>
        <a:p>
          <a:endParaRPr lang="en-US"/>
        </a:p>
      </dgm:t>
    </dgm:pt>
    <dgm:pt modelId="{C315D1DE-5C97-44A1-A084-6DC9DE65118A}" type="parTrans" cxnId="{40B418B4-6933-4DA5-86D7-21B8A19DCC56}">
      <dgm:prSet/>
      <dgm:spPr/>
      <dgm:t>
        <a:bodyPr/>
        <a:lstStyle/>
        <a:p>
          <a:endParaRPr lang="en-US"/>
        </a:p>
      </dgm:t>
    </dgm:pt>
    <dgm:pt modelId="{5A338CBF-71BB-4AD1-8645-CA19A8A48D49}">
      <dgm:prSet phldrT="[Text]" custT="1"/>
      <dgm:spPr/>
      <dgm:t>
        <a:bodyPr anchor="t"/>
        <a:lstStyle/>
        <a:p>
          <a:pPr algn="l" rtl="0"/>
          <a:endParaRPr lang="en" sz="1600" dirty="0" smtClean="0">
            <a:solidFill>
              <a:schemeClr val="bg1"/>
            </a:solidFill>
          </a:endParaRPr>
        </a:p>
      </dgm:t>
    </dgm:pt>
    <dgm:pt modelId="{0FD12A44-8776-44A2-8B99-F4532DF7EFB1}" type="parTrans" cxnId="{60B23A80-F844-44B6-897E-BA5FC08F8DCD}">
      <dgm:prSet/>
      <dgm:spPr/>
      <dgm:t>
        <a:bodyPr/>
        <a:lstStyle/>
        <a:p>
          <a:endParaRPr lang="en-US"/>
        </a:p>
      </dgm:t>
    </dgm:pt>
    <dgm:pt modelId="{EF0D8B3F-BF82-487E-BE7F-AC0ADD3498B0}" type="sibTrans" cxnId="{60B23A80-F844-44B6-897E-BA5FC08F8DCD}">
      <dgm:prSet/>
      <dgm:spPr/>
      <dgm:t>
        <a:bodyPr/>
        <a:lstStyle/>
        <a:p>
          <a:endParaRPr lang="en-US"/>
        </a:p>
      </dgm:t>
    </dgm:pt>
    <dgm:pt modelId="{AF2FA073-4EAF-4EE8-967A-A918D2990B3D}">
      <dgm:prSet phldrT="[Text]" custT="1"/>
      <dgm:spPr/>
      <dgm:t>
        <a:bodyPr anchor="t"/>
        <a:lstStyle/>
        <a:p>
          <a:pPr algn="l" rtl="0"/>
          <a:r>
            <a:rPr lang="en" sz="1600" dirty="0" smtClean="0">
              <a:solidFill>
                <a:schemeClr val="bg1"/>
              </a:solidFill>
            </a:rPr>
            <a:t>Platform to display store and the equipment for sale</a:t>
          </a:r>
        </a:p>
      </dgm:t>
    </dgm:pt>
    <dgm:pt modelId="{BDE2286E-BE51-4535-882A-6D402240B4E4}" type="parTrans" cxnId="{93B09A10-FD6E-40BA-A6E6-C6BED2532AFA}">
      <dgm:prSet/>
      <dgm:spPr/>
      <dgm:t>
        <a:bodyPr/>
        <a:lstStyle/>
        <a:p>
          <a:endParaRPr lang="en-US"/>
        </a:p>
      </dgm:t>
    </dgm:pt>
    <dgm:pt modelId="{E134CFD2-D5E0-4A95-B2E2-3E21DBAE2964}" type="sibTrans" cxnId="{93B09A10-FD6E-40BA-A6E6-C6BED2532AFA}">
      <dgm:prSet/>
      <dgm:spPr/>
      <dgm:t>
        <a:bodyPr/>
        <a:lstStyle/>
        <a:p>
          <a:endParaRPr lang="en-US"/>
        </a:p>
      </dgm:t>
    </dgm:pt>
    <dgm:pt modelId="{F088C5A5-EF99-491B-B54F-7F3763BE26F8}">
      <dgm:prSet phldrT="[Text]" custT="1"/>
      <dgm:spPr/>
      <dgm:t>
        <a:bodyPr/>
        <a:lstStyle/>
        <a:p>
          <a:pPr algn="l"/>
          <a:r>
            <a:rPr lang="en-US" sz="1600" dirty="0" smtClean="0">
              <a:solidFill>
                <a:schemeClr val="bg1"/>
              </a:solidFill>
              <a:latin typeface="+mn-lt"/>
            </a:rPr>
            <a:t>Primary applications are to monitor, measure, and collect data for oceanic research</a:t>
          </a:r>
        </a:p>
      </dgm:t>
    </dgm:pt>
    <dgm:pt modelId="{469FB213-9B88-4E31-91EC-7A975E506E5D}" type="parTrans" cxnId="{E40A3F52-E084-452B-AB61-EE2AC02321AD}">
      <dgm:prSet/>
      <dgm:spPr/>
      <dgm:t>
        <a:bodyPr/>
        <a:lstStyle/>
        <a:p>
          <a:endParaRPr lang="en-US"/>
        </a:p>
      </dgm:t>
    </dgm:pt>
    <dgm:pt modelId="{491A4D70-A795-48DF-8921-BDA7DFFC6EAA}" type="sibTrans" cxnId="{E40A3F52-E084-452B-AB61-EE2AC02321AD}">
      <dgm:prSet/>
      <dgm:spPr/>
      <dgm:t>
        <a:bodyPr/>
        <a:lstStyle/>
        <a:p>
          <a:endParaRPr lang="en-US"/>
        </a:p>
      </dgm:t>
    </dgm:pt>
    <dgm:pt modelId="{3A03E9E5-F624-4E59-B8F1-9D3CABA7BE6E}">
      <dgm:prSet phldrT="[Text]" custT="1"/>
      <dgm:spPr/>
      <dgm:t>
        <a:bodyPr/>
        <a:lstStyle/>
        <a:p>
          <a:pPr algn="l"/>
          <a:r>
            <a:rPr lang="en-US" sz="1600" dirty="0" smtClean="0">
              <a:solidFill>
                <a:schemeClr val="bg1"/>
              </a:solidFill>
              <a:latin typeface="+mn-lt"/>
            </a:rPr>
            <a:t>Serves independent researchers and research institutions</a:t>
          </a:r>
        </a:p>
      </dgm:t>
    </dgm:pt>
    <dgm:pt modelId="{A96EEF30-A75A-448F-B4B1-8C3C6BE50B8C}" type="parTrans" cxnId="{9668FC8E-5AF9-48DA-ABB5-E435EF1FE206}">
      <dgm:prSet/>
      <dgm:spPr/>
      <dgm:t>
        <a:bodyPr/>
        <a:lstStyle/>
        <a:p>
          <a:endParaRPr lang="en-US"/>
        </a:p>
      </dgm:t>
    </dgm:pt>
    <dgm:pt modelId="{9D204328-464B-498D-ACF2-DBF4B4EA3B9B}" type="sibTrans" cxnId="{9668FC8E-5AF9-48DA-ABB5-E435EF1FE206}">
      <dgm:prSet/>
      <dgm:spPr/>
      <dgm:t>
        <a:bodyPr/>
        <a:lstStyle/>
        <a:p>
          <a:endParaRPr lang="en-US"/>
        </a:p>
      </dgm:t>
    </dgm:pt>
    <dgm:pt modelId="{01AE7EB7-0322-464D-B2D8-64200B213598}">
      <dgm:prSet phldrT="[Text]" custT="1"/>
      <dgm:spPr/>
      <dgm:t>
        <a:bodyPr/>
        <a:lstStyle/>
        <a:p>
          <a:pPr algn="l" rtl="0"/>
          <a:r>
            <a:rPr lang="en" sz="1600" dirty="0" smtClean="0">
              <a:solidFill>
                <a:schemeClr val="bg1"/>
              </a:solidFill>
            </a:rPr>
            <a:t>COL – Consortium for Ocean Leadership</a:t>
          </a:r>
        </a:p>
      </dgm:t>
    </dgm:pt>
    <dgm:pt modelId="{392F4F7D-4F50-4AB0-9A73-B5650D4CD670}" type="parTrans" cxnId="{44F1B29B-C314-4A1E-A867-97C57B4898CD}">
      <dgm:prSet/>
      <dgm:spPr/>
      <dgm:t>
        <a:bodyPr/>
        <a:lstStyle/>
        <a:p>
          <a:endParaRPr lang="en-US"/>
        </a:p>
      </dgm:t>
    </dgm:pt>
    <dgm:pt modelId="{2789A591-404C-4DAA-A5FC-204C53E3923D}" type="sibTrans" cxnId="{44F1B29B-C314-4A1E-A867-97C57B4898CD}">
      <dgm:prSet/>
      <dgm:spPr/>
      <dgm:t>
        <a:bodyPr/>
        <a:lstStyle/>
        <a:p>
          <a:endParaRPr lang="en-US"/>
        </a:p>
      </dgm:t>
    </dgm:pt>
    <dgm:pt modelId="{94A1D026-1AF6-40C5-A436-94754D48BA69}">
      <dgm:prSet phldrT="[Text]" custT="1"/>
      <dgm:spPr/>
      <dgm:t>
        <a:bodyPr/>
        <a:lstStyle/>
        <a:p>
          <a:pPr algn="l" rtl="0"/>
          <a:r>
            <a:rPr lang="en" sz="1600" dirty="0" smtClean="0">
              <a:solidFill>
                <a:schemeClr val="bg1"/>
              </a:solidFill>
            </a:rPr>
            <a:t>CUASHI – Consortium of Universitities for the Advacement of Hydrologic Science</a:t>
          </a:r>
        </a:p>
      </dgm:t>
    </dgm:pt>
    <dgm:pt modelId="{1D91CBA6-EA0A-4CB4-821B-8BEACCA7AC5A}" type="parTrans" cxnId="{D4DD11F6-C6C1-4543-BEDE-02FDE187E9A7}">
      <dgm:prSet/>
      <dgm:spPr/>
      <dgm:t>
        <a:bodyPr/>
        <a:lstStyle/>
        <a:p>
          <a:endParaRPr lang="en-US"/>
        </a:p>
      </dgm:t>
    </dgm:pt>
    <dgm:pt modelId="{B700998D-966C-471B-8F6D-6CE6BEDFB9B2}" type="sibTrans" cxnId="{D4DD11F6-C6C1-4543-BEDE-02FDE187E9A7}">
      <dgm:prSet/>
      <dgm:spPr/>
      <dgm:t>
        <a:bodyPr/>
        <a:lstStyle/>
        <a:p>
          <a:endParaRPr lang="en-US"/>
        </a:p>
      </dgm:t>
    </dgm:pt>
    <dgm:pt modelId="{5AD8CD1A-51E1-4047-B5DD-7B7382E13512}">
      <dgm:prSet phldrT="[Text]" custT="1"/>
      <dgm:spPr/>
      <dgm:t>
        <a:bodyPr anchor="t"/>
        <a:lstStyle/>
        <a:p>
          <a:pPr algn="l" rtl="0"/>
          <a:r>
            <a:rPr lang="en" sz="1600" dirty="0" smtClean="0">
              <a:solidFill>
                <a:schemeClr val="bg1"/>
              </a:solidFill>
            </a:rPr>
            <a:t>Visbility into customer demand and ways to improve sales</a:t>
          </a:r>
        </a:p>
      </dgm:t>
    </dgm:pt>
    <dgm:pt modelId="{884C1C32-C5BA-4898-9743-2C0CB833E3E1}" type="parTrans" cxnId="{9631E27B-38DD-4A22-9ABB-C68B21537E7B}">
      <dgm:prSet/>
      <dgm:spPr/>
      <dgm:t>
        <a:bodyPr/>
        <a:lstStyle/>
        <a:p>
          <a:endParaRPr lang="en-US"/>
        </a:p>
      </dgm:t>
    </dgm:pt>
    <dgm:pt modelId="{8C01AFEE-1E8F-4B52-A3A0-DB87C4F2AE6A}" type="sibTrans" cxnId="{9631E27B-38DD-4A22-9ABB-C68B21537E7B}">
      <dgm:prSet/>
      <dgm:spPr/>
      <dgm:t>
        <a:bodyPr/>
        <a:lstStyle/>
        <a:p>
          <a:endParaRPr lang="en-US"/>
        </a:p>
      </dgm:t>
    </dgm:pt>
    <dgm:pt modelId="{CFD5CDC3-64FC-4EBB-841C-44379AE1201B}" type="pres">
      <dgm:prSet presAssocID="{76D172BF-8FDA-4596-8E2A-235A57A933FD}" presName="diagram" presStyleCnt="0">
        <dgm:presLayoutVars>
          <dgm:chMax val="1"/>
          <dgm:dir/>
          <dgm:animLvl val="ctr"/>
          <dgm:resizeHandles val="exact"/>
        </dgm:presLayoutVars>
      </dgm:prSet>
      <dgm:spPr/>
      <dgm:t>
        <a:bodyPr/>
        <a:lstStyle/>
        <a:p>
          <a:endParaRPr lang="en-US"/>
        </a:p>
      </dgm:t>
    </dgm:pt>
    <dgm:pt modelId="{B7D21CF4-9292-4924-918F-25BF654848AF}" type="pres">
      <dgm:prSet presAssocID="{76D172BF-8FDA-4596-8E2A-235A57A933FD}" presName="matrix" presStyleCnt="0"/>
      <dgm:spPr/>
    </dgm:pt>
    <dgm:pt modelId="{F082D3BB-7AA0-4708-8077-7DCFE94C8190}" type="pres">
      <dgm:prSet presAssocID="{76D172BF-8FDA-4596-8E2A-235A57A933FD}" presName="tile1" presStyleLbl="node1" presStyleIdx="0" presStyleCnt="4"/>
      <dgm:spPr/>
      <dgm:t>
        <a:bodyPr/>
        <a:lstStyle/>
        <a:p>
          <a:endParaRPr lang="en-US"/>
        </a:p>
      </dgm:t>
    </dgm:pt>
    <dgm:pt modelId="{5F6D66D1-45C4-40D8-8B20-DCBBE1D5B0AD}" type="pres">
      <dgm:prSet presAssocID="{76D172BF-8FDA-4596-8E2A-235A57A933FD}" presName="tile1text" presStyleLbl="node1" presStyleIdx="0" presStyleCnt="4">
        <dgm:presLayoutVars>
          <dgm:chMax val="0"/>
          <dgm:chPref val="0"/>
          <dgm:bulletEnabled val="1"/>
        </dgm:presLayoutVars>
      </dgm:prSet>
      <dgm:spPr/>
      <dgm:t>
        <a:bodyPr/>
        <a:lstStyle/>
        <a:p>
          <a:endParaRPr lang="en-US"/>
        </a:p>
      </dgm:t>
    </dgm:pt>
    <dgm:pt modelId="{8F14CC5A-8C0C-47B4-9AC8-753D0265DBC3}" type="pres">
      <dgm:prSet presAssocID="{76D172BF-8FDA-4596-8E2A-235A57A933FD}" presName="tile2" presStyleLbl="node1" presStyleIdx="1" presStyleCnt="4"/>
      <dgm:spPr/>
      <dgm:t>
        <a:bodyPr/>
        <a:lstStyle/>
        <a:p>
          <a:endParaRPr lang="en-US"/>
        </a:p>
      </dgm:t>
    </dgm:pt>
    <dgm:pt modelId="{9B00FA4E-1CAC-4F7C-825D-96538A14C549}" type="pres">
      <dgm:prSet presAssocID="{76D172BF-8FDA-4596-8E2A-235A57A933FD}" presName="tile2text" presStyleLbl="node1" presStyleIdx="1" presStyleCnt="4">
        <dgm:presLayoutVars>
          <dgm:chMax val="0"/>
          <dgm:chPref val="0"/>
          <dgm:bulletEnabled val="1"/>
        </dgm:presLayoutVars>
      </dgm:prSet>
      <dgm:spPr/>
      <dgm:t>
        <a:bodyPr/>
        <a:lstStyle/>
        <a:p>
          <a:endParaRPr lang="en-US"/>
        </a:p>
      </dgm:t>
    </dgm:pt>
    <dgm:pt modelId="{349F512F-139A-481B-9C74-84205A617787}" type="pres">
      <dgm:prSet presAssocID="{76D172BF-8FDA-4596-8E2A-235A57A933FD}" presName="tile3" presStyleLbl="node1" presStyleIdx="2" presStyleCnt="4"/>
      <dgm:spPr/>
      <dgm:t>
        <a:bodyPr/>
        <a:lstStyle/>
        <a:p>
          <a:endParaRPr lang="en-US"/>
        </a:p>
      </dgm:t>
    </dgm:pt>
    <dgm:pt modelId="{4CC4E21E-F78A-41BB-BACD-F2EF146A2D5B}" type="pres">
      <dgm:prSet presAssocID="{76D172BF-8FDA-4596-8E2A-235A57A933FD}" presName="tile3text" presStyleLbl="node1" presStyleIdx="2" presStyleCnt="4">
        <dgm:presLayoutVars>
          <dgm:chMax val="0"/>
          <dgm:chPref val="0"/>
          <dgm:bulletEnabled val="1"/>
        </dgm:presLayoutVars>
      </dgm:prSet>
      <dgm:spPr/>
      <dgm:t>
        <a:bodyPr/>
        <a:lstStyle/>
        <a:p>
          <a:endParaRPr lang="en-US"/>
        </a:p>
      </dgm:t>
    </dgm:pt>
    <dgm:pt modelId="{C2F4443F-3906-4F70-A5F9-E6CE014C8F36}" type="pres">
      <dgm:prSet presAssocID="{76D172BF-8FDA-4596-8E2A-235A57A933FD}" presName="tile4" presStyleLbl="node1" presStyleIdx="3" presStyleCnt="4"/>
      <dgm:spPr/>
      <dgm:t>
        <a:bodyPr/>
        <a:lstStyle/>
        <a:p>
          <a:endParaRPr lang="en-US"/>
        </a:p>
      </dgm:t>
    </dgm:pt>
    <dgm:pt modelId="{CDBF7835-5636-47C9-BBB3-434BD9646CCA}" type="pres">
      <dgm:prSet presAssocID="{76D172BF-8FDA-4596-8E2A-235A57A933FD}" presName="tile4text" presStyleLbl="node1" presStyleIdx="3" presStyleCnt="4">
        <dgm:presLayoutVars>
          <dgm:chMax val="0"/>
          <dgm:chPref val="0"/>
          <dgm:bulletEnabled val="1"/>
        </dgm:presLayoutVars>
      </dgm:prSet>
      <dgm:spPr/>
      <dgm:t>
        <a:bodyPr/>
        <a:lstStyle/>
        <a:p>
          <a:endParaRPr lang="en-US"/>
        </a:p>
      </dgm:t>
    </dgm:pt>
    <dgm:pt modelId="{28B533D2-F617-4F33-8DCA-012ABA8E6C38}" type="pres">
      <dgm:prSet presAssocID="{76D172BF-8FDA-4596-8E2A-235A57A933FD}" presName="centerTile" presStyleLbl="fgShp" presStyleIdx="0" presStyleCnt="1">
        <dgm:presLayoutVars>
          <dgm:chMax val="0"/>
          <dgm:chPref val="0"/>
        </dgm:presLayoutVars>
      </dgm:prSet>
      <dgm:spPr/>
      <dgm:t>
        <a:bodyPr/>
        <a:lstStyle/>
        <a:p>
          <a:endParaRPr lang="en-US"/>
        </a:p>
      </dgm:t>
    </dgm:pt>
  </dgm:ptLst>
  <dgm:cxnLst>
    <dgm:cxn modelId="{44F1B29B-C314-4A1E-A867-97C57B4898CD}" srcId="{A449DE74-A10C-40FC-8481-E037890BED38}" destId="{01AE7EB7-0322-464D-B2D8-64200B213598}" srcOrd="1" destOrd="0" parTransId="{392F4F7D-4F50-4AB0-9A73-B5650D4CD670}" sibTransId="{2789A591-404C-4DAA-A5FC-204C53E3923D}"/>
    <dgm:cxn modelId="{82D460FC-8A3F-4B11-98DD-8C9D5595D320}" srcId="{EB3345EF-5B61-48D9-86D9-1BD95548097E}" destId="{A449DE74-A10C-40FC-8481-E037890BED38}" srcOrd="1" destOrd="0" parTransId="{9C57306F-B55A-4947-814D-C5C7BEC6F567}" sibTransId="{0CFC330C-5D57-48E5-840D-C96F2595CC20}"/>
    <dgm:cxn modelId="{9DC6FF3C-F4A6-4461-B844-359E27167A0A}" type="presOf" srcId="{0B8E9D8A-F29D-43C1-AD9C-A2C28A54355B}" destId="{9B00FA4E-1CAC-4F7C-825D-96538A14C549}" srcOrd="1" destOrd="1" presId="urn:microsoft.com/office/officeart/2005/8/layout/matrix1"/>
    <dgm:cxn modelId="{9668FC8E-5AF9-48DA-ABB5-E435EF1FE206}" srcId="{6E81E991-B365-4B72-AD9C-C07D60C6FE80}" destId="{3A03E9E5-F624-4E59-B8F1-9D3CABA7BE6E}" srcOrd="2" destOrd="0" parTransId="{A96EEF30-A75A-448F-B4B1-8C3C6BE50B8C}" sibTransId="{9D204328-464B-498D-ACF2-DBF4B4EA3B9B}"/>
    <dgm:cxn modelId="{94194035-2B3D-4DB4-8490-83C6D99591C0}" srcId="{1AEE2862-66D0-4162-A30F-800C07E17419}" destId="{0CB421E5-F4F1-4468-A427-EA3BF04B6F74}" srcOrd="0" destOrd="0" parTransId="{CCA8E925-EF0B-4EEF-A029-F015AA96ED37}" sibTransId="{7EA077D9-D67D-4F26-9483-414A7D424895}"/>
    <dgm:cxn modelId="{B55246CF-3BF6-4C70-8C39-10E480DB4ABF}" type="presOf" srcId="{5AD8CD1A-51E1-4047-B5DD-7B7382E13512}" destId="{C2F4443F-3906-4F70-A5F9-E6CE014C8F36}" srcOrd="0" destOrd="2" presId="urn:microsoft.com/office/officeart/2005/8/layout/matrix1"/>
    <dgm:cxn modelId="{5DE53748-66BD-484F-A4FD-324BC550EE80}" srcId="{3EEB44CB-17D1-4DF5-B705-9F01FAF415F5}" destId="{FB00A7A8-B12A-4316-BEE4-A59AFEC2FBEA}" srcOrd="4" destOrd="0" parTransId="{F8BD3C8B-17AF-4451-8B61-E2E3068C12DA}" sibTransId="{7E62575B-4151-412C-B642-CD91B241B729}"/>
    <dgm:cxn modelId="{4F6A30AF-2060-4937-82F2-73CC6C8A9E95}" srcId="{3EEB44CB-17D1-4DF5-B705-9F01FAF415F5}" destId="{423B373A-EB6A-4C9B-9B67-18303F0EEA1F}" srcOrd="2" destOrd="0" parTransId="{A8272561-2266-439F-A960-DD43D815ADC7}" sibTransId="{76743079-7A61-4035-8109-A814A28086AD}"/>
    <dgm:cxn modelId="{5E2DA528-D79D-47E2-B20D-86888D5D2BE9}" type="presOf" srcId="{0CB421E5-F4F1-4468-A427-EA3BF04B6F74}" destId="{CDBF7835-5636-47C9-BBB3-434BD9646CCA}" srcOrd="1" destOrd="1" presId="urn:microsoft.com/office/officeart/2005/8/layout/matrix1"/>
    <dgm:cxn modelId="{11D262A0-9C1F-4490-812C-1C8D4ECB566E}" srcId="{3EEB44CB-17D1-4DF5-B705-9F01FAF415F5}" destId="{08880A68-57B9-4055-B354-05235783ECA2}" srcOrd="0" destOrd="0" parTransId="{34058ADD-BA1B-4612-A5B2-04C2F90E38A8}" sibTransId="{4F3BA520-290A-4532-88B1-78C138DB808D}"/>
    <dgm:cxn modelId="{F5C82DE4-0C82-46A2-842C-8A0F600F7DCA}" type="presOf" srcId="{AF2FA073-4EAF-4EE8-967A-A918D2990B3D}" destId="{CDBF7835-5636-47C9-BBB3-434BD9646CCA}" srcOrd="1" destOrd="3" presId="urn:microsoft.com/office/officeart/2005/8/layout/matrix1"/>
    <dgm:cxn modelId="{40B418B4-6933-4DA5-86D7-21B8A19DCC56}" srcId="{3EEB44CB-17D1-4DF5-B705-9F01FAF415F5}" destId="{A15C4FDC-966F-4340-943E-7F0B29F48820}" srcOrd="1" destOrd="0" parTransId="{C315D1DE-5C97-44A1-A084-6DC9DE65118A}" sibTransId="{CCFCD4D9-26B5-4B76-B50D-F63023B9694C}"/>
    <dgm:cxn modelId="{9631E27B-38DD-4A22-9ABB-C68B21537E7B}" srcId="{1AEE2862-66D0-4162-A30F-800C07E17419}" destId="{5AD8CD1A-51E1-4047-B5DD-7B7382E13512}" srcOrd="1" destOrd="0" parTransId="{884C1C32-C5BA-4898-9743-2C0CB833E3E1}" sibTransId="{8C01AFEE-1E8F-4B52-A3A0-DB87C4F2AE6A}"/>
    <dgm:cxn modelId="{C3B9427E-20E5-452F-BFAB-88CBC69102F1}" srcId="{EB3345EF-5B61-48D9-86D9-1BD95548097E}" destId="{1AEE2862-66D0-4162-A30F-800C07E17419}" srcOrd="3" destOrd="0" parTransId="{46C13F2F-10FD-4820-9114-E5062D923628}" sibTransId="{143BC677-5E8C-4192-823F-5E42FB6D1393}"/>
    <dgm:cxn modelId="{912A21F8-6903-4D96-802C-54029E6C653A}" srcId="{EB3345EF-5B61-48D9-86D9-1BD95548097E}" destId="{3EEB44CB-17D1-4DF5-B705-9F01FAF415F5}" srcOrd="2" destOrd="0" parTransId="{10C2B885-84D4-4EFE-83B2-5206163EF973}" sibTransId="{96FE6B76-B6E9-46A7-934B-103A10C0679C}"/>
    <dgm:cxn modelId="{E90AB972-4630-42F0-AF44-4DECD72ED386}" type="presOf" srcId="{026E803F-6EDA-402E-A9BB-6E226B14F529}" destId="{F082D3BB-7AA0-4708-8077-7DCFE94C8190}" srcOrd="0" destOrd="1" presId="urn:microsoft.com/office/officeart/2005/8/layout/matrix1"/>
    <dgm:cxn modelId="{DF39C0AF-35AD-45DE-92E5-42542D432B1A}" type="presOf" srcId="{3A03E9E5-F624-4E59-B8F1-9D3CABA7BE6E}" destId="{F082D3BB-7AA0-4708-8077-7DCFE94C8190}" srcOrd="0" destOrd="3" presId="urn:microsoft.com/office/officeart/2005/8/layout/matrix1"/>
    <dgm:cxn modelId="{FFCAB725-0C2C-46C2-8B3B-666C5559AFA2}" type="presOf" srcId="{1AEE2862-66D0-4162-A30F-800C07E17419}" destId="{C2F4443F-3906-4F70-A5F9-E6CE014C8F36}" srcOrd="0" destOrd="0" presId="urn:microsoft.com/office/officeart/2005/8/layout/matrix1"/>
    <dgm:cxn modelId="{E0569514-5E00-46BE-908F-532A457E14B7}" srcId="{A449DE74-A10C-40FC-8481-E037890BED38}" destId="{0B8E9D8A-F29D-43C1-AD9C-A2C28A54355B}" srcOrd="0" destOrd="0" parTransId="{D1CDA56D-8A9E-438D-9A2E-177628748DE3}" sibTransId="{0B5E7B45-4DD8-4D1E-B4A8-90C5EAC0A94C}"/>
    <dgm:cxn modelId="{A743C0D1-2D54-474A-A189-25C52BCC2FA6}" srcId="{EB3345EF-5B61-48D9-86D9-1BD95548097E}" destId="{6E81E991-B365-4B72-AD9C-C07D60C6FE80}" srcOrd="0" destOrd="0" parTransId="{0FDBEB73-06D7-4705-B82D-CD9F346FFE55}" sibTransId="{C5AC592D-8639-4750-A1D5-47E66AC66ED1}"/>
    <dgm:cxn modelId="{2923C47E-2CFA-4C51-A9F2-893E045642F8}" type="presOf" srcId="{FB72D069-22CC-4017-84B6-9C5061FF2B14}" destId="{349F512F-139A-481B-9C74-84205A617787}" srcOrd="0" destOrd="4" presId="urn:microsoft.com/office/officeart/2005/8/layout/matrix1"/>
    <dgm:cxn modelId="{8D8AA2E0-B44C-4AD1-A455-2637EE200603}" type="presOf" srcId="{FB72D069-22CC-4017-84B6-9C5061FF2B14}" destId="{4CC4E21E-F78A-41BB-BACD-F2EF146A2D5B}" srcOrd="1" destOrd="4" presId="urn:microsoft.com/office/officeart/2005/8/layout/matrix1"/>
    <dgm:cxn modelId="{0348AAF2-B042-4606-A40D-E66C794CB240}" type="presOf" srcId="{F088C5A5-EF99-491B-B54F-7F3763BE26F8}" destId="{5F6D66D1-45C4-40D8-8B20-DCBBE1D5B0AD}" srcOrd="1" destOrd="2" presId="urn:microsoft.com/office/officeart/2005/8/layout/matrix1"/>
    <dgm:cxn modelId="{93B09A10-FD6E-40BA-A6E6-C6BED2532AFA}" srcId="{1AEE2862-66D0-4162-A30F-800C07E17419}" destId="{AF2FA073-4EAF-4EE8-967A-A918D2990B3D}" srcOrd="2" destOrd="0" parTransId="{BDE2286E-BE51-4535-882A-6D402240B4E4}" sibTransId="{E134CFD2-D5E0-4A95-B2E2-3E21DBAE2964}"/>
    <dgm:cxn modelId="{D86DEEBE-4977-4D9C-8C21-23587BB71E94}" type="presOf" srcId="{6E81E991-B365-4B72-AD9C-C07D60C6FE80}" destId="{5F6D66D1-45C4-40D8-8B20-DCBBE1D5B0AD}" srcOrd="1" destOrd="0" presId="urn:microsoft.com/office/officeart/2005/8/layout/matrix1"/>
    <dgm:cxn modelId="{ADB56CF2-335D-490D-AA57-0E070F0F8C88}" type="presOf" srcId="{94A1D026-1AF6-40C5-A436-94754D48BA69}" destId="{9B00FA4E-1CAC-4F7C-825D-96538A14C549}" srcOrd="1" destOrd="3" presId="urn:microsoft.com/office/officeart/2005/8/layout/matrix1"/>
    <dgm:cxn modelId="{E40A3F52-E084-452B-AB61-EE2AC02321AD}" srcId="{6E81E991-B365-4B72-AD9C-C07D60C6FE80}" destId="{F088C5A5-EF99-491B-B54F-7F3763BE26F8}" srcOrd="1" destOrd="0" parTransId="{469FB213-9B88-4E31-91EC-7A975E506E5D}" sibTransId="{491A4D70-A795-48DF-8921-BDA7DFFC6EAA}"/>
    <dgm:cxn modelId="{D4DD11F6-C6C1-4543-BEDE-02FDE187E9A7}" srcId="{A449DE74-A10C-40FC-8481-E037890BED38}" destId="{94A1D026-1AF6-40C5-A436-94754D48BA69}" srcOrd="2" destOrd="0" parTransId="{1D91CBA6-EA0A-4CB4-821B-8BEACCA7AC5A}" sibTransId="{B700998D-966C-471B-8F6D-6CE6BEDFB9B2}"/>
    <dgm:cxn modelId="{2644188A-629E-43BD-8127-AC3EB8369A1C}" type="presOf" srcId="{01AE7EB7-0322-464D-B2D8-64200B213598}" destId="{8F14CC5A-8C0C-47B4-9AC8-753D0265DBC3}" srcOrd="0" destOrd="2" presId="urn:microsoft.com/office/officeart/2005/8/layout/matrix1"/>
    <dgm:cxn modelId="{DD154DAF-97E8-4453-B18E-CE5827BABF0C}" type="presOf" srcId="{AF2FA073-4EAF-4EE8-967A-A918D2990B3D}" destId="{C2F4443F-3906-4F70-A5F9-E6CE014C8F36}" srcOrd="0" destOrd="3" presId="urn:microsoft.com/office/officeart/2005/8/layout/matrix1"/>
    <dgm:cxn modelId="{076D6B9C-AEEE-49DF-B6F5-B102B1F36C15}" type="presOf" srcId="{94A1D026-1AF6-40C5-A436-94754D48BA69}" destId="{8F14CC5A-8C0C-47B4-9AC8-753D0265DBC3}" srcOrd="0" destOrd="3" presId="urn:microsoft.com/office/officeart/2005/8/layout/matrix1"/>
    <dgm:cxn modelId="{3D693406-0AF6-4156-9E41-E3FA2396877E}" type="presOf" srcId="{08880A68-57B9-4055-B354-05235783ECA2}" destId="{4CC4E21E-F78A-41BB-BACD-F2EF146A2D5B}" srcOrd="1" destOrd="1" presId="urn:microsoft.com/office/officeart/2005/8/layout/matrix1"/>
    <dgm:cxn modelId="{C4B3724B-A4F7-46AC-A670-A33CB026340D}" type="presOf" srcId="{A15C4FDC-966F-4340-943E-7F0B29F48820}" destId="{4CC4E21E-F78A-41BB-BACD-F2EF146A2D5B}" srcOrd="1" destOrd="2" presId="urn:microsoft.com/office/officeart/2005/8/layout/matrix1"/>
    <dgm:cxn modelId="{3E6D707C-50A3-4C09-822A-9527DC425E09}" type="presOf" srcId="{6E81E991-B365-4B72-AD9C-C07D60C6FE80}" destId="{F082D3BB-7AA0-4708-8077-7DCFE94C8190}" srcOrd="0" destOrd="0" presId="urn:microsoft.com/office/officeart/2005/8/layout/matrix1"/>
    <dgm:cxn modelId="{966EAED5-95DC-4CCF-9BC9-6F9B0A962C17}" type="presOf" srcId="{0CB421E5-F4F1-4468-A427-EA3BF04B6F74}" destId="{C2F4443F-3906-4F70-A5F9-E6CE014C8F36}" srcOrd="0" destOrd="1" presId="urn:microsoft.com/office/officeart/2005/8/layout/matrix1"/>
    <dgm:cxn modelId="{5C30FB60-6B82-4B1B-8C25-3E159169C6D7}" type="presOf" srcId="{A449DE74-A10C-40FC-8481-E037890BED38}" destId="{8F14CC5A-8C0C-47B4-9AC8-753D0265DBC3}" srcOrd="0" destOrd="0" presId="urn:microsoft.com/office/officeart/2005/8/layout/matrix1"/>
    <dgm:cxn modelId="{29391208-754C-4870-9BFC-BE32CC925064}" type="presOf" srcId="{A449DE74-A10C-40FC-8481-E037890BED38}" destId="{9B00FA4E-1CAC-4F7C-825D-96538A14C549}" srcOrd="1" destOrd="0" presId="urn:microsoft.com/office/officeart/2005/8/layout/matrix1"/>
    <dgm:cxn modelId="{8880EF1B-5E32-45D0-A42D-5A162B3C7221}" type="presOf" srcId="{08880A68-57B9-4055-B354-05235783ECA2}" destId="{349F512F-139A-481B-9C74-84205A617787}" srcOrd="0" destOrd="1" presId="urn:microsoft.com/office/officeart/2005/8/layout/matrix1"/>
    <dgm:cxn modelId="{0616AFA4-68A3-4FE9-B6C8-5902832CDD9C}" type="presOf" srcId="{3EEB44CB-17D1-4DF5-B705-9F01FAF415F5}" destId="{349F512F-139A-481B-9C74-84205A617787}" srcOrd="0" destOrd="0" presId="urn:microsoft.com/office/officeart/2005/8/layout/matrix1"/>
    <dgm:cxn modelId="{26A861BA-08BC-426E-B880-5B1F8A2CD314}" type="presOf" srcId="{F088C5A5-EF99-491B-B54F-7F3763BE26F8}" destId="{F082D3BB-7AA0-4708-8077-7DCFE94C8190}" srcOrd="0" destOrd="2" presId="urn:microsoft.com/office/officeart/2005/8/layout/matrix1"/>
    <dgm:cxn modelId="{820AAE0E-8404-4466-B384-5F5F2C5EE25C}" type="presOf" srcId="{01AE7EB7-0322-464D-B2D8-64200B213598}" destId="{9B00FA4E-1CAC-4F7C-825D-96538A14C549}" srcOrd="1" destOrd="2" presId="urn:microsoft.com/office/officeart/2005/8/layout/matrix1"/>
    <dgm:cxn modelId="{78A12D70-8CBD-41A1-937E-1909128BDF31}" type="presOf" srcId="{FB00A7A8-B12A-4316-BEE4-A59AFEC2FBEA}" destId="{4CC4E21E-F78A-41BB-BACD-F2EF146A2D5B}" srcOrd="1" destOrd="5" presId="urn:microsoft.com/office/officeart/2005/8/layout/matrix1"/>
    <dgm:cxn modelId="{930FC279-A257-4B00-A38B-F8E8389ED0F0}" type="presOf" srcId="{3A03E9E5-F624-4E59-B8F1-9D3CABA7BE6E}" destId="{5F6D66D1-45C4-40D8-8B20-DCBBE1D5B0AD}" srcOrd="1" destOrd="3" presId="urn:microsoft.com/office/officeart/2005/8/layout/matrix1"/>
    <dgm:cxn modelId="{86C4C399-B62F-44DD-A18D-677A24113C32}" type="presOf" srcId="{EB3345EF-5B61-48D9-86D9-1BD95548097E}" destId="{28B533D2-F617-4F33-8DCA-012ABA8E6C38}" srcOrd="0" destOrd="0" presId="urn:microsoft.com/office/officeart/2005/8/layout/matrix1"/>
    <dgm:cxn modelId="{4340C0EB-EC9B-4366-89EB-ED9D54B8C09E}" srcId="{76D172BF-8FDA-4596-8E2A-235A57A933FD}" destId="{EB3345EF-5B61-48D9-86D9-1BD95548097E}" srcOrd="0" destOrd="0" parTransId="{1F2A573F-B12E-4B1F-8C5D-779D134A32AD}" sibTransId="{572E50D5-E9CD-4310-A794-002BBC69FBF4}"/>
    <dgm:cxn modelId="{FA3BCCBE-0DB8-4183-A310-639803A41506}" type="presOf" srcId="{0B8E9D8A-F29D-43C1-AD9C-A2C28A54355B}" destId="{8F14CC5A-8C0C-47B4-9AC8-753D0265DBC3}" srcOrd="0" destOrd="1" presId="urn:microsoft.com/office/officeart/2005/8/layout/matrix1"/>
    <dgm:cxn modelId="{49D32C4B-0919-4661-A159-8F09D7DA2F97}" type="presOf" srcId="{5A338CBF-71BB-4AD1-8645-CA19A8A48D49}" destId="{CDBF7835-5636-47C9-BBB3-434BD9646CCA}" srcOrd="1" destOrd="4" presId="urn:microsoft.com/office/officeart/2005/8/layout/matrix1"/>
    <dgm:cxn modelId="{FBD0FC0E-5BEA-4EE5-AC39-71C409BADEE4}" type="presOf" srcId="{3EEB44CB-17D1-4DF5-B705-9F01FAF415F5}" destId="{4CC4E21E-F78A-41BB-BACD-F2EF146A2D5B}" srcOrd="1" destOrd="0" presId="urn:microsoft.com/office/officeart/2005/8/layout/matrix1"/>
    <dgm:cxn modelId="{EBB4D6C0-3398-4EA8-A470-75293459F177}" type="presOf" srcId="{76D172BF-8FDA-4596-8E2A-235A57A933FD}" destId="{CFD5CDC3-64FC-4EBB-841C-44379AE1201B}" srcOrd="0" destOrd="0" presId="urn:microsoft.com/office/officeart/2005/8/layout/matrix1"/>
    <dgm:cxn modelId="{784EAA8A-A024-4066-A557-D4B23B660A76}" type="presOf" srcId="{1AEE2862-66D0-4162-A30F-800C07E17419}" destId="{CDBF7835-5636-47C9-BBB3-434BD9646CCA}" srcOrd="1" destOrd="0" presId="urn:microsoft.com/office/officeart/2005/8/layout/matrix1"/>
    <dgm:cxn modelId="{F62234C9-C687-4C86-80B8-5FC5A226A14E}" type="presOf" srcId="{5AD8CD1A-51E1-4047-B5DD-7B7382E13512}" destId="{CDBF7835-5636-47C9-BBB3-434BD9646CCA}" srcOrd="1" destOrd="2" presId="urn:microsoft.com/office/officeart/2005/8/layout/matrix1"/>
    <dgm:cxn modelId="{6D6D0D99-043A-49C9-8B22-D29AE2B30052}" type="presOf" srcId="{5A338CBF-71BB-4AD1-8645-CA19A8A48D49}" destId="{C2F4443F-3906-4F70-A5F9-E6CE014C8F36}" srcOrd="0" destOrd="4" presId="urn:microsoft.com/office/officeart/2005/8/layout/matrix1"/>
    <dgm:cxn modelId="{E29C7599-7604-4DED-80C4-F6115DDF6FC6}" srcId="{6E81E991-B365-4B72-AD9C-C07D60C6FE80}" destId="{026E803F-6EDA-402E-A9BB-6E226B14F529}" srcOrd="0" destOrd="0" parTransId="{F806B94D-B109-4E19-BE3C-E7A7032D47CA}" sibTransId="{E3BB6CE0-B0DC-42E3-BABB-CD2D2B60BF43}"/>
    <dgm:cxn modelId="{B154B27F-DC70-4186-99E2-84FB4233BA56}" type="presOf" srcId="{423B373A-EB6A-4C9B-9B67-18303F0EEA1F}" destId="{4CC4E21E-F78A-41BB-BACD-F2EF146A2D5B}" srcOrd="1" destOrd="3" presId="urn:microsoft.com/office/officeart/2005/8/layout/matrix1"/>
    <dgm:cxn modelId="{87EDD8E5-6579-47BD-915A-9849AAF46837}" type="presOf" srcId="{A15C4FDC-966F-4340-943E-7F0B29F48820}" destId="{349F512F-139A-481B-9C74-84205A617787}" srcOrd="0" destOrd="2" presId="urn:microsoft.com/office/officeart/2005/8/layout/matrix1"/>
    <dgm:cxn modelId="{895C67F1-8887-4428-BA9E-A717080A5978}" type="presOf" srcId="{423B373A-EB6A-4C9B-9B67-18303F0EEA1F}" destId="{349F512F-139A-481B-9C74-84205A617787}" srcOrd="0" destOrd="3" presId="urn:microsoft.com/office/officeart/2005/8/layout/matrix1"/>
    <dgm:cxn modelId="{8A9C0167-D60D-4508-B3B6-9BF298B93D8F}" type="presOf" srcId="{026E803F-6EDA-402E-A9BB-6E226B14F529}" destId="{5F6D66D1-45C4-40D8-8B20-DCBBE1D5B0AD}" srcOrd="1" destOrd="1" presId="urn:microsoft.com/office/officeart/2005/8/layout/matrix1"/>
    <dgm:cxn modelId="{60B23A80-F844-44B6-897E-BA5FC08F8DCD}" srcId="{1AEE2862-66D0-4162-A30F-800C07E17419}" destId="{5A338CBF-71BB-4AD1-8645-CA19A8A48D49}" srcOrd="3" destOrd="0" parTransId="{0FD12A44-8776-44A2-8B99-F4532DF7EFB1}" sibTransId="{EF0D8B3F-BF82-487E-BE7F-AC0ADD3498B0}"/>
    <dgm:cxn modelId="{921BD9B2-2AD3-46C4-B621-DA8AF6D702AF}" type="presOf" srcId="{FB00A7A8-B12A-4316-BEE4-A59AFEC2FBEA}" destId="{349F512F-139A-481B-9C74-84205A617787}" srcOrd="0" destOrd="5" presId="urn:microsoft.com/office/officeart/2005/8/layout/matrix1"/>
    <dgm:cxn modelId="{DC7CFEB2-C85A-42DC-8126-9300755B091D}" srcId="{3EEB44CB-17D1-4DF5-B705-9F01FAF415F5}" destId="{FB72D069-22CC-4017-84B6-9C5061FF2B14}" srcOrd="3" destOrd="0" parTransId="{82A33259-AEBC-4C8C-B061-3F7D7CC20361}" sibTransId="{BE0E5187-EFDF-4A77-BAAD-5456C2FCE779}"/>
    <dgm:cxn modelId="{0B5DFA19-A752-4747-9819-157CA8695BDB}" type="presParOf" srcId="{CFD5CDC3-64FC-4EBB-841C-44379AE1201B}" destId="{B7D21CF4-9292-4924-918F-25BF654848AF}" srcOrd="0" destOrd="0" presId="urn:microsoft.com/office/officeart/2005/8/layout/matrix1"/>
    <dgm:cxn modelId="{8EBAE58E-33EE-4FC3-AEF1-25E2F464EB37}" type="presParOf" srcId="{B7D21CF4-9292-4924-918F-25BF654848AF}" destId="{F082D3BB-7AA0-4708-8077-7DCFE94C8190}" srcOrd="0" destOrd="0" presId="urn:microsoft.com/office/officeart/2005/8/layout/matrix1"/>
    <dgm:cxn modelId="{4CB0260C-94BA-4062-B2DA-7BE3AD571866}" type="presParOf" srcId="{B7D21CF4-9292-4924-918F-25BF654848AF}" destId="{5F6D66D1-45C4-40D8-8B20-DCBBE1D5B0AD}" srcOrd="1" destOrd="0" presId="urn:microsoft.com/office/officeart/2005/8/layout/matrix1"/>
    <dgm:cxn modelId="{47D588C4-BDE3-4DE6-9357-47EDA18F5B65}" type="presParOf" srcId="{B7D21CF4-9292-4924-918F-25BF654848AF}" destId="{8F14CC5A-8C0C-47B4-9AC8-753D0265DBC3}" srcOrd="2" destOrd="0" presId="urn:microsoft.com/office/officeart/2005/8/layout/matrix1"/>
    <dgm:cxn modelId="{A636C298-11A5-4FEE-A729-B340000FCE89}" type="presParOf" srcId="{B7D21CF4-9292-4924-918F-25BF654848AF}" destId="{9B00FA4E-1CAC-4F7C-825D-96538A14C549}" srcOrd="3" destOrd="0" presId="urn:microsoft.com/office/officeart/2005/8/layout/matrix1"/>
    <dgm:cxn modelId="{B0CAB5B1-F88B-466D-81E3-1ED9CD6E76DF}" type="presParOf" srcId="{B7D21CF4-9292-4924-918F-25BF654848AF}" destId="{349F512F-139A-481B-9C74-84205A617787}" srcOrd="4" destOrd="0" presId="urn:microsoft.com/office/officeart/2005/8/layout/matrix1"/>
    <dgm:cxn modelId="{2CCD0391-AC6E-4688-896D-442C53099547}" type="presParOf" srcId="{B7D21CF4-9292-4924-918F-25BF654848AF}" destId="{4CC4E21E-F78A-41BB-BACD-F2EF146A2D5B}" srcOrd="5" destOrd="0" presId="urn:microsoft.com/office/officeart/2005/8/layout/matrix1"/>
    <dgm:cxn modelId="{86564586-3CCE-41DA-B871-5572F02BB0B9}" type="presParOf" srcId="{B7D21CF4-9292-4924-918F-25BF654848AF}" destId="{C2F4443F-3906-4F70-A5F9-E6CE014C8F36}" srcOrd="6" destOrd="0" presId="urn:microsoft.com/office/officeart/2005/8/layout/matrix1"/>
    <dgm:cxn modelId="{EB1A62D4-D3FF-4166-B051-D491CFFD8260}" type="presParOf" srcId="{B7D21CF4-9292-4924-918F-25BF654848AF}" destId="{CDBF7835-5636-47C9-BBB3-434BD9646CCA}" srcOrd="7" destOrd="0" presId="urn:microsoft.com/office/officeart/2005/8/layout/matrix1"/>
    <dgm:cxn modelId="{BCA5C394-8101-4835-9FE8-C98759F9CECA}" type="presParOf" srcId="{CFD5CDC3-64FC-4EBB-841C-44379AE1201B}" destId="{28B533D2-F617-4F33-8DCA-012ABA8E6C38}" srcOrd="1" destOrd="0" presId="urn:microsoft.com/office/officeart/2005/8/layout/matrix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C6AE10-E17A-423D-9F8D-48F722B78D8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71056EBB-03C7-4B2C-B667-41E48BEADD1E}">
      <dgm:prSet phldrT="[Text]" custT="1"/>
      <dgm:spPr/>
      <dgm:t>
        <a:bodyPr/>
        <a:lstStyle/>
        <a:p>
          <a:r>
            <a:rPr lang="en-US" sz="2000" dirty="0" smtClean="0"/>
            <a:t>Social media for OpenH20</a:t>
          </a:r>
        </a:p>
        <a:p>
          <a:r>
            <a:rPr lang="en-US" sz="2800" dirty="0" smtClean="0">
              <a:solidFill>
                <a:srgbClr val="C00000"/>
              </a:solidFill>
            </a:rPr>
            <a:t>GET THE WORD OUT!!!</a:t>
          </a:r>
          <a:endParaRPr lang="en-US" sz="2800" dirty="0">
            <a:solidFill>
              <a:srgbClr val="C00000"/>
            </a:solidFill>
          </a:endParaRPr>
        </a:p>
      </dgm:t>
    </dgm:pt>
    <dgm:pt modelId="{62C3CFCE-243D-4CE0-806D-A04A8DE86BF1}" type="parTrans" cxnId="{49930A07-CDD8-4E23-A4E3-F357D73FC6E1}">
      <dgm:prSet/>
      <dgm:spPr/>
      <dgm:t>
        <a:bodyPr/>
        <a:lstStyle/>
        <a:p>
          <a:endParaRPr lang="en-US"/>
        </a:p>
      </dgm:t>
    </dgm:pt>
    <dgm:pt modelId="{DABE3F7C-8C71-4385-9CBB-1354F31602F9}" type="sibTrans" cxnId="{49930A07-CDD8-4E23-A4E3-F357D73FC6E1}">
      <dgm:prSet/>
      <dgm:spPr/>
      <dgm:t>
        <a:bodyPr/>
        <a:lstStyle/>
        <a:p>
          <a:endParaRPr lang="en-US"/>
        </a:p>
      </dgm:t>
    </dgm:pt>
    <dgm:pt modelId="{B03D9883-0E16-4BF3-B9AE-E8EC66300BAB}">
      <dgm:prSet phldrT="[Text]"/>
      <dgm:spPr/>
      <dgm:t>
        <a:bodyPr/>
        <a:lstStyle/>
        <a:p>
          <a:r>
            <a:rPr lang="en-US" dirty="0" smtClean="0"/>
            <a:t>Create Awareness</a:t>
          </a:r>
          <a:endParaRPr lang="en-US" dirty="0"/>
        </a:p>
      </dgm:t>
    </dgm:pt>
    <dgm:pt modelId="{CEB618CE-237A-46A5-966D-2ECF4EA3AF76}" type="parTrans" cxnId="{B034116B-8155-4F3A-BCFF-7C90167DF229}">
      <dgm:prSet/>
      <dgm:spPr/>
      <dgm:t>
        <a:bodyPr/>
        <a:lstStyle/>
        <a:p>
          <a:endParaRPr lang="en-US"/>
        </a:p>
      </dgm:t>
    </dgm:pt>
    <dgm:pt modelId="{58D76FB5-E166-4124-9781-6028BF037D31}" type="sibTrans" cxnId="{B034116B-8155-4F3A-BCFF-7C90167DF229}">
      <dgm:prSet/>
      <dgm:spPr/>
      <dgm:t>
        <a:bodyPr/>
        <a:lstStyle/>
        <a:p>
          <a:endParaRPr lang="en-US"/>
        </a:p>
      </dgm:t>
    </dgm:pt>
    <dgm:pt modelId="{B26225E8-922E-4443-BA55-667EFB113648}">
      <dgm:prSet phldrT="[Text]"/>
      <dgm:spPr/>
      <dgm:t>
        <a:bodyPr/>
        <a:lstStyle/>
        <a:p>
          <a:r>
            <a:rPr lang="en-US" dirty="0" smtClean="0"/>
            <a:t>Increase visibility</a:t>
          </a:r>
          <a:endParaRPr lang="en-US" dirty="0"/>
        </a:p>
      </dgm:t>
    </dgm:pt>
    <dgm:pt modelId="{0FB92628-B270-4D7B-A370-70782246F331}" type="parTrans" cxnId="{37FA9374-419E-49A4-8E30-F9CFD617600B}">
      <dgm:prSet/>
      <dgm:spPr/>
      <dgm:t>
        <a:bodyPr/>
        <a:lstStyle/>
        <a:p>
          <a:endParaRPr lang="en-US"/>
        </a:p>
      </dgm:t>
    </dgm:pt>
    <dgm:pt modelId="{8BE62C53-0C1B-4484-97EF-A21437D948AB}" type="sibTrans" cxnId="{37FA9374-419E-49A4-8E30-F9CFD617600B}">
      <dgm:prSet/>
      <dgm:spPr/>
      <dgm:t>
        <a:bodyPr/>
        <a:lstStyle/>
        <a:p>
          <a:endParaRPr lang="en-US"/>
        </a:p>
      </dgm:t>
    </dgm:pt>
    <dgm:pt modelId="{9C213DF4-D7FE-4BFB-B6A7-489302281D63}">
      <dgm:prSet phldrT="[Text]"/>
      <dgm:spPr/>
      <dgm:t>
        <a:bodyPr/>
        <a:lstStyle/>
        <a:p>
          <a:r>
            <a:rPr lang="en-US" dirty="0" smtClean="0"/>
            <a:t>Find industry key people</a:t>
          </a:r>
          <a:endParaRPr lang="en-US" dirty="0"/>
        </a:p>
      </dgm:t>
    </dgm:pt>
    <dgm:pt modelId="{3B64F1CA-416E-4F3D-A958-E45D591F676B}" type="parTrans" cxnId="{65EE3D6F-17BD-455A-8FB6-1E9080B3EC9E}">
      <dgm:prSet/>
      <dgm:spPr/>
      <dgm:t>
        <a:bodyPr/>
        <a:lstStyle/>
        <a:p>
          <a:endParaRPr lang="en-US"/>
        </a:p>
      </dgm:t>
    </dgm:pt>
    <dgm:pt modelId="{4795DBDD-8B20-45B3-AA58-4336A37240D7}" type="sibTrans" cxnId="{65EE3D6F-17BD-455A-8FB6-1E9080B3EC9E}">
      <dgm:prSet/>
      <dgm:spPr/>
      <dgm:t>
        <a:bodyPr/>
        <a:lstStyle/>
        <a:p>
          <a:endParaRPr lang="en-US"/>
        </a:p>
      </dgm:t>
    </dgm:pt>
    <dgm:pt modelId="{36C5E895-57B0-4CEC-807C-583E6334C8B1}">
      <dgm:prSet phldrT="[Text]"/>
      <dgm:spPr/>
      <dgm:t>
        <a:bodyPr/>
        <a:lstStyle/>
        <a:p>
          <a:r>
            <a:rPr lang="en-US" dirty="0" smtClean="0"/>
            <a:t>Build Community</a:t>
          </a:r>
          <a:endParaRPr lang="en-US" dirty="0"/>
        </a:p>
      </dgm:t>
    </dgm:pt>
    <dgm:pt modelId="{751D77B7-7263-402F-9925-91D4FB4F5C27}" type="parTrans" cxnId="{7DF9541F-BD09-4CB4-A395-ED01C5C5632E}">
      <dgm:prSet/>
      <dgm:spPr/>
      <dgm:t>
        <a:bodyPr/>
        <a:lstStyle/>
        <a:p>
          <a:endParaRPr lang="en-US"/>
        </a:p>
      </dgm:t>
    </dgm:pt>
    <dgm:pt modelId="{FF54D7AC-432F-4EC3-B7C0-79015927718E}" type="sibTrans" cxnId="{7DF9541F-BD09-4CB4-A395-ED01C5C5632E}">
      <dgm:prSet/>
      <dgm:spPr/>
      <dgm:t>
        <a:bodyPr/>
        <a:lstStyle/>
        <a:p>
          <a:endParaRPr lang="en-US"/>
        </a:p>
      </dgm:t>
    </dgm:pt>
    <dgm:pt modelId="{4CC924D5-FCFD-4C38-A57F-A3C1EC2440E4}" type="pres">
      <dgm:prSet presAssocID="{68C6AE10-E17A-423D-9F8D-48F722B78D82}" presName="composite" presStyleCnt="0">
        <dgm:presLayoutVars>
          <dgm:chMax val="1"/>
          <dgm:dir/>
          <dgm:resizeHandles val="exact"/>
        </dgm:presLayoutVars>
      </dgm:prSet>
      <dgm:spPr/>
      <dgm:t>
        <a:bodyPr/>
        <a:lstStyle/>
        <a:p>
          <a:endParaRPr lang="en-US"/>
        </a:p>
      </dgm:t>
    </dgm:pt>
    <dgm:pt modelId="{70A446BB-D9FA-45CF-B840-0746846A3FF7}" type="pres">
      <dgm:prSet presAssocID="{68C6AE10-E17A-423D-9F8D-48F722B78D82}" presName="radial" presStyleCnt="0">
        <dgm:presLayoutVars>
          <dgm:animLvl val="ctr"/>
        </dgm:presLayoutVars>
      </dgm:prSet>
      <dgm:spPr/>
    </dgm:pt>
    <dgm:pt modelId="{B85311A0-3F26-4D3B-A37F-A95CD26F7EDE}" type="pres">
      <dgm:prSet presAssocID="{71056EBB-03C7-4B2C-B667-41E48BEADD1E}" presName="centerShape" presStyleLbl="vennNode1" presStyleIdx="0" presStyleCnt="5" custScaleX="153818" custScaleY="87515"/>
      <dgm:spPr/>
      <dgm:t>
        <a:bodyPr/>
        <a:lstStyle/>
        <a:p>
          <a:endParaRPr lang="en-US"/>
        </a:p>
      </dgm:t>
    </dgm:pt>
    <dgm:pt modelId="{5C736740-E1D4-4002-A2B5-687578909809}" type="pres">
      <dgm:prSet presAssocID="{B03D9883-0E16-4BF3-B9AE-E8EC66300BAB}" presName="node" presStyleLbl="vennNode1" presStyleIdx="1" presStyleCnt="5" custScaleX="143945" custScaleY="132881" custRadScaleRad="115588" custRadScaleInc="1303">
        <dgm:presLayoutVars>
          <dgm:bulletEnabled val="1"/>
        </dgm:presLayoutVars>
      </dgm:prSet>
      <dgm:spPr/>
      <dgm:t>
        <a:bodyPr/>
        <a:lstStyle/>
        <a:p>
          <a:endParaRPr lang="en-US"/>
        </a:p>
      </dgm:t>
    </dgm:pt>
    <dgm:pt modelId="{00A1A187-6AB5-4CC6-895A-78A3F4D57B04}" type="pres">
      <dgm:prSet presAssocID="{B26225E8-922E-4443-BA55-667EFB113648}" presName="node" presStyleLbl="vennNode1" presStyleIdx="2" presStyleCnt="5" custScaleX="154331" custScaleY="154027" custRadScaleRad="169283" custRadScaleInc="370">
        <dgm:presLayoutVars>
          <dgm:bulletEnabled val="1"/>
        </dgm:presLayoutVars>
      </dgm:prSet>
      <dgm:spPr/>
      <dgm:t>
        <a:bodyPr/>
        <a:lstStyle/>
        <a:p>
          <a:endParaRPr lang="en-US"/>
        </a:p>
      </dgm:t>
    </dgm:pt>
    <dgm:pt modelId="{524C41E9-EE73-42D4-A5C3-00B72A0B5AA4}" type="pres">
      <dgm:prSet presAssocID="{9C213DF4-D7FE-4BFB-B6A7-489302281D63}" presName="node" presStyleLbl="vennNode1" presStyleIdx="3" presStyleCnt="5" custScaleX="133442" custScaleY="117002">
        <dgm:presLayoutVars>
          <dgm:bulletEnabled val="1"/>
        </dgm:presLayoutVars>
      </dgm:prSet>
      <dgm:spPr/>
      <dgm:t>
        <a:bodyPr/>
        <a:lstStyle/>
        <a:p>
          <a:endParaRPr lang="en-US"/>
        </a:p>
      </dgm:t>
    </dgm:pt>
    <dgm:pt modelId="{78A92D91-3B78-40D0-B678-88B5BF7D931B}" type="pres">
      <dgm:prSet presAssocID="{36C5E895-57B0-4CEC-807C-583E6334C8B1}" presName="node" presStyleLbl="vennNode1" presStyleIdx="4" presStyleCnt="5" custScaleX="158670" custScaleY="143525" custRadScaleRad="167706" custRadScaleInc="-373">
        <dgm:presLayoutVars>
          <dgm:bulletEnabled val="1"/>
        </dgm:presLayoutVars>
      </dgm:prSet>
      <dgm:spPr/>
      <dgm:t>
        <a:bodyPr/>
        <a:lstStyle/>
        <a:p>
          <a:endParaRPr lang="en-US"/>
        </a:p>
      </dgm:t>
    </dgm:pt>
  </dgm:ptLst>
  <dgm:cxnLst>
    <dgm:cxn modelId="{925366E6-EA19-4B9E-B9E9-5DB86229E2B0}" type="presOf" srcId="{B03D9883-0E16-4BF3-B9AE-E8EC66300BAB}" destId="{5C736740-E1D4-4002-A2B5-687578909809}" srcOrd="0" destOrd="0" presId="urn:microsoft.com/office/officeart/2005/8/layout/radial3"/>
    <dgm:cxn modelId="{AC35ADFC-6AAD-49D4-90CE-0FD5FAB03960}" type="presOf" srcId="{68C6AE10-E17A-423D-9F8D-48F722B78D82}" destId="{4CC924D5-FCFD-4C38-A57F-A3C1EC2440E4}" srcOrd="0" destOrd="0" presId="urn:microsoft.com/office/officeart/2005/8/layout/radial3"/>
    <dgm:cxn modelId="{7AE64111-60FA-45C9-87D1-5E0A95D8D688}" type="presOf" srcId="{9C213DF4-D7FE-4BFB-B6A7-489302281D63}" destId="{524C41E9-EE73-42D4-A5C3-00B72A0B5AA4}" srcOrd="0" destOrd="0" presId="urn:microsoft.com/office/officeart/2005/8/layout/radial3"/>
    <dgm:cxn modelId="{BE8F2AE5-0BD7-49BD-A209-5B829023777B}" type="presOf" srcId="{71056EBB-03C7-4B2C-B667-41E48BEADD1E}" destId="{B85311A0-3F26-4D3B-A37F-A95CD26F7EDE}" srcOrd="0" destOrd="0" presId="urn:microsoft.com/office/officeart/2005/8/layout/radial3"/>
    <dgm:cxn modelId="{65EE3D6F-17BD-455A-8FB6-1E9080B3EC9E}" srcId="{71056EBB-03C7-4B2C-B667-41E48BEADD1E}" destId="{9C213DF4-D7FE-4BFB-B6A7-489302281D63}" srcOrd="2" destOrd="0" parTransId="{3B64F1CA-416E-4F3D-A958-E45D591F676B}" sibTransId="{4795DBDD-8B20-45B3-AA58-4336A37240D7}"/>
    <dgm:cxn modelId="{7DF9541F-BD09-4CB4-A395-ED01C5C5632E}" srcId="{71056EBB-03C7-4B2C-B667-41E48BEADD1E}" destId="{36C5E895-57B0-4CEC-807C-583E6334C8B1}" srcOrd="3" destOrd="0" parTransId="{751D77B7-7263-402F-9925-91D4FB4F5C27}" sibTransId="{FF54D7AC-432F-4EC3-B7C0-79015927718E}"/>
    <dgm:cxn modelId="{CD68C50D-BC69-49C4-9129-E1E3E18E1800}" type="presOf" srcId="{36C5E895-57B0-4CEC-807C-583E6334C8B1}" destId="{78A92D91-3B78-40D0-B678-88B5BF7D931B}" srcOrd="0" destOrd="0" presId="urn:microsoft.com/office/officeart/2005/8/layout/radial3"/>
    <dgm:cxn modelId="{37FA9374-419E-49A4-8E30-F9CFD617600B}" srcId="{71056EBB-03C7-4B2C-B667-41E48BEADD1E}" destId="{B26225E8-922E-4443-BA55-667EFB113648}" srcOrd="1" destOrd="0" parTransId="{0FB92628-B270-4D7B-A370-70782246F331}" sibTransId="{8BE62C53-0C1B-4484-97EF-A21437D948AB}"/>
    <dgm:cxn modelId="{49930A07-CDD8-4E23-A4E3-F357D73FC6E1}" srcId="{68C6AE10-E17A-423D-9F8D-48F722B78D82}" destId="{71056EBB-03C7-4B2C-B667-41E48BEADD1E}" srcOrd="0" destOrd="0" parTransId="{62C3CFCE-243D-4CE0-806D-A04A8DE86BF1}" sibTransId="{DABE3F7C-8C71-4385-9CBB-1354F31602F9}"/>
    <dgm:cxn modelId="{B034116B-8155-4F3A-BCFF-7C90167DF229}" srcId="{71056EBB-03C7-4B2C-B667-41E48BEADD1E}" destId="{B03D9883-0E16-4BF3-B9AE-E8EC66300BAB}" srcOrd="0" destOrd="0" parTransId="{CEB618CE-237A-46A5-966D-2ECF4EA3AF76}" sibTransId="{58D76FB5-E166-4124-9781-6028BF037D31}"/>
    <dgm:cxn modelId="{B06AFEC8-A708-4AE4-9240-F677D823490C}" type="presOf" srcId="{B26225E8-922E-4443-BA55-667EFB113648}" destId="{00A1A187-6AB5-4CC6-895A-78A3F4D57B04}" srcOrd="0" destOrd="0" presId="urn:microsoft.com/office/officeart/2005/8/layout/radial3"/>
    <dgm:cxn modelId="{4EF4FECA-7666-47AA-983A-2B2115A4AAF7}" type="presParOf" srcId="{4CC924D5-FCFD-4C38-A57F-A3C1EC2440E4}" destId="{70A446BB-D9FA-45CF-B840-0746846A3FF7}" srcOrd="0" destOrd="0" presId="urn:microsoft.com/office/officeart/2005/8/layout/radial3"/>
    <dgm:cxn modelId="{7FB9F6BA-25EB-4E33-AE1C-196E08F3FD29}" type="presParOf" srcId="{70A446BB-D9FA-45CF-B840-0746846A3FF7}" destId="{B85311A0-3F26-4D3B-A37F-A95CD26F7EDE}" srcOrd="0" destOrd="0" presId="urn:microsoft.com/office/officeart/2005/8/layout/radial3"/>
    <dgm:cxn modelId="{298B4CD5-42A0-45A6-94AF-24DE88AFFF2B}" type="presParOf" srcId="{70A446BB-D9FA-45CF-B840-0746846A3FF7}" destId="{5C736740-E1D4-4002-A2B5-687578909809}" srcOrd="1" destOrd="0" presId="urn:microsoft.com/office/officeart/2005/8/layout/radial3"/>
    <dgm:cxn modelId="{8DD72C99-6CA3-4D01-B931-7149D9E7CE38}" type="presParOf" srcId="{70A446BB-D9FA-45CF-B840-0746846A3FF7}" destId="{00A1A187-6AB5-4CC6-895A-78A3F4D57B04}" srcOrd="2" destOrd="0" presId="urn:microsoft.com/office/officeart/2005/8/layout/radial3"/>
    <dgm:cxn modelId="{BEE8F31E-4284-4D13-957A-D1D65DE6CD69}" type="presParOf" srcId="{70A446BB-D9FA-45CF-B840-0746846A3FF7}" destId="{524C41E9-EE73-42D4-A5C3-00B72A0B5AA4}" srcOrd="3" destOrd="0" presId="urn:microsoft.com/office/officeart/2005/8/layout/radial3"/>
    <dgm:cxn modelId="{C79669EC-B724-40E4-89F8-19A92D74EC97}" type="presParOf" srcId="{70A446BB-D9FA-45CF-B840-0746846A3FF7}" destId="{78A92D91-3B78-40D0-B678-88B5BF7D931B}" srcOrd="4" destOrd="0" presId="urn:microsoft.com/office/officeart/2005/8/layout/radial3"/>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D172BF-8FDA-4596-8E2A-235A57A933F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B3345EF-5B61-48D9-86D9-1BD95548097E}">
      <dgm:prSet phldrT="[Text]" custT="1"/>
      <dgm:spPr/>
      <dgm:t>
        <a:bodyPr/>
        <a:lstStyle/>
        <a:p>
          <a:pPr rtl="0"/>
          <a:r>
            <a:rPr lang="en" sz="1600" b="1" dirty="0" smtClean="0">
              <a:solidFill>
                <a:schemeClr val="tx1"/>
              </a:solidFill>
            </a:rPr>
            <a:t>Sponsors</a:t>
          </a:r>
          <a:endParaRPr lang="en-US" sz="1600" dirty="0">
            <a:solidFill>
              <a:schemeClr val="tx1"/>
            </a:solidFill>
            <a:latin typeface="+mn-lt"/>
          </a:endParaRPr>
        </a:p>
      </dgm:t>
    </dgm:pt>
    <dgm:pt modelId="{1F2A573F-B12E-4B1F-8C5D-779D134A32AD}" type="parTrans" cxnId="{4340C0EB-EC9B-4366-89EB-ED9D54B8C09E}">
      <dgm:prSet/>
      <dgm:spPr/>
      <dgm:t>
        <a:bodyPr/>
        <a:lstStyle/>
        <a:p>
          <a:endParaRPr lang="en-US" sz="1600">
            <a:solidFill>
              <a:schemeClr val="bg1"/>
            </a:solidFill>
            <a:latin typeface="+mn-lt"/>
          </a:endParaRPr>
        </a:p>
      </dgm:t>
    </dgm:pt>
    <dgm:pt modelId="{572E50D5-E9CD-4310-A794-002BBC69FBF4}" type="sibTrans" cxnId="{4340C0EB-EC9B-4366-89EB-ED9D54B8C09E}">
      <dgm:prSet/>
      <dgm:spPr/>
      <dgm:t>
        <a:bodyPr/>
        <a:lstStyle/>
        <a:p>
          <a:endParaRPr lang="en-US" sz="1600">
            <a:solidFill>
              <a:schemeClr val="bg1"/>
            </a:solidFill>
            <a:latin typeface="+mn-lt"/>
          </a:endParaRPr>
        </a:p>
      </dgm:t>
    </dgm:pt>
    <dgm:pt modelId="{6E81E991-B365-4B72-AD9C-C07D60C6FE80}">
      <dgm:prSet phldrT="[Text]" custT="1"/>
      <dgm:spPr/>
      <dgm:t>
        <a:bodyPr/>
        <a:lstStyle/>
        <a:p>
          <a:pPr algn="ctr"/>
          <a:r>
            <a:rPr lang="en" sz="1600" b="1" dirty="0" smtClean="0">
              <a:solidFill>
                <a:schemeClr val="bg1"/>
              </a:solidFill>
            </a:rPr>
            <a:t>Profile and Characteristics</a:t>
          </a:r>
        </a:p>
      </dgm:t>
    </dgm:pt>
    <dgm:pt modelId="{0FDBEB73-06D7-4705-B82D-CD9F346FFE55}" type="parTrans" cxnId="{A743C0D1-2D54-474A-A189-25C52BCC2FA6}">
      <dgm:prSet/>
      <dgm:spPr/>
      <dgm:t>
        <a:bodyPr/>
        <a:lstStyle/>
        <a:p>
          <a:endParaRPr lang="en-US" sz="1600">
            <a:solidFill>
              <a:schemeClr val="bg1"/>
            </a:solidFill>
            <a:latin typeface="+mn-lt"/>
          </a:endParaRPr>
        </a:p>
      </dgm:t>
    </dgm:pt>
    <dgm:pt modelId="{C5AC592D-8639-4750-A1D5-47E66AC66ED1}" type="sibTrans" cxnId="{A743C0D1-2D54-474A-A189-25C52BCC2FA6}">
      <dgm:prSet/>
      <dgm:spPr/>
      <dgm:t>
        <a:bodyPr/>
        <a:lstStyle/>
        <a:p>
          <a:endParaRPr lang="en-US" sz="1600">
            <a:solidFill>
              <a:schemeClr val="bg1"/>
            </a:solidFill>
            <a:latin typeface="+mn-lt"/>
          </a:endParaRPr>
        </a:p>
      </dgm:t>
    </dgm:pt>
    <dgm:pt modelId="{1AEE2862-66D0-4162-A30F-800C07E17419}">
      <dgm:prSet phldrT="[Text]" custT="1"/>
      <dgm:spPr/>
      <dgm:t>
        <a:bodyPr anchor="t"/>
        <a:lstStyle/>
        <a:p>
          <a:pPr algn="ctr"/>
          <a:r>
            <a:rPr lang="en" sz="1600" b="1" dirty="0" smtClean="0">
              <a:solidFill>
                <a:schemeClr val="bg1"/>
              </a:solidFill>
            </a:rPr>
            <a:t>Meaningful Ways to Engage Them</a:t>
          </a:r>
        </a:p>
      </dgm:t>
    </dgm:pt>
    <dgm:pt modelId="{46C13F2F-10FD-4820-9114-E5062D923628}" type="parTrans" cxnId="{C3B9427E-20E5-452F-BFAB-88CBC69102F1}">
      <dgm:prSet/>
      <dgm:spPr/>
      <dgm:t>
        <a:bodyPr/>
        <a:lstStyle/>
        <a:p>
          <a:endParaRPr lang="en-US" sz="1600">
            <a:solidFill>
              <a:schemeClr val="bg1"/>
            </a:solidFill>
            <a:latin typeface="+mn-lt"/>
          </a:endParaRPr>
        </a:p>
      </dgm:t>
    </dgm:pt>
    <dgm:pt modelId="{143BC677-5E8C-4192-823F-5E42FB6D1393}" type="sibTrans" cxnId="{C3B9427E-20E5-452F-BFAB-88CBC69102F1}">
      <dgm:prSet/>
      <dgm:spPr/>
      <dgm:t>
        <a:bodyPr/>
        <a:lstStyle/>
        <a:p>
          <a:endParaRPr lang="en-US" sz="1600">
            <a:solidFill>
              <a:schemeClr val="bg1"/>
            </a:solidFill>
            <a:latin typeface="+mn-lt"/>
          </a:endParaRPr>
        </a:p>
      </dgm:t>
    </dgm:pt>
    <dgm:pt modelId="{3EEB44CB-17D1-4DF5-B705-9F01FAF415F5}">
      <dgm:prSet phldrT="[Text]" custT="1"/>
      <dgm:spPr/>
      <dgm:t>
        <a:bodyPr/>
        <a:lstStyle/>
        <a:p>
          <a:pPr algn="ctr"/>
          <a:r>
            <a:rPr lang="en" sz="1600" b="1" dirty="0" smtClean="0">
              <a:solidFill>
                <a:schemeClr val="bg1"/>
              </a:solidFill>
            </a:rPr>
            <a:t>Where to Find Them?</a:t>
          </a:r>
        </a:p>
      </dgm:t>
    </dgm:pt>
    <dgm:pt modelId="{96FE6B76-B6E9-46A7-934B-103A10C0679C}" type="sibTrans" cxnId="{912A21F8-6903-4D96-802C-54029E6C653A}">
      <dgm:prSet/>
      <dgm:spPr/>
      <dgm:t>
        <a:bodyPr/>
        <a:lstStyle/>
        <a:p>
          <a:endParaRPr lang="en-US" sz="1600">
            <a:solidFill>
              <a:schemeClr val="bg1"/>
            </a:solidFill>
            <a:latin typeface="+mn-lt"/>
          </a:endParaRPr>
        </a:p>
      </dgm:t>
    </dgm:pt>
    <dgm:pt modelId="{10C2B885-84D4-4EFE-83B2-5206163EF973}" type="parTrans" cxnId="{912A21F8-6903-4D96-802C-54029E6C653A}">
      <dgm:prSet/>
      <dgm:spPr/>
      <dgm:t>
        <a:bodyPr/>
        <a:lstStyle/>
        <a:p>
          <a:endParaRPr lang="en-US" sz="1600">
            <a:solidFill>
              <a:schemeClr val="bg1"/>
            </a:solidFill>
            <a:latin typeface="+mn-lt"/>
          </a:endParaRPr>
        </a:p>
      </dgm:t>
    </dgm:pt>
    <dgm:pt modelId="{CFC2B549-7A65-49E9-A4FD-1AFA7086B552}">
      <dgm:prSet phldrT="[Text]" custT="1"/>
      <dgm:spPr/>
      <dgm:t>
        <a:bodyPr/>
        <a:lstStyle/>
        <a:p>
          <a:pPr algn="l" rtl="0"/>
          <a:r>
            <a:rPr lang="en" sz="1600" dirty="0" smtClean="0">
              <a:solidFill>
                <a:schemeClr val="bg1"/>
              </a:solidFill>
            </a:rPr>
            <a:t>Companies, businesses, and/or organizations</a:t>
          </a:r>
        </a:p>
      </dgm:t>
    </dgm:pt>
    <dgm:pt modelId="{A75A0851-3268-42C7-B234-291266CF531A}" type="parTrans" cxnId="{60501DF3-93EB-4D18-8AE5-8FC12DF7C2D8}">
      <dgm:prSet/>
      <dgm:spPr/>
      <dgm:t>
        <a:bodyPr/>
        <a:lstStyle/>
        <a:p>
          <a:endParaRPr lang="en-US"/>
        </a:p>
      </dgm:t>
    </dgm:pt>
    <dgm:pt modelId="{A83AC3E9-43C8-4F1B-8869-EB179012FA1B}" type="sibTrans" cxnId="{60501DF3-93EB-4D18-8AE5-8FC12DF7C2D8}">
      <dgm:prSet/>
      <dgm:spPr/>
      <dgm:t>
        <a:bodyPr/>
        <a:lstStyle/>
        <a:p>
          <a:endParaRPr lang="en-US"/>
        </a:p>
      </dgm:t>
    </dgm:pt>
    <dgm:pt modelId="{53112D51-23FB-45FA-B1E9-31DDEAF412E8}">
      <dgm:prSet phldrT="[Text]" custT="1"/>
      <dgm:spPr/>
      <dgm:t>
        <a:bodyPr/>
        <a:lstStyle/>
        <a:p>
          <a:pPr algn="l" rtl="0"/>
          <a:r>
            <a:rPr lang="en" sz="1600" dirty="0" smtClean="0">
              <a:solidFill>
                <a:schemeClr val="bg1"/>
              </a:solidFill>
            </a:rPr>
            <a:t>Similar mission statement</a:t>
          </a:r>
        </a:p>
      </dgm:t>
    </dgm:pt>
    <dgm:pt modelId="{7C26DDF4-87D8-410C-82DE-F038799B0D56}" type="parTrans" cxnId="{2A0489CD-8806-44F4-A425-EC60CAE75076}">
      <dgm:prSet/>
      <dgm:spPr/>
      <dgm:t>
        <a:bodyPr/>
        <a:lstStyle/>
        <a:p>
          <a:endParaRPr lang="en-US"/>
        </a:p>
      </dgm:t>
    </dgm:pt>
    <dgm:pt modelId="{2AD02188-711C-42D5-8235-12676247BDA9}" type="sibTrans" cxnId="{2A0489CD-8806-44F4-A425-EC60CAE75076}">
      <dgm:prSet/>
      <dgm:spPr/>
      <dgm:t>
        <a:bodyPr/>
        <a:lstStyle/>
        <a:p>
          <a:endParaRPr lang="en-US"/>
        </a:p>
      </dgm:t>
    </dgm:pt>
    <dgm:pt modelId="{37FD2635-DAED-4EEE-9F79-47F2DB9785FF}">
      <dgm:prSet phldrT="[Text]" custT="1"/>
      <dgm:spPr/>
      <dgm:t>
        <a:bodyPr/>
        <a:lstStyle/>
        <a:p>
          <a:pPr algn="l" rtl="0"/>
          <a:r>
            <a:rPr lang="en" sz="1600" dirty="0" smtClean="0">
              <a:solidFill>
                <a:schemeClr val="bg1"/>
              </a:solidFill>
            </a:rPr>
            <a:t>Believes in improving the environment by collaboration and innovation</a:t>
          </a:r>
        </a:p>
      </dgm:t>
    </dgm:pt>
    <dgm:pt modelId="{EB348502-D6F2-4E86-840D-5B6C5AA5B466}" type="parTrans" cxnId="{E972F9D1-8FA0-4FCB-8704-3582803979D9}">
      <dgm:prSet/>
      <dgm:spPr/>
      <dgm:t>
        <a:bodyPr/>
        <a:lstStyle/>
        <a:p>
          <a:endParaRPr lang="en-US"/>
        </a:p>
      </dgm:t>
    </dgm:pt>
    <dgm:pt modelId="{0DB5FFED-133E-4B3F-B226-4760B5484E48}" type="sibTrans" cxnId="{E972F9D1-8FA0-4FCB-8704-3582803979D9}">
      <dgm:prSet/>
      <dgm:spPr/>
      <dgm:t>
        <a:bodyPr/>
        <a:lstStyle/>
        <a:p>
          <a:endParaRPr lang="en-US"/>
        </a:p>
      </dgm:t>
    </dgm:pt>
    <dgm:pt modelId="{A5D6151E-97EA-4E58-A608-A44535C3BC60}">
      <dgm:prSet phldrT="[Text]" custT="1"/>
      <dgm:spPr/>
      <dgm:t>
        <a:bodyPr/>
        <a:lstStyle/>
        <a:p>
          <a:pPr algn="l" rtl="0"/>
          <a:r>
            <a:rPr lang="en" sz="1600" dirty="0" smtClean="0">
              <a:solidFill>
                <a:schemeClr val="bg1"/>
              </a:solidFill>
            </a:rPr>
            <a:t>Able to provide financial sponsorship </a:t>
          </a:r>
        </a:p>
      </dgm:t>
    </dgm:pt>
    <dgm:pt modelId="{58C28D87-0F4E-427C-A6E1-74A7E779841B}" type="parTrans" cxnId="{59BC8541-618C-4FD1-9887-D975DDAD485C}">
      <dgm:prSet/>
      <dgm:spPr/>
      <dgm:t>
        <a:bodyPr/>
        <a:lstStyle/>
        <a:p>
          <a:endParaRPr lang="en-US"/>
        </a:p>
      </dgm:t>
    </dgm:pt>
    <dgm:pt modelId="{5769ECDE-938C-4CB0-BD7B-76CC02ECADA4}" type="sibTrans" cxnId="{59BC8541-618C-4FD1-9887-D975DDAD485C}">
      <dgm:prSet/>
      <dgm:spPr/>
      <dgm:t>
        <a:bodyPr/>
        <a:lstStyle/>
        <a:p>
          <a:endParaRPr lang="en-US"/>
        </a:p>
      </dgm:t>
    </dgm:pt>
    <dgm:pt modelId="{57EFD1B1-6C3D-485B-9F0A-AB6D011E9AAE}">
      <dgm:prSet phldrT="[Text]" custT="1"/>
      <dgm:spPr/>
      <dgm:t>
        <a:bodyPr/>
        <a:lstStyle/>
        <a:p>
          <a:pPr algn="l" rtl="0"/>
          <a:r>
            <a:rPr lang="en" sz="1600" dirty="0" smtClean="0">
              <a:solidFill>
                <a:schemeClr val="bg1"/>
              </a:solidFill>
            </a:rPr>
            <a:t>Looking for win-win</a:t>
          </a:r>
        </a:p>
      </dgm:t>
    </dgm:pt>
    <dgm:pt modelId="{FA042847-BBBD-4A0E-B647-DD70EFDDE7E4}" type="parTrans" cxnId="{FCF5A1A8-7CB8-4787-8972-B98EB49C8906}">
      <dgm:prSet/>
      <dgm:spPr/>
      <dgm:t>
        <a:bodyPr/>
        <a:lstStyle/>
        <a:p>
          <a:endParaRPr lang="en-US"/>
        </a:p>
      </dgm:t>
    </dgm:pt>
    <dgm:pt modelId="{5B849AB3-4563-43B0-AEB3-B0ED386D3965}" type="sibTrans" cxnId="{FCF5A1A8-7CB8-4787-8972-B98EB49C8906}">
      <dgm:prSet/>
      <dgm:spPr/>
      <dgm:t>
        <a:bodyPr/>
        <a:lstStyle/>
        <a:p>
          <a:endParaRPr lang="en-US"/>
        </a:p>
      </dgm:t>
    </dgm:pt>
    <dgm:pt modelId="{21819EF5-E382-4337-A9E0-62B1F37BB731}">
      <dgm:prSet phldrT="[Text]" custT="1"/>
      <dgm:spPr/>
      <dgm:t>
        <a:bodyPr/>
        <a:lstStyle/>
        <a:p>
          <a:pPr algn="l"/>
          <a:r>
            <a:rPr lang="en" sz="1600" dirty="0" smtClean="0">
              <a:solidFill>
                <a:schemeClr val="bg1"/>
              </a:solidFill>
            </a:rPr>
            <a:t>Quid quo pro</a:t>
          </a:r>
          <a:endParaRPr lang="en" sz="1600" b="1" dirty="0" smtClean="0">
            <a:solidFill>
              <a:schemeClr val="bg1"/>
            </a:solidFill>
            <a:latin typeface="+mn-lt"/>
          </a:endParaRPr>
        </a:p>
      </dgm:t>
    </dgm:pt>
    <dgm:pt modelId="{C3561E8B-4C9B-4602-9340-F1A3F87368BE}" type="parTrans" cxnId="{2A511A50-F6D7-4D83-BD4F-026123EBD387}">
      <dgm:prSet/>
      <dgm:spPr/>
      <dgm:t>
        <a:bodyPr/>
        <a:lstStyle/>
        <a:p>
          <a:endParaRPr lang="en-US"/>
        </a:p>
      </dgm:t>
    </dgm:pt>
    <dgm:pt modelId="{7917873E-E026-48D3-A1F0-11BDF1B79BFE}" type="sibTrans" cxnId="{2A511A50-F6D7-4D83-BD4F-026123EBD387}">
      <dgm:prSet/>
      <dgm:spPr/>
      <dgm:t>
        <a:bodyPr/>
        <a:lstStyle/>
        <a:p>
          <a:endParaRPr lang="en-US"/>
        </a:p>
      </dgm:t>
    </dgm:pt>
    <dgm:pt modelId="{1D55C157-59D4-417F-A581-3431185BA034}">
      <dgm:prSet phldrT="[Text]" custT="1"/>
      <dgm:spPr/>
      <dgm:t>
        <a:bodyPr/>
        <a:lstStyle/>
        <a:p>
          <a:pPr algn="ctr"/>
          <a:r>
            <a:rPr lang="en" sz="1600" b="1" dirty="0" smtClean="0">
              <a:solidFill>
                <a:schemeClr val="bg1"/>
              </a:solidFill>
            </a:rPr>
            <a:t>Likely Groups and Associations</a:t>
          </a:r>
        </a:p>
      </dgm:t>
    </dgm:pt>
    <dgm:pt modelId="{CAF9136A-0C9A-4A20-B8BA-9C7DCA7F521D}" type="parTrans" cxnId="{D1D64CCA-B862-4B23-8B14-95951633AE54}">
      <dgm:prSet/>
      <dgm:spPr/>
      <dgm:t>
        <a:bodyPr/>
        <a:lstStyle/>
        <a:p>
          <a:endParaRPr lang="en-US"/>
        </a:p>
      </dgm:t>
    </dgm:pt>
    <dgm:pt modelId="{58DDA532-C110-4E3A-9846-20C0A7C156C0}" type="sibTrans" cxnId="{D1D64CCA-B862-4B23-8B14-95951633AE54}">
      <dgm:prSet/>
      <dgm:spPr/>
      <dgm:t>
        <a:bodyPr/>
        <a:lstStyle/>
        <a:p>
          <a:endParaRPr lang="en-US"/>
        </a:p>
      </dgm:t>
    </dgm:pt>
    <dgm:pt modelId="{A917E961-058C-438F-BE79-B1684E3AA3D1}">
      <dgm:prSet phldrT="[Text]" custT="1"/>
      <dgm:spPr/>
      <dgm:t>
        <a:bodyPr/>
        <a:lstStyle/>
        <a:p>
          <a:pPr algn="l" rtl="0"/>
          <a:r>
            <a:rPr lang="en" sz="1600" dirty="0" smtClean="0">
              <a:solidFill>
                <a:schemeClr val="bg1"/>
              </a:solidFill>
            </a:rPr>
            <a:t>Large companies that encourage education and technology competitions</a:t>
          </a:r>
        </a:p>
      </dgm:t>
    </dgm:pt>
    <dgm:pt modelId="{1F31A309-DA5F-484D-B2B3-C6D60D5436DB}" type="parTrans" cxnId="{7547EE18-E677-49D7-85FA-EBF39ECC8451}">
      <dgm:prSet/>
      <dgm:spPr/>
      <dgm:t>
        <a:bodyPr/>
        <a:lstStyle/>
        <a:p>
          <a:endParaRPr lang="en-US"/>
        </a:p>
      </dgm:t>
    </dgm:pt>
    <dgm:pt modelId="{9D3F399B-54F0-4024-852F-19100A731AF1}" type="sibTrans" cxnId="{7547EE18-E677-49D7-85FA-EBF39ECC8451}">
      <dgm:prSet/>
      <dgm:spPr/>
      <dgm:t>
        <a:bodyPr/>
        <a:lstStyle/>
        <a:p>
          <a:endParaRPr lang="en-US"/>
        </a:p>
      </dgm:t>
    </dgm:pt>
    <dgm:pt modelId="{3B94063C-7313-4871-BB01-DB7C08F24302}">
      <dgm:prSet phldrT="[Text]" custT="1"/>
      <dgm:spPr/>
      <dgm:t>
        <a:bodyPr/>
        <a:lstStyle/>
        <a:p>
          <a:pPr algn="l" rtl="0"/>
          <a:r>
            <a:rPr lang="en" sz="1600" dirty="0" smtClean="0">
              <a:solidFill>
                <a:schemeClr val="bg1"/>
              </a:solidFill>
            </a:rPr>
            <a:t>IBM, Google, BMW, Intel</a:t>
          </a:r>
        </a:p>
      </dgm:t>
    </dgm:pt>
    <dgm:pt modelId="{1EA1113D-350E-4D2B-B55B-E1F5040BCE1D}" type="parTrans" cxnId="{11C5417E-96EE-407C-880D-7FA5089E244D}">
      <dgm:prSet/>
      <dgm:spPr/>
      <dgm:t>
        <a:bodyPr/>
        <a:lstStyle/>
        <a:p>
          <a:endParaRPr lang="en-US"/>
        </a:p>
      </dgm:t>
    </dgm:pt>
    <dgm:pt modelId="{9ADD7D13-5B1E-408D-97DD-75CDA0E4971F}" type="sibTrans" cxnId="{11C5417E-96EE-407C-880D-7FA5089E244D}">
      <dgm:prSet/>
      <dgm:spPr/>
      <dgm:t>
        <a:bodyPr/>
        <a:lstStyle/>
        <a:p>
          <a:endParaRPr lang="en-US"/>
        </a:p>
      </dgm:t>
    </dgm:pt>
    <dgm:pt modelId="{2284D42C-301D-40F7-A31F-B570416E17D7}">
      <dgm:prSet phldrT="[Text]" custT="1"/>
      <dgm:spPr/>
      <dgm:t>
        <a:bodyPr/>
        <a:lstStyle/>
        <a:p>
          <a:pPr algn="l" rtl="0"/>
          <a:r>
            <a:rPr lang="en" sz="1600" dirty="0" smtClean="0">
              <a:solidFill>
                <a:schemeClr val="bg1"/>
              </a:solidFill>
            </a:rPr>
            <a:t>Energy/Clean-tech companies</a:t>
          </a:r>
        </a:p>
      </dgm:t>
    </dgm:pt>
    <dgm:pt modelId="{0EB0EF08-C85B-48E7-9AA0-09E783B31609}" type="parTrans" cxnId="{935720A9-1F71-4931-97B7-CCB0925AC352}">
      <dgm:prSet/>
      <dgm:spPr/>
      <dgm:t>
        <a:bodyPr/>
        <a:lstStyle/>
        <a:p>
          <a:endParaRPr lang="en-US"/>
        </a:p>
      </dgm:t>
    </dgm:pt>
    <dgm:pt modelId="{A62C0F30-3857-4357-98AE-8686A0D8B24C}" type="sibTrans" cxnId="{935720A9-1F71-4931-97B7-CCB0925AC352}">
      <dgm:prSet/>
      <dgm:spPr/>
      <dgm:t>
        <a:bodyPr/>
        <a:lstStyle/>
        <a:p>
          <a:endParaRPr lang="en-US"/>
        </a:p>
      </dgm:t>
    </dgm:pt>
    <dgm:pt modelId="{332408DF-7ACE-427E-B9FF-459B0867AC62}">
      <dgm:prSet phldrT="[Text]" custT="1"/>
      <dgm:spPr/>
      <dgm:t>
        <a:bodyPr/>
        <a:lstStyle/>
        <a:p>
          <a:pPr algn="l" rtl="0"/>
          <a:r>
            <a:rPr lang="en" sz="1600" dirty="0" smtClean="0">
              <a:solidFill>
                <a:schemeClr val="bg1"/>
              </a:solidFill>
            </a:rPr>
            <a:t>Cesar’s list of potential sponsors</a:t>
          </a:r>
          <a:endParaRPr lang="en" sz="1600" b="1" dirty="0" smtClean="0">
            <a:solidFill>
              <a:schemeClr val="bg1"/>
            </a:solidFill>
            <a:latin typeface="+mn-lt"/>
          </a:endParaRPr>
        </a:p>
      </dgm:t>
    </dgm:pt>
    <dgm:pt modelId="{AA8EAAB4-D830-4205-8453-44A69AC6D46F}" type="parTrans" cxnId="{3C33D143-FDFE-446A-8F8A-417C81F819B1}">
      <dgm:prSet/>
      <dgm:spPr/>
      <dgm:t>
        <a:bodyPr/>
        <a:lstStyle/>
        <a:p>
          <a:endParaRPr lang="en-US"/>
        </a:p>
      </dgm:t>
    </dgm:pt>
    <dgm:pt modelId="{BAB41EAA-D53D-4BDA-9087-D71756B34593}" type="sibTrans" cxnId="{3C33D143-FDFE-446A-8F8A-417C81F819B1}">
      <dgm:prSet/>
      <dgm:spPr/>
      <dgm:t>
        <a:bodyPr/>
        <a:lstStyle/>
        <a:p>
          <a:endParaRPr lang="en-US"/>
        </a:p>
      </dgm:t>
    </dgm:pt>
    <dgm:pt modelId="{9BEAC439-2E6B-44C4-A7DC-B947795467C8}">
      <dgm:prSet phldrT="[Text]" custT="1"/>
      <dgm:spPr/>
      <dgm:t>
        <a:bodyPr/>
        <a:lstStyle/>
        <a:p>
          <a:pPr algn="l" rtl="0"/>
          <a:r>
            <a:rPr lang="en" sz="1600" dirty="0" smtClean="0">
              <a:solidFill>
                <a:schemeClr val="bg1"/>
              </a:solidFill>
            </a:rPr>
            <a:t>Campus recruiting events</a:t>
          </a:r>
        </a:p>
      </dgm:t>
    </dgm:pt>
    <dgm:pt modelId="{CAA15964-B69D-43AB-83B7-E3FD8E54DD96}" type="parTrans" cxnId="{491310AE-EAC9-414E-82E7-0A9435C10688}">
      <dgm:prSet/>
      <dgm:spPr/>
      <dgm:t>
        <a:bodyPr/>
        <a:lstStyle/>
        <a:p>
          <a:endParaRPr lang="en-US"/>
        </a:p>
      </dgm:t>
    </dgm:pt>
    <dgm:pt modelId="{3454ACE0-2665-4EE3-BA66-91F08375055F}" type="sibTrans" cxnId="{491310AE-EAC9-414E-82E7-0A9435C10688}">
      <dgm:prSet/>
      <dgm:spPr/>
      <dgm:t>
        <a:bodyPr/>
        <a:lstStyle/>
        <a:p>
          <a:endParaRPr lang="en-US"/>
        </a:p>
      </dgm:t>
    </dgm:pt>
    <dgm:pt modelId="{EDDD6AE9-D363-4134-B438-83E790E2EE07}">
      <dgm:prSet phldrT="[Text]" custT="1"/>
      <dgm:spPr/>
      <dgm:t>
        <a:bodyPr/>
        <a:lstStyle/>
        <a:p>
          <a:pPr algn="l" rtl="0"/>
          <a:r>
            <a:rPr lang="en" sz="1600" dirty="0" smtClean="0">
              <a:solidFill>
                <a:schemeClr val="bg1"/>
              </a:solidFill>
            </a:rPr>
            <a:t>Promote OpenH2O to the PR department</a:t>
          </a:r>
        </a:p>
      </dgm:t>
    </dgm:pt>
    <dgm:pt modelId="{78B1DF89-C215-49D1-A01F-95EA253CC4A3}" type="parTrans" cxnId="{9133B868-2128-4103-A4F6-272B1B735666}">
      <dgm:prSet/>
      <dgm:spPr/>
      <dgm:t>
        <a:bodyPr/>
        <a:lstStyle/>
        <a:p>
          <a:endParaRPr lang="en-US"/>
        </a:p>
      </dgm:t>
    </dgm:pt>
    <dgm:pt modelId="{8AE1E1D2-1382-4BEF-8AE0-3F2D68D420CF}" type="sibTrans" cxnId="{9133B868-2128-4103-A4F6-272B1B735666}">
      <dgm:prSet/>
      <dgm:spPr/>
      <dgm:t>
        <a:bodyPr/>
        <a:lstStyle/>
        <a:p>
          <a:endParaRPr lang="en-US"/>
        </a:p>
      </dgm:t>
    </dgm:pt>
    <dgm:pt modelId="{08E5A05F-33A9-4B0F-8F73-8438BBAE1419}">
      <dgm:prSet phldrT="[Text]" custT="1"/>
      <dgm:spPr/>
      <dgm:t>
        <a:bodyPr/>
        <a:lstStyle/>
        <a:p>
          <a:pPr algn="l" rtl="0"/>
          <a:r>
            <a:rPr lang="en" sz="1600" dirty="0" smtClean="0">
              <a:solidFill>
                <a:schemeClr val="bg1"/>
              </a:solidFill>
            </a:rPr>
            <a:t>Through other organizations that have those companies as sponsors</a:t>
          </a:r>
        </a:p>
      </dgm:t>
    </dgm:pt>
    <dgm:pt modelId="{843A3071-221E-4609-ADE3-EE0EDAD4AC20}" type="parTrans" cxnId="{1611122B-3C6B-4152-84A2-CBECE0EB63B7}">
      <dgm:prSet/>
      <dgm:spPr/>
      <dgm:t>
        <a:bodyPr/>
        <a:lstStyle/>
        <a:p>
          <a:endParaRPr lang="en-US"/>
        </a:p>
      </dgm:t>
    </dgm:pt>
    <dgm:pt modelId="{9108558E-544C-4DE7-AE1E-E5353800FFD5}" type="sibTrans" cxnId="{1611122B-3C6B-4152-84A2-CBECE0EB63B7}">
      <dgm:prSet/>
      <dgm:spPr/>
      <dgm:t>
        <a:bodyPr/>
        <a:lstStyle/>
        <a:p>
          <a:endParaRPr lang="en-US"/>
        </a:p>
      </dgm:t>
    </dgm:pt>
    <dgm:pt modelId="{2EB7E884-3D80-4197-887E-5C9EA0775727}">
      <dgm:prSet phldrT="[Text]" custT="1"/>
      <dgm:spPr/>
      <dgm:t>
        <a:bodyPr/>
        <a:lstStyle/>
        <a:p>
          <a:pPr algn="l" rtl="0"/>
          <a:r>
            <a:rPr lang="en" sz="1600" dirty="0" smtClean="0">
              <a:solidFill>
                <a:schemeClr val="bg1"/>
              </a:solidFill>
            </a:rPr>
            <a:t>Network</a:t>
          </a:r>
          <a:endParaRPr lang="en-US" sz="1600" dirty="0">
            <a:solidFill>
              <a:schemeClr val="bg1"/>
            </a:solidFill>
            <a:latin typeface="+mn-lt"/>
          </a:endParaRPr>
        </a:p>
      </dgm:t>
    </dgm:pt>
    <dgm:pt modelId="{A60FA1D7-9025-44BB-B053-4B55F08CE3A3}" type="parTrans" cxnId="{9AD0D2D7-742D-4D3C-B528-DC32AFAE74FC}">
      <dgm:prSet/>
      <dgm:spPr/>
      <dgm:t>
        <a:bodyPr/>
        <a:lstStyle/>
        <a:p>
          <a:endParaRPr lang="en-US"/>
        </a:p>
      </dgm:t>
    </dgm:pt>
    <dgm:pt modelId="{99A91315-B936-4BC3-A98C-346CF8BBE55B}" type="sibTrans" cxnId="{9AD0D2D7-742D-4D3C-B528-DC32AFAE74FC}">
      <dgm:prSet/>
      <dgm:spPr/>
      <dgm:t>
        <a:bodyPr/>
        <a:lstStyle/>
        <a:p>
          <a:endParaRPr lang="en-US"/>
        </a:p>
      </dgm:t>
    </dgm:pt>
    <dgm:pt modelId="{EB3A7EDE-21C0-40F2-B154-87FF3D7A11E7}">
      <dgm:prSet phldrT="[Text]" custT="1"/>
      <dgm:spPr/>
      <dgm:t>
        <a:bodyPr anchor="t"/>
        <a:lstStyle/>
        <a:p>
          <a:pPr algn="l" rtl="0"/>
          <a:r>
            <a:rPr lang="en" sz="1600" dirty="0" smtClean="0">
              <a:solidFill>
                <a:schemeClr val="bg1"/>
              </a:solidFill>
            </a:rPr>
            <a:t>Demonstrate value</a:t>
          </a:r>
        </a:p>
      </dgm:t>
    </dgm:pt>
    <dgm:pt modelId="{E47A8978-CB43-4F7B-8167-3E26D3404D4A}" type="parTrans" cxnId="{E1CAFDF8-1248-41E9-88F1-C8D7582D96AE}">
      <dgm:prSet/>
      <dgm:spPr/>
      <dgm:t>
        <a:bodyPr/>
        <a:lstStyle/>
        <a:p>
          <a:endParaRPr lang="en-US"/>
        </a:p>
      </dgm:t>
    </dgm:pt>
    <dgm:pt modelId="{1C40DB0E-D8B8-4702-908D-00C0E3842615}" type="sibTrans" cxnId="{E1CAFDF8-1248-41E9-88F1-C8D7582D96AE}">
      <dgm:prSet/>
      <dgm:spPr/>
      <dgm:t>
        <a:bodyPr/>
        <a:lstStyle/>
        <a:p>
          <a:endParaRPr lang="en-US"/>
        </a:p>
      </dgm:t>
    </dgm:pt>
    <dgm:pt modelId="{45382DC7-377C-412A-9F5B-5DCCD30AFC9B}">
      <dgm:prSet phldrT="[Text]" custT="1"/>
      <dgm:spPr/>
      <dgm:t>
        <a:bodyPr anchor="t"/>
        <a:lstStyle/>
        <a:p>
          <a:pPr algn="l" rtl="0"/>
          <a:r>
            <a:rPr lang="en" sz="1600" dirty="0" smtClean="0">
              <a:solidFill>
                <a:schemeClr val="bg1"/>
              </a:solidFill>
            </a:rPr>
            <a:t>Show the various levels of sponsorship and what each level entrails</a:t>
          </a:r>
        </a:p>
      </dgm:t>
    </dgm:pt>
    <dgm:pt modelId="{951F330C-A0BF-4B80-BF76-9C8579E3E0F2}" type="parTrans" cxnId="{669E3F2F-7B52-4A13-B405-96828C900786}">
      <dgm:prSet/>
      <dgm:spPr/>
      <dgm:t>
        <a:bodyPr/>
        <a:lstStyle/>
        <a:p>
          <a:endParaRPr lang="en-US"/>
        </a:p>
      </dgm:t>
    </dgm:pt>
    <dgm:pt modelId="{37AB2B84-A1DC-495E-BFDB-254D9C695761}" type="sibTrans" cxnId="{669E3F2F-7B52-4A13-B405-96828C900786}">
      <dgm:prSet/>
      <dgm:spPr/>
      <dgm:t>
        <a:bodyPr/>
        <a:lstStyle/>
        <a:p>
          <a:endParaRPr lang="en-US"/>
        </a:p>
      </dgm:t>
    </dgm:pt>
    <dgm:pt modelId="{2ABCFC99-28BA-4F6F-9222-3B845B9F5CB0}">
      <dgm:prSet phldrT="[Text]" custT="1"/>
      <dgm:spPr/>
      <dgm:t>
        <a:bodyPr anchor="t"/>
        <a:lstStyle/>
        <a:p>
          <a:pPr algn="l" rtl="0"/>
          <a:r>
            <a:rPr lang="en" sz="1600" dirty="0" smtClean="0">
              <a:solidFill>
                <a:schemeClr val="bg1"/>
              </a:solidFill>
            </a:rPr>
            <a:t>Increased sponsor visibility, press releases, teaching the community about the sponsors</a:t>
          </a:r>
          <a:endParaRPr lang="en-US" sz="1600" dirty="0">
            <a:solidFill>
              <a:schemeClr val="bg1"/>
            </a:solidFill>
            <a:latin typeface="+mn-lt"/>
          </a:endParaRPr>
        </a:p>
      </dgm:t>
    </dgm:pt>
    <dgm:pt modelId="{496E6495-99FC-4523-A933-89A050CEB72C}" type="parTrans" cxnId="{3E8076D3-759F-4DD4-BACC-2A82EE4CD010}">
      <dgm:prSet/>
      <dgm:spPr/>
      <dgm:t>
        <a:bodyPr/>
        <a:lstStyle/>
        <a:p>
          <a:endParaRPr lang="en-US"/>
        </a:p>
      </dgm:t>
    </dgm:pt>
    <dgm:pt modelId="{BF04F905-12E7-408E-9D7D-1BD0248864F5}" type="sibTrans" cxnId="{3E8076D3-759F-4DD4-BACC-2A82EE4CD010}">
      <dgm:prSet/>
      <dgm:spPr/>
      <dgm:t>
        <a:bodyPr/>
        <a:lstStyle/>
        <a:p>
          <a:endParaRPr lang="en-US"/>
        </a:p>
      </dgm:t>
    </dgm:pt>
    <dgm:pt modelId="{CFD5CDC3-64FC-4EBB-841C-44379AE1201B}" type="pres">
      <dgm:prSet presAssocID="{76D172BF-8FDA-4596-8E2A-235A57A933FD}" presName="diagram" presStyleCnt="0">
        <dgm:presLayoutVars>
          <dgm:chMax val="1"/>
          <dgm:dir/>
          <dgm:animLvl val="ctr"/>
          <dgm:resizeHandles val="exact"/>
        </dgm:presLayoutVars>
      </dgm:prSet>
      <dgm:spPr/>
      <dgm:t>
        <a:bodyPr/>
        <a:lstStyle/>
        <a:p>
          <a:endParaRPr lang="en-US"/>
        </a:p>
      </dgm:t>
    </dgm:pt>
    <dgm:pt modelId="{B7D21CF4-9292-4924-918F-25BF654848AF}" type="pres">
      <dgm:prSet presAssocID="{76D172BF-8FDA-4596-8E2A-235A57A933FD}" presName="matrix" presStyleCnt="0"/>
      <dgm:spPr/>
    </dgm:pt>
    <dgm:pt modelId="{F082D3BB-7AA0-4708-8077-7DCFE94C8190}" type="pres">
      <dgm:prSet presAssocID="{76D172BF-8FDA-4596-8E2A-235A57A933FD}" presName="tile1" presStyleLbl="node1" presStyleIdx="0" presStyleCnt="4"/>
      <dgm:spPr/>
      <dgm:t>
        <a:bodyPr/>
        <a:lstStyle/>
        <a:p>
          <a:endParaRPr lang="en-US"/>
        </a:p>
      </dgm:t>
    </dgm:pt>
    <dgm:pt modelId="{5F6D66D1-45C4-40D8-8B20-DCBBE1D5B0AD}" type="pres">
      <dgm:prSet presAssocID="{76D172BF-8FDA-4596-8E2A-235A57A933FD}" presName="tile1text" presStyleLbl="node1" presStyleIdx="0" presStyleCnt="4">
        <dgm:presLayoutVars>
          <dgm:chMax val="0"/>
          <dgm:chPref val="0"/>
          <dgm:bulletEnabled val="1"/>
        </dgm:presLayoutVars>
      </dgm:prSet>
      <dgm:spPr/>
      <dgm:t>
        <a:bodyPr/>
        <a:lstStyle/>
        <a:p>
          <a:endParaRPr lang="en-US"/>
        </a:p>
      </dgm:t>
    </dgm:pt>
    <dgm:pt modelId="{8F14CC5A-8C0C-47B4-9AC8-753D0265DBC3}" type="pres">
      <dgm:prSet presAssocID="{76D172BF-8FDA-4596-8E2A-235A57A933FD}" presName="tile2" presStyleLbl="node1" presStyleIdx="1" presStyleCnt="4"/>
      <dgm:spPr/>
      <dgm:t>
        <a:bodyPr/>
        <a:lstStyle/>
        <a:p>
          <a:endParaRPr lang="en-US"/>
        </a:p>
      </dgm:t>
    </dgm:pt>
    <dgm:pt modelId="{9B00FA4E-1CAC-4F7C-825D-96538A14C549}" type="pres">
      <dgm:prSet presAssocID="{76D172BF-8FDA-4596-8E2A-235A57A933FD}" presName="tile2text" presStyleLbl="node1" presStyleIdx="1" presStyleCnt="4">
        <dgm:presLayoutVars>
          <dgm:chMax val="0"/>
          <dgm:chPref val="0"/>
          <dgm:bulletEnabled val="1"/>
        </dgm:presLayoutVars>
      </dgm:prSet>
      <dgm:spPr/>
      <dgm:t>
        <a:bodyPr/>
        <a:lstStyle/>
        <a:p>
          <a:endParaRPr lang="en-US"/>
        </a:p>
      </dgm:t>
    </dgm:pt>
    <dgm:pt modelId="{349F512F-139A-481B-9C74-84205A617787}" type="pres">
      <dgm:prSet presAssocID="{76D172BF-8FDA-4596-8E2A-235A57A933FD}" presName="tile3" presStyleLbl="node1" presStyleIdx="2" presStyleCnt="4"/>
      <dgm:spPr/>
      <dgm:t>
        <a:bodyPr/>
        <a:lstStyle/>
        <a:p>
          <a:endParaRPr lang="en-US"/>
        </a:p>
      </dgm:t>
    </dgm:pt>
    <dgm:pt modelId="{4CC4E21E-F78A-41BB-BACD-F2EF146A2D5B}" type="pres">
      <dgm:prSet presAssocID="{76D172BF-8FDA-4596-8E2A-235A57A933FD}" presName="tile3text" presStyleLbl="node1" presStyleIdx="2" presStyleCnt="4">
        <dgm:presLayoutVars>
          <dgm:chMax val="0"/>
          <dgm:chPref val="0"/>
          <dgm:bulletEnabled val="1"/>
        </dgm:presLayoutVars>
      </dgm:prSet>
      <dgm:spPr/>
      <dgm:t>
        <a:bodyPr/>
        <a:lstStyle/>
        <a:p>
          <a:endParaRPr lang="en-US"/>
        </a:p>
      </dgm:t>
    </dgm:pt>
    <dgm:pt modelId="{C2F4443F-3906-4F70-A5F9-E6CE014C8F36}" type="pres">
      <dgm:prSet presAssocID="{76D172BF-8FDA-4596-8E2A-235A57A933FD}" presName="tile4" presStyleLbl="node1" presStyleIdx="3" presStyleCnt="4"/>
      <dgm:spPr/>
      <dgm:t>
        <a:bodyPr/>
        <a:lstStyle/>
        <a:p>
          <a:endParaRPr lang="en-US"/>
        </a:p>
      </dgm:t>
    </dgm:pt>
    <dgm:pt modelId="{CDBF7835-5636-47C9-BBB3-434BD9646CCA}" type="pres">
      <dgm:prSet presAssocID="{76D172BF-8FDA-4596-8E2A-235A57A933FD}" presName="tile4text" presStyleLbl="node1" presStyleIdx="3" presStyleCnt="4">
        <dgm:presLayoutVars>
          <dgm:chMax val="0"/>
          <dgm:chPref val="0"/>
          <dgm:bulletEnabled val="1"/>
        </dgm:presLayoutVars>
      </dgm:prSet>
      <dgm:spPr/>
      <dgm:t>
        <a:bodyPr/>
        <a:lstStyle/>
        <a:p>
          <a:endParaRPr lang="en-US"/>
        </a:p>
      </dgm:t>
    </dgm:pt>
    <dgm:pt modelId="{28B533D2-F617-4F33-8DCA-012ABA8E6C38}" type="pres">
      <dgm:prSet presAssocID="{76D172BF-8FDA-4596-8E2A-235A57A933FD}" presName="centerTile" presStyleLbl="fgShp" presStyleIdx="0" presStyleCnt="1">
        <dgm:presLayoutVars>
          <dgm:chMax val="0"/>
          <dgm:chPref val="0"/>
        </dgm:presLayoutVars>
      </dgm:prSet>
      <dgm:spPr/>
      <dgm:t>
        <a:bodyPr/>
        <a:lstStyle/>
        <a:p>
          <a:endParaRPr lang="en-US"/>
        </a:p>
      </dgm:t>
    </dgm:pt>
  </dgm:ptLst>
  <dgm:cxnLst>
    <dgm:cxn modelId="{00C2B511-E647-4504-8A88-10EA4A62606E}" type="presOf" srcId="{37FD2635-DAED-4EEE-9F79-47F2DB9785FF}" destId="{F082D3BB-7AA0-4708-8077-7DCFE94C8190}" srcOrd="0" destOrd="3" presId="urn:microsoft.com/office/officeart/2005/8/layout/matrix1"/>
    <dgm:cxn modelId="{0832DD43-E849-43A1-B687-140F227F9963}" type="presOf" srcId="{3EEB44CB-17D1-4DF5-B705-9F01FAF415F5}" destId="{4CC4E21E-F78A-41BB-BACD-F2EF146A2D5B}" srcOrd="1" destOrd="0" presId="urn:microsoft.com/office/officeart/2005/8/layout/matrix1"/>
    <dgm:cxn modelId="{4BECA44E-F3D2-413F-B6F6-1E4049EDF533}" type="presOf" srcId="{1D55C157-59D4-417F-A581-3431185BA034}" destId="{9B00FA4E-1CAC-4F7C-825D-96538A14C549}" srcOrd="1" destOrd="0" presId="urn:microsoft.com/office/officeart/2005/8/layout/matrix1"/>
    <dgm:cxn modelId="{996F1BA5-C042-4E33-AD7A-D3CCE290FF2C}" type="presOf" srcId="{A917E961-058C-438F-BE79-B1684E3AA3D1}" destId="{9B00FA4E-1CAC-4F7C-825D-96538A14C549}" srcOrd="1" destOrd="1" presId="urn:microsoft.com/office/officeart/2005/8/layout/matrix1"/>
    <dgm:cxn modelId="{84DA4B2E-BFA3-4461-A9D9-36AF5B083F4B}" type="presOf" srcId="{2ABCFC99-28BA-4F6F-9222-3B845B9F5CB0}" destId="{CDBF7835-5636-47C9-BBB3-434BD9646CCA}" srcOrd="1" destOrd="3" presId="urn:microsoft.com/office/officeart/2005/8/layout/matrix1"/>
    <dgm:cxn modelId="{92143BF5-4C25-45DA-9777-F11ABE957FC7}" type="presOf" srcId="{76D172BF-8FDA-4596-8E2A-235A57A933FD}" destId="{CFD5CDC3-64FC-4EBB-841C-44379AE1201B}" srcOrd="0" destOrd="0" presId="urn:microsoft.com/office/officeart/2005/8/layout/matrix1"/>
    <dgm:cxn modelId="{AEE22F89-BEA1-4EBA-9099-77739E53636A}" type="presOf" srcId="{2EB7E884-3D80-4197-887E-5C9EA0775727}" destId="{349F512F-139A-481B-9C74-84205A617787}" srcOrd="0" destOrd="4" presId="urn:microsoft.com/office/officeart/2005/8/layout/matrix1"/>
    <dgm:cxn modelId="{9133B868-2128-4103-A4F6-272B1B735666}" srcId="{3EEB44CB-17D1-4DF5-B705-9F01FAF415F5}" destId="{EDDD6AE9-D363-4134-B438-83E790E2EE07}" srcOrd="1" destOrd="0" parTransId="{78B1DF89-C215-49D1-A01F-95EA253CC4A3}" sibTransId="{8AE1E1D2-1382-4BEF-8AE0-3F2D68D420CF}"/>
    <dgm:cxn modelId="{C3B9427E-20E5-452F-BFAB-88CBC69102F1}" srcId="{EB3345EF-5B61-48D9-86D9-1BD95548097E}" destId="{1AEE2862-66D0-4162-A30F-800C07E17419}" srcOrd="3" destOrd="0" parTransId="{46C13F2F-10FD-4820-9114-E5062D923628}" sibTransId="{143BC677-5E8C-4192-823F-5E42FB6D1393}"/>
    <dgm:cxn modelId="{25D6479F-A80C-4102-BB40-D46CC0FD859D}" type="presOf" srcId="{A917E961-058C-438F-BE79-B1684E3AA3D1}" destId="{8F14CC5A-8C0C-47B4-9AC8-753D0265DBC3}" srcOrd="0" destOrd="1" presId="urn:microsoft.com/office/officeart/2005/8/layout/matrix1"/>
    <dgm:cxn modelId="{2C6C6C28-D85F-44BA-A49B-436C81A627A5}" type="presOf" srcId="{EB3A7EDE-21C0-40F2-B154-87FF3D7A11E7}" destId="{C2F4443F-3906-4F70-A5F9-E6CE014C8F36}" srcOrd="0" destOrd="1" presId="urn:microsoft.com/office/officeart/2005/8/layout/matrix1"/>
    <dgm:cxn modelId="{AEC772FD-3205-43F2-8B28-20AFFE7885CB}" type="presOf" srcId="{CFC2B549-7A65-49E9-A4FD-1AFA7086B552}" destId="{F082D3BB-7AA0-4708-8077-7DCFE94C8190}" srcOrd="0" destOrd="1" presId="urn:microsoft.com/office/officeart/2005/8/layout/matrix1"/>
    <dgm:cxn modelId="{275EE27D-360D-4712-A188-870EF65E306E}" type="presOf" srcId="{21819EF5-E382-4337-A9E0-62B1F37BB731}" destId="{F082D3BB-7AA0-4708-8077-7DCFE94C8190}" srcOrd="0" destOrd="6" presId="urn:microsoft.com/office/officeart/2005/8/layout/matrix1"/>
    <dgm:cxn modelId="{8982CA18-3FE4-4DE8-9A02-BA2C18EEFD69}" type="presOf" srcId="{21819EF5-E382-4337-A9E0-62B1F37BB731}" destId="{5F6D66D1-45C4-40D8-8B20-DCBBE1D5B0AD}" srcOrd="1" destOrd="6" presId="urn:microsoft.com/office/officeart/2005/8/layout/matrix1"/>
    <dgm:cxn modelId="{3EED8113-ECA2-4CD8-868A-661C8E8672A0}" type="presOf" srcId="{EDDD6AE9-D363-4134-B438-83E790E2EE07}" destId="{4CC4E21E-F78A-41BB-BACD-F2EF146A2D5B}" srcOrd="1" destOrd="2" presId="urn:microsoft.com/office/officeart/2005/8/layout/matrix1"/>
    <dgm:cxn modelId="{3E8076D3-759F-4DD4-BACC-2A82EE4CD010}" srcId="{1AEE2862-66D0-4162-A30F-800C07E17419}" destId="{2ABCFC99-28BA-4F6F-9222-3B845B9F5CB0}" srcOrd="2" destOrd="0" parTransId="{496E6495-99FC-4523-A933-89A050CEB72C}" sibTransId="{BF04F905-12E7-408E-9D7D-1BD0248864F5}"/>
    <dgm:cxn modelId="{4C28866D-E268-4D8A-86F7-E88F6EB74F7D}" type="presOf" srcId="{08E5A05F-33A9-4B0F-8F73-8438BBAE1419}" destId="{349F512F-139A-481B-9C74-84205A617787}" srcOrd="0" destOrd="3" presId="urn:microsoft.com/office/officeart/2005/8/layout/matrix1"/>
    <dgm:cxn modelId="{60501DF3-93EB-4D18-8AE5-8FC12DF7C2D8}" srcId="{6E81E991-B365-4B72-AD9C-C07D60C6FE80}" destId="{CFC2B549-7A65-49E9-A4FD-1AFA7086B552}" srcOrd="0" destOrd="0" parTransId="{A75A0851-3268-42C7-B234-291266CF531A}" sibTransId="{A83AC3E9-43C8-4F1B-8869-EB179012FA1B}"/>
    <dgm:cxn modelId="{491310AE-EAC9-414E-82E7-0A9435C10688}" srcId="{3EEB44CB-17D1-4DF5-B705-9F01FAF415F5}" destId="{9BEAC439-2E6B-44C4-A7DC-B947795467C8}" srcOrd="0" destOrd="0" parTransId="{CAA15964-B69D-43AB-83B7-E3FD8E54DD96}" sibTransId="{3454ACE0-2665-4EE3-BA66-91F08375055F}"/>
    <dgm:cxn modelId="{6A52B29B-B33F-472C-8F39-1941350EEA97}" type="presOf" srcId="{08E5A05F-33A9-4B0F-8F73-8438BBAE1419}" destId="{4CC4E21E-F78A-41BB-BACD-F2EF146A2D5B}" srcOrd="1" destOrd="3" presId="urn:microsoft.com/office/officeart/2005/8/layout/matrix1"/>
    <dgm:cxn modelId="{E4C6B45A-2C94-4C4C-BDC2-C045C7687426}" type="presOf" srcId="{2EB7E884-3D80-4197-887E-5C9EA0775727}" destId="{4CC4E21E-F78A-41BB-BACD-F2EF146A2D5B}" srcOrd="1" destOrd="4" presId="urn:microsoft.com/office/officeart/2005/8/layout/matrix1"/>
    <dgm:cxn modelId="{78E802C4-BEA7-4C31-B872-9F4363F775B0}" type="presOf" srcId="{A5D6151E-97EA-4E58-A608-A44535C3BC60}" destId="{F082D3BB-7AA0-4708-8077-7DCFE94C8190}" srcOrd="0" destOrd="4" presId="urn:microsoft.com/office/officeart/2005/8/layout/matrix1"/>
    <dgm:cxn modelId="{A743C0D1-2D54-474A-A189-25C52BCC2FA6}" srcId="{EB3345EF-5B61-48D9-86D9-1BD95548097E}" destId="{6E81E991-B365-4B72-AD9C-C07D60C6FE80}" srcOrd="0" destOrd="0" parTransId="{0FDBEB73-06D7-4705-B82D-CD9F346FFE55}" sibTransId="{C5AC592D-8639-4750-A1D5-47E66AC66ED1}"/>
    <dgm:cxn modelId="{E1CAFDF8-1248-41E9-88F1-C8D7582D96AE}" srcId="{1AEE2862-66D0-4162-A30F-800C07E17419}" destId="{EB3A7EDE-21C0-40F2-B154-87FF3D7A11E7}" srcOrd="0" destOrd="0" parTransId="{E47A8978-CB43-4F7B-8167-3E26D3404D4A}" sibTransId="{1C40DB0E-D8B8-4702-908D-00C0E3842615}"/>
    <dgm:cxn modelId="{60A8F10F-8E52-4C33-9295-3884355F403D}" type="presOf" srcId="{53112D51-23FB-45FA-B1E9-31DDEAF412E8}" destId="{5F6D66D1-45C4-40D8-8B20-DCBBE1D5B0AD}" srcOrd="1" destOrd="2" presId="urn:microsoft.com/office/officeart/2005/8/layout/matrix1"/>
    <dgm:cxn modelId="{9BB099FF-B807-49C7-87AC-8900BD1B1357}" type="presOf" srcId="{3EEB44CB-17D1-4DF5-B705-9F01FAF415F5}" destId="{349F512F-139A-481B-9C74-84205A617787}" srcOrd="0" destOrd="0" presId="urn:microsoft.com/office/officeart/2005/8/layout/matrix1"/>
    <dgm:cxn modelId="{18E33639-18CB-4050-B815-BA03FA63BB4F}" type="presOf" srcId="{2284D42C-301D-40F7-A31F-B570416E17D7}" destId="{9B00FA4E-1CAC-4F7C-825D-96538A14C549}" srcOrd="1" destOrd="3" presId="urn:microsoft.com/office/officeart/2005/8/layout/matrix1"/>
    <dgm:cxn modelId="{C65C81FA-D753-4679-83BD-268DDE2673B4}" type="presOf" srcId="{EB3345EF-5B61-48D9-86D9-1BD95548097E}" destId="{28B533D2-F617-4F33-8DCA-012ABA8E6C38}" srcOrd="0" destOrd="0" presId="urn:microsoft.com/office/officeart/2005/8/layout/matrix1"/>
    <dgm:cxn modelId="{498A3208-56F7-4A8F-8CD4-DAB930629807}" type="presOf" srcId="{A5D6151E-97EA-4E58-A608-A44535C3BC60}" destId="{5F6D66D1-45C4-40D8-8B20-DCBBE1D5B0AD}" srcOrd="1" destOrd="4" presId="urn:microsoft.com/office/officeart/2005/8/layout/matrix1"/>
    <dgm:cxn modelId="{F0A00594-CCD9-4435-8469-8A8C99E8C1B4}" type="presOf" srcId="{53112D51-23FB-45FA-B1E9-31DDEAF412E8}" destId="{F082D3BB-7AA0-4708-8077-7DCFE94C8190}" srcOrd="0" destOrd="2" presId="urn:microsoft.com/office/officeart/2005/8/layout/matrix1"/>
    <dgm:cxn modelId="{649CBDB6-5150-47BF-896A-95C3F6A256C7}" type="presOf" srcId="{2284D42C-301D-40F7-A31F-B570416E17D7}" destId="{8F14CC5A-8C0C-47B4-9AC8-753D0265DBC3}" srcOrd="0" destOrd="3" presId="urn:microsoft.com/office/officeart/2005/8/layout/matrix1"/>
    <dgm:cxn modelId="{3C33D143-FDFE-446A-8F8A-417C81F819B1}" srcId="{1D55C157-59D4-417F-A581-3431185BA034}" destId="{332408DF-7ACE-427E-B9FF-459B0867AC62}" srcOrd="3" destOrd="0" parTransId="{AA8EAAB4-D830-4205-8453-44A69AC6D46F}" sibTransId="{BAB41EAA-D53D-4BDA-9087-D71756B34593}"/>
    <dgm:cxn modelId="{9AD0D2D7-742D-4D3C-B528-DC32AFAE74FC}" srcId="{3EEB44CB-17D1-4DF5-B705-9F01FAF415F5}" destId="{2EB7E884-3D80-4197-887E-5C9EA0775727}" srcOrd="3" destOrd="0" parTransId="{A60FA1D7-9025-44BB-B053-4B55F08CE3A3}" sibTransId="{99A91315-B936-4BC3-A98C-346CF8BBE55B}"/>
    <dgm:cxn modelId="{2A511A50-F6D7-4D83-BD4F-026123EBD387}" srcId="{6E81E991-B365-4B72-AD9C-C07D60C6FE80}" destId="{21819EF5-E382-4337-A9E0-62B1F37BB731}" srcOrd="5" destOrd="0" parTransId="{C3561E8B-4C9B-4602-9340-F1A3F87368BE}" sibTransId="{7917873E-E026-48D3-A1F0-11BDF1B79BFE}"/>
    <dgm:cxn modelId="{11C5417E-96EE-407C-880D-7FA5089E244D}" srcId="{1D55C157-59D4-417F-A581-3431185BA034}" destId="{3B94063C-7313-4871-BB01-DB7C08F24302}" srcOrd="1" destOrd="0" parTransId="{1EA1113D-350E-4D2B-B55B-E1F5040BCE1D}" sibTransId="{9ADD7D13-5B1E-408D-97DD-75CDA0E4971F}"/>
    <dgm:cxn modelId="{935720A9-1F71-4931-97B7-CCB0925AC352}" srcId="{1D55C157-59D4-417F-A581-3431185BA034}" destId="{2284D42C-301D-40F7-A31F-B570416E17D7}" srcOrd="2" destOrd="0" parTransId="{0EB0EF08-C85B-48E7-9AA0-09E783B31609}" sibTransId="{A62C0F30-3857-4357-98AE-8686A0D8B24C}"/>
    <dgm:cxn modelId="{655BFBC0-9C20-4386-BC29-A0EB195DC046}" type="presOf" srcId="{1D55C157-59D4-417F-A581-3431185BA034}" destId="{8F14CC5A-8C0C-47B4-9AC8-753D0265DBC3}" srcOrd="0" destOrd="0" presId="urn:microsoft.com/office/officeart/2005/8/layout/matrix1"/>
    <dgm:cxn modelId="{C1E9213A-0226-4C9E-89BC-1AEC4B04C94B}" type="presOf" srcId="{57EFD1B1-6C3D-485B-9F0A-AB6D011E9AAE}" destId="{5F6D66D1-45C4-40D8-8B20-DCBBE1D5B0AD}" srcOrd="1" destOrd="5" presId="urn:microsoft.com/office/officeart/2005/8/layout/matrix1"/>
    <dgm:cxn modelId="{FCF5A1A8-7CB8-4787-8972-B98EB49C8906}" srcId="{6E81E991-B365-4B72-AD9C-C07D60C6FE80}" destId="{57EFD1B1-6C3D-485B-9F0A-AB6D011E9AAE}" srcOrd="4" destOrd="0" parTransId="{FA042847-BBBD-4A0E-B647-DD70EFDDE7E4}" sibTransId="{5B849AB3-4563-43B0-AEB3-B0ED386D3965}"/>
    <dgm:cxn modelId="{7C098877-1F5F-499D-B14F-4C63ED8FB885}" type="presOf" srcId="{1AEE2862-66D0-4162-A30F-800C07E17419}" destId="{CDBF7835-5636-47C9-BBB3-434BD9646CCA}" srcOrd="1" destOrd="0" presId="urn:microsoft.com/office/officeart/2005/8/layout/matrix1"/>
    <dgm:cxn modelId="{C24EB1F8-23EB-4CA8-8D0C-BE9E0532DFAE}" type="presOf" srcId="{37FD2635-DAED-4EEE-9F79-47F2DB9785FF}" destId="{5F6D66D1-45C4-40D8-8B20-DCBBE1D5B0AD}" srcOrd="1" destOrd="3" presId="urn:microsoft.com/office/officeart/2005/8/layout/matrix1"/>
    <dgm:cxn modelId="{669E3F2F-7B52-4A13-B405-96828C900786}" srcId="{1AEE2862-66D0-4162-A30F-800C07E17419}" destId="{45382DC7-377C-412A-9F5B-5DCCD30AFC9B}" srcOrd="1" destOrd="0" parTransId="{951F330C-A0BF-4B80-BF76-9C8579E3E0F2}" sibTransId="{37AB2B84-A1DC-495E-BFDB-254D9C695761}"/>
    <dgm:cxn modelId="{B31F8E38-6635-48B2-954F-0B3A585421BD}" type="presOf" srcId="{332408DF-7ACE-427E-B9FF-459B0867AC62}" destId="{8F14CC5A-8C0C-47B4-9AC8-753D0265DBC3}" srcOrd="0" destOrd="4" presId="urn:microsoft.com/office/officeart/2005/8/layout/matrix1"/>
    <dgm:cxn modelId="{4340C0EB-EC9B-4366-89EB-ED9D54B8C09E}" srcId="{76D172BF-8FDA-4596-8E2A-235A57A933FD}" destId="{EB3345EF-5B61-48D9-86D9-1BD95548097E}" srcOrd="0" destOrd="0" parTransId="{1F2A573F-B12E-4B1F-8C5D-779D134A32AD}" sibTransId="{572E50D5-E9CD-4310-A794-002BBC69FBF4}"/>
    <dgm:cxn modelId="{E972F9D1-8FA0-4FCB-8704-3582803979D9}" srcId="{6E81E991-B365-4B72-AD9C-C07D60C6FE80}" destId="{37FD2635-DAED-4EEE-9F79-47F2DB9785FF}" srcOrd="2" destOrd="0" parTransId="{EB348502-D6F2-4E86-840D-5B6C5AA5B466}" sibTransId="{0DB5FFED-133E-4B3F-B226-4760B5484E48}"/>
    <dgm:cxn modelId="{4F994E6E-6EE3-45C0-BD9E-6F600F0CF7AC}" type="presOf" srcId="{9BEAC439-2E6B-44C4-A7DC-B947795467C8}" destId="{349F512F-139A-481B-9C74-84205A617787}" srcOrd="0" destOrd="1" presId="urn:microsoft.com/office/officeart/2005/8/layout/matrix1"/>
    <dgm:cxn modelId="{66BB6F78-DC15-4AF0-930D-DB2E68E22648}" type="presOf" srcId="{3B94063C-7313-4871-BB01-DB7C08F24302}" destId="{8F14CC5A-8C0C-47B4-9AC8-753D0265DBC3}" srcOrd="0" destOrd="2" presId="urn:microsoft.com/office/officeart/2005/8/layout/matrix1"/>
    <dgm:cxn modelId="{3844B01B-DFFC-4DA2-9C83-CE51849D9F22}" type="presOf" srcId="{332408DF-7ACE-427E-B9FF-459B0867AC62}" destId="{9B00FA4E-1CAC-4F7C-825D-96538A14C549}" srcOrd="1" destOrd="4" presId="urn:microsoft.com/office/officeart/2005/8/layout/matrix1"/>
    <dgm:cxn modelId="{9848BFA4-72EC-49F4-8A0C-757095A71FD8}" type="presOf" srcId="{6E81E991-B365-4B72-AD9C-C07D60C6FE80}" destId="{5F6D66D1-45C4-40D8-8B20-DCBBE1D5B0AD}" srcOrd="1" destOrd="0" presId="urn:microsoft.com/office/officeart/2005/8/layout/matrix1"/>
    <dgm:cxn modelId="{912A21F8-6903-4D96-802C-54029E6C653A}" srcId="{EB3345EF-5B61-48D9-86D9-1BD95548097E}" destId="{3EEB44CB-17D1-4DF5-B705-9F01FAF415F5}" srcOrd="2" destOrd="0" parTransId="{10C2B885-84D4-4EFE-83B2-5206163EF973}" sibTransId="{96FE6B76-B6E9-46A7-934B-103A10C0679C}"/>
    <dgm:cxn modelId="{7547EE18-E677-49D7-85FA-EBF39ECC8451}" srcId="{1D55C157-59D4-417F-A581-3431185BA034}" destId="{A917E961-058C-438F-BE79-B1684E3AA3D1}" srcOrd="0" destOrd="0" parTransId="{1F31A309-DA5F-484D-B2B3-C6D60D5436DB}" sibTransId="{9D3F399B-54F0-4024-852F-19100A731AF1}"/>
    <dgm:cxn modelId="{59BC8541-618C-4FD1-9887-D975DDAD485C}" srcId="{6E81E991-B365-4B72-AD9C-C07D60C6FE80}" destId="{A5D6151E-97EA-4E58-A608-A44535C3BC60}" srcOrd="3" destOrd="0" parTransId="{58C28D87-0F4E-427C-A6E1-74A7E779841B}" sibTransId="{5769ECDE-938C-4CB0-BD7B-76CC02ECADA4}"/>
    <dgm:cxn modelId="{1177BE69-528E-4F71-8A80-226DA66C13CC}" type="presOf" srcId="{1AEE2862-66D0-4162-A30F-800C07E17419}" destId="{C2F4443F-3906-4F70-A5F9-E6CE014C8F36}" srcOrd="0" destOrd="0" presId="urn:microsoft.com/office/officeart/2005/8/layout/matrix1"/>
    <dgm:cxn modelId="{18885A95-B3D1-4678-B254-2D769C657D7D}" type="presOf" srcId="{57EFD1B1-6C3D-485B-9F0A-AB6D011E9AAE}" destId="{F082D3BB-7AA0-4708-8077-7DCFE94C8190}" srcOrd="0" destOrd="5" presId="urn:microsoft.com/office/officeart/2005/8/layout/matrix1"/>
    <dgm:cxn modelId="{1FBAD5F7-CAF0-4CB6-9305-18ADB5BC9006}" type="presOf" srcId="{45382DC7-377C-412A-9F5B-5DCCD30AFC9B}" destId="{C2F4443F-3906-4F70-A5F9-E6CE014C8F36}" srcOrd="0" destOrd="2" presId="urn:microsoft.com/office/officeart/2005/8/layout/matrix1"/>
    <dgm:cxn modelId="{D1D64CCA-B862-4B23-8B14-95951633AE54}" srcId="{EB3345EF-5B61-48D9-86D9-1BD95548097E}" destId="{1D55C157-59D4-417F-A581-3431185BA034}" srcOrd="1" destOrd="0" parTransId="{CAF9136A-0C9A-4A20-B8BA-9C7DCA7F521D}" sibTransId="{58DDA532-C110-4E3A-9846-20C0A7C156C0}"/>
    <dgm:cxn modelId="{A08FFD9F-6266-4841-83E1-9F823EA94A2A}" type="presOf" srcId="{9BEAC439-2E6B-44C4-A7DC-B947795467C8}" destId="{4CC4E21E-F78A-41BB-BACD-F2EF146A2D5B}" srcOrd="1" destOrd="1" presId="urn:microsoft.com/office/officeart/2005/8/layout/matrix1"/>
    <dgm:cxn modelId="{BF3D9890-AB4E-46F1-B8B2-176EC286E221}" type="presOf" srcId="{45382DC7-377C-412A-9F5B-5DCCD30AFC9B}" destId="{CDBF7835-5636-47C9-BBB3-434BD9646CCA}" srcOrd="1" destOrd="2" presId="urn:microsoft.com/office/officeart/2005/8/layout/matrix1"/>
    <dgm:cxn modelId="{94077BE5-9F87-4ED0-AA83-0C0D0D37D5F7}" type="presOf" srcId="{CFC2B549-7A65-49E9-A4FD-1AFA7086B552}" destId="{5F6D66D1-45C4-40D8-8B20-DCBBE1D5B0AD}" srcOrd="1" destOrd="1" presId="urn:microsoft.com/office/officeart/2005/8/layout/matrix1"/>
    <dgm:cxn modelId="{9A3B0851-DFF6-4BAA-AF3A-667571B2E90D}" type="presOf" srcId="{EDDD6AE9-D363-4134-B438-83E790E2EE07}" destId="{349F512F-139A-481B-9C74-84205A617787}" srcOrd="0" destOrd="2" presId="urn:microsoft.com/office/officeart/2005/8/layout/matrix1"/>
    <dgm:cxn modelId="{1ABE968A-8760-4375-A836-650CCEAA1A39}" type="presOf" srcId="{EB3A7EDE-21C0-40F2-B154-87FF3D7A11E7}" destId="{CDBF7835-5636-47C9-BBB3-434BD9646CCA}" srcOrd="1" destOrd="1" presId="urn:microsoft.com/office/officeart/2005/8/layout/matrix1"/>
    <dgm:cxn modelId="{970C95BD-A211-45BC-AB77-80324497DC46}" type="presOf" srcId="{3B94063C-7313-4871-BB01-DB7C08F24302}" destId="{9B00FA4E-1CAC-4F7C-825D-96538A14C549}" srcOrd="1" destOrd="2" presId="urn:microsoft.com/office/officeart/2005/8/layout/matrix1"/>
    <dgm:cxn modelId="{2A0489CD-8806-44F4-A425-EC60CAE75076}" srcId="{6E81E991-B365-4B72-AD9C-C07D60C6FE80}" destId="{53112D51-23FB-45FA-B1E9-31DDEAF412E8}" srcOrd="1" destOrd="0" parTransId="{7C26DDF4-87D8-410C-82DE-F038799B0D56}" sibTransId="{2AD02188-711C-42D5-8235-12676247BDA9}"/>
    <dgm:cxn modelId="{1611122B-3C6B-4152-84A2-CBECE0EB63B7}" srcId="{3EEB44CB-17D1-4DF5-B705-9F01FAF415F5}" destId="{08E5A05F-33A9-4B0F-8F73-8438BBAE1419}" srcOrd="2" destOrd="0" parTransId="{843A3071-221E-4609-ADE3-EE0EDAD4AC20}" sibTransId="{9108558E-544C-4DE7-AE1E-E5353800FFD5}"/>
    <dgm:cxn modelId="{10DB813A-7C1D-4CBA-B14D-5D4344139EF5}" type="presOf" srcId="{6E81E991-B365-4B72-AD9C-C07D60C6FE80}" destId="{F082D3BB-7AA0-4708-8077-7DCFE94C8190}" srcOrd="0" destOrd="0" presId="urn:microsoft.com/office/officeart/2005/8/layout/matrix1"/>
    <dgm:cxn modelId="{0CE5DF74-2350-44B5-9B31-4B60D49CDDDB}" type="presOf" srcId="{2ABCFC99-28BA-4F6F-9222-3B845B9F5CB0}" destId="{C2F4443F-3906-4F70-A5F9-E6CE014C8F36}" srcOrd="0" destOrd="3" presId="urn:microsoft.com/office/officeart/2005/8/layout/matrix1"/>
    <dgm:cxn modelId="{E0DBBC08-52F5-45BB-8338-B5F91E7EA1A0}" type="presParOf" srcId="{CFD5CDC3-64FC-4EBB-841C-44379AE1201B}" destId="{B7D21CF4-9292-4924-918F-25BF654848AF}" srcOrd="0" destOrd="0" presId="urn:microsoft.com/office/officeart/2005/8/layout/matrix1"/>
    <dgm:cxn modelId="{B220A9C0-3A8D-459F-BB52-443BDF7421D6}" type="presParOf" srcId="{B7D21CF4-9292-4924-918F-25BF654848AF}" destId="{F082D3BB-7AA0-4708-8077-7DCFE94C8190}" srcOrd="0" destOrd="0" presId="urn:microsoft.com/office/officeart/2005/8/layout/matrix1"/>
    <dgm:cxn modelId="{78454683-917E-494E-BF4B-D3FC39200806}" type="presParOf" srcId="{B7D21CF4-9292-4924-918F-25BF654848AF}" destId="{5F6D66D1-45C4-40D8-8B20-DCBBE1D5B0AD}" srcOrd="1" destOrd="0" presId="urn:microsoft.com/office/officeart/2005/8/layout/matrix1"/>
    <dgm:cxn modelId="{5902E13B-2134-48F6-A11D-A2A505FECD44}" type="presParOf" srcId="{B7D21CF4-9292-4924-918F-25BF654848AF}" destId="{8F14CC5A-8C0C-47B4-9AC8-753D0265DBC3}" srcOrd="2" destOrd="0" presId="urn:microsoft.com/office/officeart/2005/8/layout/matrix1"/>
    <dgm:cxn modelId="{4D20A3DA-0522-4E56-9461-BD14573BBA48}" type="presParOf" srcId="{B7D21CF4-9292-4924-918F-25BF654848AF}" destId="{9B00FA4E-1CAC-4F7C-825D-96538A14C549}" srcOrd="3" destOrd="0" presId="urn:microsoft.com/office/officeart/2005/8/layout/matrix1"/>
    <dgm:cxn modelId="{EB8C3A51-AB10-4C23-A6BC-5EDD00713A7E}" type="presParOf" srcId="{B7D21CF4-9292-4924-918F-25BF654848AF}" destId="{349F512F-139A-481B-9C74-84205A617787}" srcOrd="4" destOrd="0" presId="urn:microsoft.com/office/officeart/2005/8/layout/matrix1"/>
    <dgm:cxn modelId="{4150ABF0-387F-4A24-9FEE-EAEBE61C07D4}" type="presParOf" srcId="{B7D21CF4-9292-4924-918F-25BF654848AF}" destId="{4CC4E21E-F78A-41BB-BACD-F2EF146A2D5B}" srcOrd="5" destOrd="0" presId="urn:microsoft.com/office/officeart/2005/8/layout/matrix1"/>
    <dgm:cxn modelId="{46852BED-B4A4-4379-B412-0B841D9D6FBA}" type="presParOf" srcId="{B7D21CF4-9292-4924-918F-25BF654848AF}" destId="{C2F4443F-3906-4F70-A5F9-E6CE014C8F36}" srcOrd="6" destOrd="0" presId="urn:microsoft.com/office/officeart/2005/8/layout/matrix1"/>
    <dgm:cxn modelId="{CB48DC3A-DEB9-4F44-B930-3272A9A73ED6}" type="presParOf" srcId="{B7D21CF4-9292-4924-918F-25BF654848AF}" destId="{CDBF7835-5636-47C9-BBB3-434BD9646CCA}" srcOrd="7" destOrd="0" presId="urn:microsoft.com/office/officeart/2005/8/layout/matrix1"/>
    <dgm:cxn modelId="{BDAC1D2F-8233-4076-8B65-2CE767C81B1C}" type="presParOf" srcId="{CFD5CDC3-64FC-4EBB-841C-44379AE1201B}" destId="{28B533D2-F617-4F33-8DCA-012ABA8E6C38}" srcOrd="1" destOrd="0" presId="urn:microsoft.com/office/officeart/2005/8/layout/matrix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6A4AE-9D98-412C-8708-32DD4149832F}">
      <dsp:nvSpPr>
        <dsp:cNvPr id="0" name=""/>
        <dsp:cNvSpPr/>
      </dsp:nvSpPr>
      <dsp:spPr>
        <a:xfrm rot="5400000">
          <a:off x="4390953" y="-1568843"/>
          <a:ext cx="1270396" cy="4730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Surveys</a:t>
          </a:r>
          <a:endParaRPr lang="en-US" sz="2200" kern="1200" dirty="0"/>
        </a:p>
        <a:p>
          <a:pPr marL="228600" lvl="1" indent="-228600" algn="l" defTabSz="977900">
            <a:lnSpc>
              <a:spcPct val="90000"/>
            </a:lnSpc>
            <a:spcBef>
              <a:spcPct val="0"/>
            </a:spcBef>
            <a:spcAft>
              <a:spcPct val="15000"/>
            </a:spcAft>
            <a:buChar char="••"/>
          </a:pPr>
          <a:r>
            <a:rPr lang="en-US" sz="2200" kern="1200" dirty="0" smtClean="0"/>
            <a:t>1:1 interviews</a:t>
          </a:r>
          <a:endParaRPr lang="en-US" sz="2200" kern="1200" dirty="0"/>
        </a:p>
        <a:p>
          <a:pPr marL="228600" lvl="1" indent="-228600" algn="l" defTabSz="977900">
            <a:lnSpc>
              <a:spcPct val="90000"/>
            </a:lnSpc>
            <a:spcBef>
              <a:spcPct val="0"/>
            </a:spcBef>
            <a:spcAft>
              <a:spcPct val="15000"/>
            </a:spcAft>
            <a:buChar char="••"/>
          </a:pPr>
          <a:r>
            <a:rPr lang="en-US" sz="2200" kern="1200" dirty="0" smtClean="0"/>
            <a:t>Best practices</a:t>
          </a:r>
          <a:endParaRPr lang="en-US" sz="2200" kern="1200" dirty="0"/>
        </a:p>
      </dsp:txBody>
      <dsp:txXfrm rot="-5400000">
        <a:off x="2660903" y="223223"/>
        <a:ext cx="4668480" cy="1146364"/>
      </dsp:txXfrm>
    </dsp:sp>
    <dsp:sp modelId="{6129C8B5-E9B1-414E-831A-D85941B35DFF}">
      <dsp:nvSpPr>
        <dsp:cNvPr id="0" name=""/>
        <dsp:cNvSpPr/>
      </dsp:nvSpPr>
      <dsp:spPr>
        <a:xfrm>
          <a:off x="0" y="2406"/>
          <a:ext cx="2660904" cy="15879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b="1" kern="1200" dirty="0" smtClean="0"/>
            <a:t>D</a:t>
          </a:r>
          <a:r>
            <a:rPr lang="en-US" sz="3500" kern="1200" dirty="0" smtClean="0"/>
            <a:t>iagnosis</a:t>
          </a:r>
        </a:p>
        <a:p>
          <a:pPr lvl="0" algn="l" defTabSz="1555750">
            <a:lnSpc>
              <a:spcPct val="90000"/>
            </a:lnSpc>
            <a:spcBef>
              <a:spcPct val="0"/>
            </a:spcBef>
            <a:spcAft>
              <a:spcPct val="35000"/>
            </a:spcAft>
          </a:pPr>
          <a:r>
            <a:rPr lang="en-US" sz="3500" b="1" kern="1200" dirty="0" smtClean="0"/>
            <a:t>E</a:t>
          </a:r>
          <a:r>
            <a:rPr lang="en-US" sz="3500" kern="1200" dirty="0" smtClean="0"/>
            <a:t>xperience</a:t>
          </a:r>
          <a:endParaRPr lang="en-US" sz="3500" kern="1200" dirty="0"/>
        </a:p>
      </dsp:txBody>
      <dsp:txXfrm>
        <a:off x="77520" y="79926"/>
        <a:ext cx="2505864" cy="1432956"/>
      </dsp:txXfrm>
    </dsp:sp>
    <dsp:sp modelId="{691B712E-C9EC-4506-8F31-F94FC1DDED31}">
      <dsp:nvSpPr>
        <dsp:cNvPr id="0" name=""/>
        <dsp:cNvSpPr/>
      </dsp:nvSpPr>
      <dsp:spPr>
        <a:xfrm rot="5400000">
          <a:off x="4390953" y="98551"/>
          <a:ext cx="1270396" cy="4730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Branding</a:t>
          </a:r>
          <a:endParaRPr lang="en-US" sz="2200" kern="1200" dirty="0"/>
        </a:p>
        <a:p>
          <a:pPr marL="228600" lvl="1" indent="-228600" algn="l" defTabSz="977900">
            <a:lnSpc>
              <a:spcPct val="90000"/>
            </a:lnSpc>
            <a:spcBef>
              <a:spcPct val="0"/>
            </a:spcBef>
            <a:spcAft>
              <a:spcPct val="15000"/>
            </a:spcAft>
            <a:buChar char="••"/>
          </a:pPr>
          <a:r>
            <a:rPr lang="en-US" sz="2200" kern="1200" dirty="0" smtClean="0"/>
            <a:t>Social media</a:t>
          </a:r>
          <a:endParaRPr lang="en-US" sz="2200" kern="1200" dirty="0"/>
        </a:p>
        <a:p>
          <a:pPr marL="228600" lvl="1" indent="-228600" algn="l" defTabSz="977900">
            <a:lnSpc>
              <a:spcPct val="90000"/>
            </a:lnSpc>
            <a:spcBef>
              <a:spcPct val="0"/>
            </a:spcBef>
            <a:spcAft>
              <a:spcPct val="15000"/>
            </a:spcAft>
            <a:buChar char="••"/>
          </a:pPr>
          <a:r>
            <a:rPr lang="en-US" sz="2200" kern="1200" dirty="0" smtClean="0"/>
            <a:t>Website design</a:t>
          </a:r>
          <a:endParaRPr lang="en-US" sz="2200" kern="1200" dirty="0"/>
        </a:p>
      </dsp:txBody>
      <dsp:txXfrm rot="-5400000">
        <a:off x="2660903" y="1890617"/>
        <a:ext cx="4668480" cy="1146364"/>
      </dsp:txXfrm>
    </dsp:sp>
    <dsp:sp modelId="{864842D1-F9DE-44A3-A889-C2E11C3A303B}">
      <dsp:nvSpPr>
        <dsp:cNvPr id="0" name=""/>
        <dsp:cNvSpPr/>
      </dsp:nvSpPr>
      <dsp:spPr>
        <a:xfrm>
          <a:off x="0" y="1669801"/>
          <a:ext cx="2660904" cy="15879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b="1" kern="1200" dirty="0" smtClean="0"/>
            <a:t>D</a:t>
          </a:r>
          <a:r>
            <a:rPr lang="en-US" sz="3500" kern="1200" dirty="0" smtClean="0"/>
            <a:t>ecision</a:t>
          </a:r>
        </a:p>
        <a:p>
          <a:pPr lvl="0" algn="l" defTabSz="1555750">
            <a:lnSpc>
              <a:spcPct val="90000"/>
            </a:lnSpc>
            <a:spcBef>
              <a:spcPct val="0"/>
            </a:spcBef>
            <a:spcAft>
              <a:spcPct val="35000"/>
            </a:spcAft>
          </a:pPr>
          <a:r>
            <a:rPr lang="en-US" sz="3500" b="1" kern="1200" dirty="0" smtClean="0"/>
            <a:t>A</a:t>
          </a:r>
          <a:r>
            <a:rPr lang="en-US" sz="3500" kern="1200" dirty="0" smtClean="0"/>
            <a:t>nalysis</a:t>
          </a:r>
          <a:endParaRPr lang="en-US" sz="3500" kern="1200" dirty="0"/>
        </a:p>
      </dsp:txBody>
      <dsp:txXfrm>
        <a:off x="77520" y="1747321"/>
        <a:ext cx="2505864" cy="1432956"/>
      </dsp:txXfrm>
    </dsp:sp>
    <dsp:sp modelId="{5EB0A61F-EC4E-465F-9DE8-3A2A91ADAB05}">
      <dsp:nvSpPr>
        <dsp:cNvPr id="0" name=""/>
        <dsp:cNvSpPr/>
      </dsp:nvSpPr>
      <dsp:spPr>
        <a:xfrm rot="5400000">
          <a:off x="4390953" y="1765947"/>
          <a:ext cx="1270396" cy="47304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Collect findings</a:t>
          </a:r>
          <a:endParaRPr lang="en-US" sz="2200" kern="1200" dirty="0"/>
        </a:p>
        <a:p>
          <a:pPr marL="228600" lvl="1" indent="-228600" algn="l" defTabSz="977900">
            <a:lnSpc>
              <a:spcPct val="90000"/>
            </a:lnSpc>
            <a:spcBef>
              <a:spcPct val="0"/>
            </a:spcBef>
            <a:spcAft>
              <a:spcPct val="15000"/>
            </a:spcAft>
            <a:buChar char="••"/>
          </a:pPr>
          <a:r>
            <a:rPr lang="en-US" sz="2200" kern="1200" dirty="0" smtClean="0"/>
            <a:t>Determine contingencies</a:t>
          </a:r>
          <a:endParaRPr lang="en-US" sz="2200" kern="1200" dirty="0"/>
        </a:p>
      </dsp:txBody>
      <dsp:txXfrm rot="-5400000">
        <a:off x="2660903" y="3558013"/>
        <a:ext cx="4668480" cy="1146364"/>
      </dsp:txXfrm>
    </dsp:sp>
    <dsp:sp modelId="{555829B4-37BE-41E4-A0D9-5517698E0C2B}">
      <dsp:nvSpPr>
        <dsp:cNvPr id="0" name=""/>
        <dsp:cNvSpPr/>
      </dsp:nvSpPr>
      <dsp:spPr>
        <a:xfrm>
          <a:off x="0" y="3337197"/>
          <a:ext cx="2660904" cy="15879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b="1" kern="1200" dirty="0" smtClean="0"/>
            <a:t>R</a:t>
          </a:r>
          <a:r>
            <a:rPr lang="en-US" sz="3500" kern="1200" dirty="0" smtClean="0"/>
            <a:t>eality </a:t>
          </a:r>
          <a:r>
            <a:rPr lang="en-US" sz="3500" b="1" kern="1200" dirty="0" smtClean="0"/>
            <a:t>T</a:t>
          </a:r>
          <a:r>
            <a:rPr lang="en-US" sz="3500" kern="1200" dirty="0" smtClean="0"/>
            <a:t>est</a:t>
          </a:r>
          <a:endParaRPr lang="en-US" sz="3500" kern="1200" dirty="0"/>
        </a:p>
      </dsp:txBody>
      <dsp:txXfrm>
        <a:off x="77520" y="3414717"/>
        <a:ext cx="2505864" cy="1432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D3BB-7AA0-4708-8077-7DCFE94C8190}">
      <dsp:nvSpPr>
        <dsp:cNvPr id="0" name=""/>
        <dsp:cNvSpPr/>
      </dsp:nvSpPr>
      <dsp:spPr>
        <a:xfrm rot="16200000">
          <a:off x="736599" y="-736599"/>
          <a:ext cx="26416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latin typeface="+mn-lt"/>
            </a:rPr>
            <a:t>Profile and Characteristics</a:t>
          </a:r>
        </a:p>
        <a:p>
          <a:pPr marL="171450" lvl="1" indent="-171450" algn="l" defTabSz="711200" rtl="0">
            <a:lnSpc>
              <a:spcPct val="90000"/>
            </a:lnSpc>
            <a:spcBef>
              <a:spcPct val="0"/>
            </a:spcBef>
            <a:spcAft>
              <a:spcPct val="15000"/>
            </a:spcAft>
            <a:buChar char="••"/>
          </a:pPr>
          <a:r>
            <a:rPr lang="en" sz="1600" kern="1200" dirty="0" smtClean="0">
              <a:solidFill>
                <a:schemeClr val="bg1"/>
              </a:solidFill>
              <a:latin typeface="+mn-lt"/>
            </a:rPr>
            <a:t>NPOs</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latin typeface="+mn-lt"/>
            </a:rPr>
            <a:t>Regulatory bodies</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latin typeface="+mn-lt"/>
            </a:rPr>
            <a:t>Mostly academic in nature</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latin typeface="+mn-lt"/>
            </a:rPr>
            <a:t>Build brand name as top priority</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latin typeface="+mn-lt"/>
            </a:rPr>
            <a:t>Recognition by having their work published/getting invited to give talks</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latin typeface="+mn-lt"/>
            </a:rPr>
            <a:t>NPOs depend on sponsors</a:t>
          </a:r>
          <a:endParaRPr lang="en-US" sz="1600" kern="1200" dirty="0">
            <a:solidFill>
              <a:schemeClr val="bg1"/>
            </a:solidFill>
            <a:latin typeface="+mn-lt"/>
          </a:endParaRPr>
        </a:p>
      </dsp:txBody>
      <dsp:txXfrm rot="5400000">
        <a:off x="-1" y="1"/>
        <a:ext cx="4114800" cy="1981200"/>
      </dsp:txXfrm>
    </dsp:sp>
    <dsp:sp modelId="{8F14CC5A-8C0C-47B4-9AC8-753D0265DBC3}">
      <dsp:nvSpPr>
        <dsp:cNvPr id="0" name=""/>
        <dsp:cNvSpPr/>
      </dsp:nvSpPr>
      <dsp:spPr>
        <a:xfrm>
          <a:off x="4114800" y="0"/>
          <a:ext cx="4114800"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i="0" u="none" strike="noStrike" kern="1200" cap="none" baseline="0" dirty="0" smtClean="0">
              <a:solidFill>
                <a:schemeClr val="bg1"/>
              </a:solidFill>
              <a:latin typeface="+mn-lt"/>
              <a:ea typeface="Arial"/>
              <a:cs typeface="Arial"/>
              <a:sym typeface="Arial"/>
            </a:rPr>
            <a:t>Likely Groups and Associations</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TOS – The Oceanography Society</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American Geophysical Union (Ocean)</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American Society of Limnology and Oceanography</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NSF – National Science Foundation</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Ocean Sciences meeting in Utah</a:t>
          </a:r>
          <a:endParaRPr lang="en-US" sz="1600" kern="1200" dirty="0">
            <a:solidFill>
              <a:schemeClr val="bg1"/>
            </a:solidFill>
            <a:latin typeface="+mn-lt"/>
          </a:endParaRPr>
        </a:p>
      </dsp:txBody>
      <dsp:txXfrm>
        <a:off x="4114800" y="0"/>
        <a:ext cx="4114800" cy="1981200"/>
      </dsp:txXfrm>
    </dsp:sp>
    <dsp:sp modelId="{349F512F-139A-481B-9C74-84205A617787}">
      <dsp:nvSpPr>
        <dsp:cNvPr id="0" name=""/>
        <dsp:cNvSpPr/>
      </dsp:nvSpPr>
      <dsp:spPr>
        <a:xfrm rot="10800000">
          <a:off x="0" y="2641600"/>
          <a:ext cx="4114800"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latin typeface="+mn-lt"/>
            </a:rPr>
            <a:t>Where to Find Them?</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University directories</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Referral  from graduates students to interview the faculty</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The ‘contact us’ section of the institution’s  websites </a:t>
          </a:r>
        </a:p>
        <a:p>
          <a:pPr marL="171450" lvl="1" indent="-171450" algn="l" defTabSz="711200" rtl="0">
            <a:lnSpc>
              <a:spcPct val="90000"/>
            </a:lnSpc>
            <a:spcBef>
              <a:spcPct val="0"/>
            </a:spcBef>
            <a:spcAft>
              <a:spcPct val="15000"/>
            </a:spcAft>
            <a:buChar char="••"/>
          </a:pPr>
          <a:endParaRPr lang="en-US" sz="1600" kern="1200" dirty="0">
            <a:solidFill>
              <a:schemeClr val="bg1"/>
            </a:solidFill>
            <a:latin typeface="+mn-lt"/>
          </a:endParaRPr>
        </a:p>
      </dsp:txBody>
      <dsp:txXfrm rot="10800000">
        <a:off x="0" y="3301999"/>
        <a:ext cx="4114800" cy="1981200"/>
      </dsp:txXfrm>
    </dsp:sp>
    <dsp:sp modelId="{C2F4443F-3906-4F70-A5F9-E6CE014C8F36}">
      <dsp:nvSpPr>
        <dsp:cNvPr id="0" name=""/>
        <dsp:cNvSpPr/>
      </dsp:nvSpPr>
      <dsp:spPr>
        <a:xfrm rot="5400000">
          <a:off x="4851400" y="1905000"/>
          <a:ext cx="26416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latin typeface="+mn-lt"/>
            </a:rPr>
            <a:t>Meaningful Ways to Engage Them</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Provide a visible platform for them to promote researches</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Provide ways to acquire resources to do researches</a:t>
          </a:r>
          <a:endParaRPr lang="en-US" sz="1600" kern="1200" dirty="0">
            <a:solidFill>
              <a:schemeClr val="bg1"/>
            </a:solidFill>
            <a:latin typeface="+mn-lt"/>
          </a:endParaRP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Provide a platform to facilitate collaboration across institutions</a:t>
          </a:r>
        </a:p>
      </dsp:txBody>
      <dsp:txXfrm rot="-5400000">
        <a:off x="4114800" y="3302000"/>
        <a:ext cx="4114800" cy="1981200"/>
      </dsp:txXfrm>
    </dsp:sp>
    <dsp:sp modelId="{28B533D2-F617-4F33-8DCA-012ABA8E6C38}">
      <dsp:nvSpPr>
        <dsp:cNvPr id="0" name=""/>
        <dsp:cNvSpPr/>
      </dsp:nvSpPr>
      <dsp:spPr>
        <a:xfrm>
          <a:off x="2880359" y="1981200"/>
          <a:ext cx="2468880" cy="13208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 sz="1600" b="1" kern="1200" dirty="0" smtClean="0">
              <a:solidFill>
                <a:schemeClr val="tx1"/>
              </a:solidFill>
              <a:latin typeface="+mn-lt"/>
            </a:rPr>
            <a:t>Reseach Institutions</a:t>
          </a:r>
          <a:endParaRPr lang="en-US" sz="1600" kern="1200" dirty="0">
            <a:solidFill>
              <a:schemeClr val="tx1"/>
            </a:solidFill>
            <a:latin typeface="+mn-lt"/>
          </a:endParaRPr>
        </a:p>
      </dsp:txBody>
      <dsp:txXfrm>
        <a:off x="2944835" y="2045676"/>
        <a:ext cx="2339928" cy="1191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D3BB-7AA0-4708-8077-7DCFE94C8190}">
      <dsp:nvSpPr>
        <dsp:cNvPr id="0" name=""/>
        <dsp:cNvSpPr/>
      </dsp:nvSpPr>
      <dsp:spPr>
        <a:xfrm rot="16200000">
          <a:off x="736599" y="-736599"/>
          <a:ext cx="26416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Profile and Characteristics</a:t>
          </a:r>
        </a:p>
        <a:p>
          <a:pPr marL="171450" lvl="1" indent="-171450" algn="l" defTabSz="711200" rtl="0">
            <a:lnSpc>
              <a:spcPct val="90000"/>
            </a:lnSpc>
            <a:spcBef>
              <a:spcPct val="0"/>
            </a:spcBef>
            <a:spcAft>
              <a:spcPct val="15000"/>
            </a:spcAft>
            <a:buChar char="••"/>
          </a:pPr>
          <a:r>
            <a:rPr lang="en" sz="1600" kern="1200" dirty="0" smtClean="0">
              <a:solidFill>
                <a:schemeClr val="bg1"/>
              </a:solidFill>
            </a:rPr>
            <a:t>Includes students and technologists</a:t>
          </a:r>
        </a:p>
        <a:p>
          <a:pPr marL="171450" lvl="1" indent="-171450" algn="l" defTabSz="711200" rtl="0">
            <a:lnSpc>
              <a:spcPct val="90000"/>
            </a:lnSpc>
            <a:spcBef>
              <a:spcPct val="0"/>
            </a:spcBef>
            <a:spcAft>
              <a:spcPct val="15000"/>
            </a:spcAft>
            <a:buChar char="••"/>
          </a:pPr>
          <a:r>
            <a:rPr lang="en" sz="1600" kern="1200" dirty="0" smtClean="0">
              <a:solidFill>
                <a:schemeClr val="bg1"/>
              </a:solidFill>
            </a:rPr>
            <a:t>Passionate in sailing/ocean/technology</a:t>
          </a:r>
        </a:p>
        <a:p>
          <a:pPr marL="171450" lvl="1" indent="-171450" algn="l" defTabSz="711200" rtl="0">
            <a:lnSpc>
              <a:spcPct val="90000"/>
            </a:lnSpc>
            <a:spcBef>
              <a:spcPct val="0"/>
            </a:spcBef>
            <a:spcAft>
              <a:spcPct val="15000"/>
            </a:spcAft>
            <a:buChar char="••"/>
          </a:pPr>
          <a:r>
            <a:rPr lang="en" sz="1600" kern="1200" dirty="0" smtClean="0">
              <a:solidFill>
                <a:schemeClr val="bg1"/>
              </a:solidFill>
            </a:rPr>
            <a:t>Curious and eager to learn</a:t>
          </a:r>
        </a:p>
        <a:p>
          <a:pPr marL="171450" lvl="1" indent="-171450" algn="l" defTabSz="711200">
            <a:lnSpc>
              <a:spcPct val="90000"/>
            </a:lnSpc>
            <a:spcBef>
              <a:spcPct val="0"/>
            </a:spcBef>
            <a:spcAft>
              <a:spcPct val="15000"/>
            </a:spcAft>
            <a:buChar char="••"/>
          </a:pPr>
          <a:r>
            <a:rPr lang="en" sz="1600" b="0" kern="1200" dirty="0" smtClean="0">
              <a:solidFill>
                <a:schemeClr val="bg1"/>
              </a:solidFill>
              <a:latin typeface="+mn-lt"/>
            </a:rPr>
            <a:t>Deisre to make change in the community and envionrment</a:t>
          </a:r>
        </a:p>
        <a:p>
          <a:pPr marL="171450" lvl="1" indent="-171450" algn="l" defTabSz="711200">
            <a:lnSpc>
              <a:spcPct val="90000"/>
            </a:lnSpc>
            <a:spcBef>
              <a:spcPct val="0"/>
            </a:spcBef>
            <a:spcAft>
              <a:spcPct val="15000"/>
            </a:spcAft>
            <a:buChar char="••"/>
          </a:pPr>
          <a:r>
            <a:rPr lang="en" sz="1600" kern="1200" dirty="0" smtClean="0">
              <a:solidFill>
                <a:schemeClr val="bg1"/>
              </a:solidFill>
            </a:rPr>
            <a:t>Recognition of their contributions to the projects is a plus</a:t>
          </a:r>
          <a:endParaRPr lang="en" sz="1600" b="1" kern="1200" dirty="0" smtClean="0">
            <a:solidFill>
              <a:schemeClr val="bg1"/>
            </a:solidFill>
            <a:latin typeface="+mn-lt"/>
          </a:endParaRPr>
        </a:p>
      </dsp:txBody>
      <dsp:txXfrm rot="5400000">
        <a:off x="-1" y="1"/>
        <a:ext cx="4114800" cy="1981200"/>
      </dsp:txXfrm>
    </dsp:sp>
    <dsp:sp modelId="{8F14CC5A-8C0C-47B4-9AC8-753D0265DBC3}">
      <dsp:nvSpPr>
        <dsp:cNvPr id="0" name=""/>
        <dsp:cNvSpPr/>
      </dsp:nvSpPr>
      <dsp:spPr>
        <a:xfrm>
          <a:off x="4114800" y="0"/>
          <a:ext cx="4114800"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Likely Groups and Associations</a:t>
          </a:r>
        </a:p>
        <a:p>
          <a:pPr marL="171450" lvl="1" indent="-171450" algn="l" defTabSz="711200" rtl="0">
            <a:lnSpc>
              <a:spcPct val="90000"/>
            </a:lnSpc>
            <a:spcBef>
              <a:spcPct val="0"/>
            </a:spcBef>
            <a:spcAft>
              <a:spcPct val="15000"/>
            </a:spcAft>
            <a:buChar char="••"/>
          </a:pPr>
          <a:r>
            <a:rPr lang="en-US" sz="1600" kern="1200" dirty="0" smtClean="0">
              <a:solidFill>
                <a:schemeClr val="bg1"/>
              </a:solidFill>
              <a:latin typeface="+mn-lt"/>
            </a:rPr>
            <a:t>ASA – American Sailing Association</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US" sz="1600" kern="1200" dirty="0" smtClean="0">
              <a:solidFill>
                <a:schemeClr val="bg1"/>
              </a:solidFill>
              <a:latin typeface="+mn-lt"/>
            </a:rPr>
            <a:t>TED global audience</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rPr>
            <a:t>Robotics and Artifical Intelligence Groups</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rPr>
            <a:t>Marine engineering groups</a:t>
          </a:r>
        </a:p>
        <a:p>
          <a:pPr marL="171450" lvl="1" indent="-171450" algn="l" defTabSz="711200" rtl="0">
            <a:lnSpc>
              <a:spcPct val="90000"/>
            </a:lnSpc>
            <a:spcBef>
              <a:spcPct val="0"/>
            </a:spcBef>
            <a:spcAft>
              <a:spcPct val="15000"/>
            </a:spcAft>
            <a:buChar char="••"/>
          </a:pPr>
          <a:r>
            <a:rPr lang="en" sz="1600" kern="1200" dirty="0" smtClean="0">
              <a:solidFill>
                <a:schemeClr val="bg1"/>
              </a:solidFill>
            </a:rPr>
            <a:t>Open source communities</a:t>
          </a:r>
          <a:endParaRPr lang="en-US" sz="1600" kern="1200" dirty="0">
            <a:solidFill>
              <a:schemeClr val="bg1"/>
            </a:solidFill>
            <a:latin typeface="+mn-lt"/>
          </a:endParaRPr>
        </a:p>
      </dsp:txBody>
      <dsp:txXfrm>
        <a:off x="4114800" y="0"/>
        <a:ext cx="4114800" cy="1981200"/>
      </dsp:txXfrm>
    </dsp:sp>
    <dsp:sp modelId="{349F512F-139A-481B-9C74-84205A617787}">
      <dsp:nvSpPr>
        <dsp:cNvPr id="0" name=""/>
        <dsp:cNvSpPr/>
      </dsp:nvSpPr>
      <dsp:spPr>
        <a:xfrm rot="10800000">
          <a:off x="0" y="2641600"/>
          <a:ext cx="4114800"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Where to Find Them?</a:t>
          </a:r>
        </a:p>
        <a:p>
          <a:pPr marL="171450" lvl="1" indent="-171450" algn="l" defTabSz="711200" rtl="0">
            <a:lnSpc>
              <a:spcPct val="90000"/>
            </a:lnSpc>
            <a:spcBef>
              <a:spcPct val="0"/>
            </a:spcBef>
            <a:spcAft>
              <a:spcPct val="15000"/>
            </a:spcAft>
            <a:buChar char="••"/>
          </a:pPr>
          <a:r>
            <a:rPr lang="en" sz="1600" kern="1200" dirty="0" smtClean="0">
              <a:solidFill>
                <a:schemeClr val="bg1"/>
              </a:solidFill>
            </a:rPr>
            <a:t>Universities – groups/associations</a:t>
          </a:r>
        </a:p>
        <a:p>
          <a:pPr marL="171450" lvl="1" indent="-171450" algn="l" defTabSz="711200" rtl="0">
            <a:lnSpc>
              <a:spcPct val="90000"/>
            </a:lnSpc>
            <a:spcBef>
              <a:spcPct val="0"/>
            </a:spcBef>
            <a:spcAft>
              <a:spcPct val="15000"/>
            </a:spcAft>
            <a:buChar char="••"/>
          </a:pPr>
          <a:r>
            <a:rPr lang="en" sz="1600" kern="1200" dirty="0" smtClean="0">
              <a:solidFill>
                <a:schemeClr val="bg1"/>
              </a:solidFill>
            </a:rPr>
            <a:t>Sailing organizations </a:t>
          </a:r>
        </a:p>
        <a:p>
          <a:pPr marL="171450" lvl="1" indent="-171450" algn="l" defTabSz="711200" rtl="0">
            <a:lnSpc>
              <a:spcPct val="90000"/>
            </a:lnSpc>
            <a:spcBef>
              <a:spcPct val="0"/>
            </a:spcBef>
            <a:spcAft>
              <a:spcPct val="15000"/>
            </a:spcAft>
            <a:buChar char="••"/>
          </a:pPr>
          <a:r>
            <a:rPr lang="en" sz="1600" kern="1200" dirty="0" smtClean="0">
              <a:solidFill>
                <a:schemeClr val="bg1"/>
              </a:solidFill>
            </a:rPr>
            <a:t>Professionals in the technology industry</a:t>
          </a:r>
        </a:p>
        <a:p>
          <a:pPr marL="171450" lvl="1" indent="-171450" algn="l" defTabSz="711200" rtl="0">
            <a:lnSpc>
              <a:spcPct val="90000"/>
            </a:lnSpc>
            <a:spcBef>
              <a:spcPct val="0"/>
            </a:spcBef>
            <a:spcAft>
              <a:spcPct val="15000"/>
            </a:spcAft>
            <a:buChar char="••"/>
          </a:pPr>
          <a:r>
            <a:rPr lang="en" sz="1600" kern="1200" dirty="0" smtClean="0">
              <a:solidFill>
                <a:schemeClr val="bg1"/>
              </a:solidFill>
            </a:rPr>
            <a:t>Groups on Linkedin and Twitter</a:t>
          </a:r>
        </a:p>
        <a:p>
          <a:pPr marL="171450" lvl="1" indent="-171450" algn="l" defTabSz="711200" rtl="0">
            <a:lnSpc>
              <a:spcPct val="90000"/>
            </a:lnSpc>
            <a:spcBef>
              <a:spcPct val="0"/>
            </a:spcBef>
            <a:spcAft>
              <a:spcPct val="15000"/>
            </a:spcAft>
            <a:buChar char="••"/>
          </a:pPr>
          <a:r>
            <a:rPr lang="en" sz="1600" kern="1200" dirty="0" smtClean="0">
              <a:solidFill>
                <a:schemeClr val="bg1"/>
              </a:solidFill>
            </a:rPr>
            <a:t>IEEE – Institute of Electrical and Electronics Engineers</a:t>
          </a:r>
        </a:p>
      </dsp:txBody>
      <dsp:txXfrm rot="10800000">
        <a:off x="0" y="3301999"/>
        <a:ext cx="4114800" cy="1981200"/>
      </dsp:txXfrm>
    </dsp:sp>
    <dsp:sp modelId="{C2F4443F-3906-4F70-A5F9-E6CE014C8F36}">
      <dsp:nvSpPr>
        <dsp:cNvPr id="0" name=""/>
        <dsp:cNvSpPr/>
      </dsp:nvSpPr>
      <dsp:spPr>
        <a:xfrm rot="5400000">
          <a:off x="4851400" y="1905000"/>
          <a:ext cx="26416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Meaningful Ways to Engage Them</a:t>
          </a:r>
        </a:p>
        <a:p>
          <a:pPr marL="171450" lvl="1" indent="-171450" algn="l" defTabSz="711200" rtl="0">
            <a:lnSpc>
              <a:spcPct val="90000"/>
            </a:lnSpc>
            <a:spcBef>
              <a:spcPct val="0"/>
            </a:spcBef>
            <a:spcAft>
              <a:spcPct val="15000"/>
            </a:spcAft>
            <a:buChar char="••"/>
          </a:pPr>
          <a:r>
            <a:rPr lang="en" sz="1600" kern="1200" dirty="0" smtClean="0">
              <a:solidFill>
                <a:schemeClr val="bg1"/>
              </a:solidFill>
            </a:rPr>
            <a:t>Technology information and demos</a:t>
          </a:r>
        </a:p>
        <a:p>
          <a:pPr marL="171450" lvl="1" indent="-171450" algn="l" defTabSz="711200" rtl="0">
            <a:lnSpc>
              <a:spcPct val="90000"/>
            </a:lnSpc>
            <a:spcBef>
              <a:spcPct val="0"/>
            </a:spcBef>
            <a:spcAft>
              <a:spcPct val="15000"/>
            </a:spcAft>
            <a:buChar char="••"/>
          </a:pPr>
          <a:r>
            <a:rPr lang="en" sz="1600" kern="1200" dirty="0" smtClean="0">
              <a:solidFill>
                <a:schemeClr val="bg1"/>
              </a:solidFill>
            </a:rPr>
            <a:t>Incentives and recognitions for support</a:t>
          </a:r>
        </a:p>
        <a:p>
          <a:pPr marL="171450" lvl="1" indent="-171450" algn="l" defTabSz="711200" rtl="0">
            <a:lnSpc>
              <a:spcPct val="90000"/>
            </a:lnSpc>
            <a:spcBef>
              <a:spcPct val="0"/>
            </a:spcBef>
            <a:spcAft>
              <a:spcPct val="15000"/>
            </a:spcAft>
            <a:buChar char="••"/>
          </a:pPr>
          <a:r>
            <a:rPr lang="en" sz="1600" kern="1200" dirty="0" smtClean="0">
              <a:solidFill>
                <a:schemeClr val="bg1"/>
              </a:solidFill>
            </a:rPr>
            <a:t>Organize competitions and award prizes</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rPr>
            <a:t>Promote open source technologies</a:t>
          </a:r>
          <a:endParaRPr lang="en-US" sz="1600" kern="1200" dirty="0">
            <a:solidFill>
              <a:schemeClr val="bg1"/>
            </a:solidFill>
            <a:latin typeface="+mn-lt"/>
          </a:endParaRPr>
        </a:p>
        <a:p>
          <a:pPr marL="171450" lvl="1" indent="-171450" algn="l" defTabSz="711200" rtl="0">
            <a:lnSpc>
              <a:spcPct val="90000"/>
            </a:lnSpc>
            <a:spcBef>
              <a:spcPct val="0"/>
            </a:spcBef>
            <a:spcAft>
              <a:spcPct val="15000"/>
            </a:spcAft>
            <a:buChar char="••"/>
          </a:pPr>
          <a:r>
            <a:rPr lang="en" sz="1600" kern="1200" dirty="0" smtClean="0">
              <a:solidFill>
                <a:schemeClr val="bg1"/>
              </a:solidFill>
            </a:rPr>
            <a:t>Build a better website</a:t>
          </a:r>
        </a:p>
        <a:p>
          <a:pPr marL="171450" lvl="1" indent="-171450" algn="l" defTabSz="711200" rtl="0">
            <a:lnSpc>
              <a:spcPct val="90000"/>
            </a:lnSpc>
            <a:spcBef>
              <a:spcPct val="0"/>
            </a:spcBef>
            <a:spcAft>
              <a:spcPct val="15000"/>
            </a:spcAft>
            <a:buChar char="••"/>
          </a:pPr>
          <a:r>
            <a:rPr lang="en" sz="1600" kern="1200" dirty="0" smtClean="0">
              <a:solidFill>
                <a:schemeClr val="bg1"/>
              </a:solidFill>
            </a:rPr>
            <a:t>Organize conferences</a:t>
          </a:r>
        </a:p>
      </dsp:txBody>
      <dsp:txXfrm rot="-5400000">
        <a:off x="4114800" y="3302000"/>
        <a:ext cx="4114800" cy="1981200"/>
      </dsp:txXfrm>
    </dsp:sp>
    <dsp:sp modelId="{28B533D2-F617-4F33-8DCA-012ABA8E6C38}">
      <dsp:nvSpPr>
        <dsp:cNvPr id="0" name=""/>
        <dsp:cNvSpPr/>
      </dsp:nvSpPr>
      <dsp:spPr>
        <a:xfrm>
          <a:off x="2880359" y="1981200"/>
          <a:ext cx="2468880" cy="13208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 sz="1600" b="1" kern="1200" dirty="0" smtClean="0">
              <a:solidFill>
                <a:schemeClr val="tx1"/>
              </a:solidFill>
            </a:rPr>
            <a:t>Enthusiasts</a:t>
          </a:r>
          <a:endParaRPr lang="en-US" sz="1600" kern="1200" dirty="0">
            <a:solidFill>
              <a:schemeClr val="tx1"/>
            </a:solidFill>
            <a:latin typeface="+mn-lt"/>
          </a:endParaRPr>
        </a:p>
      </dsp:txBody>
      <dsp:txXfrm>
        <a:off x="2944835" y="2045676"/>
        <a:ext cx="2339928" cy="1191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D3BB-7AA0-4708-8077-7DCFE94C8190}">
      <dsp:nvSpPr>
        <dsp:cNvPr id="0" name=""/>
        <dsp:cNvSpPr/>
      </dsp:nvSpPr>
      <dsp:spPr>
        <a:xfrm rot="16200000">
          <a:off x="736599" y="-736599"/>
          <a:ext cx="26416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latin typeface="+mn-lt"/>
            </a:rPr>
            <a:t>Profile and Characteristics</a:t>
          </a:r>
        </a:p>
        <a:p>
          <a:pPr marL="171450" lvl="1" indent="-171450" algn="l" defTabSz="711200">
            <a:lnSpc>
              <a:spcPct val="90000"/>
            </a:lnSpc>
            <a:spcBef>
              <a:spcPct val="0"/>
            </a:spcBef>
            <a:spcAft>
              <a:spcPct val="15000"/>
            </a:spcAft>
            <a:buChar char="••"/>
          </a:pPr>
          <a:r>
            <a:rPr lang="en" sz="1600" kern="1200" dirty="0" smtClean="0">
              <a:solidFill>
                <a:schemeClr val="bg1"/>
              </a:solidFill>
              <a:latin typeface="+mn-lt"/>
            </a:rPr>
            <a:t>Designs, produces, and manufactures oceanic equipment</a:t>
          </a:r>
          <a:endParaRPr lang="en-US" sz="1600" kern="1200" dirty="0" smtClean="0">
            <a:solidFill>
              <a:schemeClr val="bg1"/>
            </a:solidFill>
            <a:latin typeface="+mn-lt"/>
          </a:endParaRP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Primary applications are to monitor, measure, and collect data for oceanic research</a:t>
          </a:r>
        </a:p>
        <a:p>
          <a:pPr marL="171450" lvl="1" indent="-171450" algn="l" defTabSz="711200">
            <a:lnSpc>
              <a:spcPct val="90000"/>
            </a:lnSpc>
            <a:spcBef>
              <a:spcPct val="0"/>
            </a:spcBef>
            <a:spcAft>
              <a:spcPct val="15000"/>
            </a:spcAft>
            <a:buChar char="••"/>
          </a:pPr>
          <a:r>
            <a:rPr lang="en-US" sz="1600" kern="1200" dirty="0" smtClean="0">
              <a:solidFill>
                <a:schemeClr val="bg1"/>
              </a:solidFill>
              <a:latin typeface="+mn-lt"/>
            </a:rPr>
            <a:t>Serves independent researchers and research institutions</a:t>
          </a:r>
        </a:p>
      </dsp:txBody>
      <dsp:txXfrm rot="5400000">
        <a:off x="-1" y="1"/>
        <a:ext cx="4114800" cy="1981200"/>
      </dsp:txXfrm>
    </dsp:sp>
    <dsp:sp modelId="{8F14CC5A-8C0C-47B4-9AC8-753D0265DBC3}">
      <dsp:nvSpPr>
        <dsp:cNvPr id="0" name=""/>
        <dsp:cNvSpPr/>
      </dsp:nvSpPr>
      <dsp:spPr>
        <a:xfrm>
          <a:off x="4114800" y="0"/>
          <a:ext cx="4114800"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Likely Groups and Associations</a:t>
          </a:r>
        </a:p>
        <a:p>
          <a:pPr marL="171450" lvl="1" indent="-171450" algn="l" defTabSz="711200" rtl="0">
            <a:lnSpc>
              <a:spcPct val="90000"/>
            </a:lnSpc>
            <a:spcBef>
              <a:spcPct val="0"/>
            </a:spcBef>
            <a:spcAft>
              <a:spcPct val="15000"/>
            </a:spcAft>
            <a:buChar char="••"/>
          </a:pPr>
          <a:r>
            <a:rPr lang="en" sz="1600" kern="1200" dirty="0" smtClean="0">
              <a:solidFill>
                <a:schemeClr val="bg1"/>
              </a:solidFill>
            </a:rPr>
            <a:t>ESANS – Environmental Services Association of Nova Scotia</a:t>
          </a:r>
        </a:p>
        <a:p>
          <a:pPr marL="171450" lvl="1" indent="-171450" algn="l" defTabSz="711200" rtl="0">
            <a:lnSpc>
              <a:spcPct val="90000"/>
            </a:lnSpc>
            <a:spcBef>
              <a:spcPct val="0"/>
            </a:spcBef>
            <a:spcAft>
              <a:spcPct val="15000"/>
            </a:spcAft>
            <a:buChar char="••"/>
          </a:pPr>
          <a:r>
            <a:rPr lang="en" sz="1600" kern="1200" dirty="0" smtClean="0">
              <a:solidFill>
                <a:schemeClr val="bg1"/>
              </a:solidFill>
            </a:rPr>
            <a:t>COL – Consortium for Ocean Leadership</a:t>
          </a:r>
        </a:p>
        <a:p>
          <a:pPr marL="171450" lvl="1" indent="-171450" algn="l" defTabSz="711200" rtl="0">
            <a:lnSpc>
              <a:spcPct val="90000"/>
            </a:lnSpc>
            <a:spcBef>
              <a:spcPct val="0"/>
            </a:spcBef>
            <a:spcAft>
              <a:spcPct val="15000"/>
            </a:spcAft>
            <a:buChar char="••"/>
          </a:pPr>
          <a:r>
            <a:rPr lang="en" sz="1600" kern="1200" dirty="0" smtClean="0">
              <a:solidFill>
                <a:schemeClr val="bg1"/>
              </a:solidFill>
            </a:rPr>
            <a:t>CUASHI – Consortium of Universitities for the Advacement of Hydrologic Science</a:t>
          </a:r>
        </a:p>
      </dsp:txBody>
      <dsp:txXfrm>
        <a:off x="4114800" y="0"/>
        <a:ext cx="4114800" cy="1981200"/>
      </dsp:txXfrm>
    </dsp:sp>
    <dsp:sp modelId="{349F512F-139A-481B-9C74-84205A617787}">
      <dsp:nvSpPr>
        <dsp:cNvPr id="0" name=""/>
        <dsp:cNvSpPr/>
      </dsp:nvSpPr>
      <dsp:spPr>
        <a:xfrm rot="10800000">
          <a:off x="0" y="2641600"/>
          <a:ext cx="4114800"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Where to Find Them?</a:t>
          </a:r>
        </a:p>
        <a:p>
          <a:pPr marL="171450" lvl="1" indent="-171450" algn="l" defTabSz="711200" rtl="0">
            <a:lnSpc>
              <a:spcPct val="90000"/>
            </a:lnSpc>
            <a:spcBef>
              <a:spcPct val="0"/>
            </a:spcBef>
            <a:spcAft>
              <a:spcPct val="15000"/>
            </a:spcAft>
            <a:buChar char="••"/>
          </a:pPr>
          <a:r>
            <a:rPr lang="en" sz="1600" kern="1200" dirty="0" smtClean="0">
              <a:solidFill>
                <a:schemeClr val="bg1"/>
              </a:solidFill>
            </a:rPr>
            <a:t>Search for “oceanographic instruments,” “optical equipment,” “ocean gliders”</a:t>
          </a:r>
        </a:p>
        <a:p>
          <a:pPr marL="171450" lvl="1" indent="-171450" algn="l" defTabSz="711200" rtl="0">
            <a:lnSpc>
              <a:spcPct val="90000"/>
            </a:lnSpc>
            <a:spcBef>
              <a:spcPct val="0"/>
            </a:spcBef>
            <a:spcAft>
              <a:spcPct val="15000"/>
            </a:spcAft>
            <a:buChar char="••"/>
          </a:pPr>
          <a:r>
            <a:rPr lang="en" sz="1600" i="1" kern="1200" dirty="0" smtClean="0">
              <a:solidFill>
                <a:schemeClr val="bg1"/>
              </a:solidFill>
            </a:rPr>
            <a:t>Biosphereical Instruments</a:t>
          </a:r>
          <a:r>
            <a:rPr lang="en" sz="1600" kern="1200" dirty="0" smtClean="0">
              <a:solidFill>
                <a:schemeClr val="bg1"/>
              </a:solidFill>
            </a:rPr>
            <a:t>, California</a:t>
          </a:r>
        </a:p>
        <a:p>
          <a:pPr marL="171450" lvl="1" indent="-171450" algn="l" defTabSz="711200" rtl="0">
            <a:lnSpc>
              <a:spcPct val="90000"/>
            </a:lnSpc>
            <a:spcBef>
              <a:spcPct val="0"/>
            </a:spcBef>
            <a:spcAft>
              <a:spcPct val="15000"/>
            </a:spcAft>
            <a:buChar char="••"/>
          </a:pPr>
          <a:r>
            <a:rPr lang="en" sz="1600" i="1" kern="1200" dirty="0" smtClean="0">
              <a:solidFill>
                <a:schemeClr val="bg1"/>
              </a:solidFill>
            </a:rPr>
            <a:t>Satlantic</a:t>
          </a:r>
          <a:r>
            <a:rPr lang="en" sz="1600" kern="1200" dirty="0" smtClean="0">
              <a:solidFill>
                <a:schemeClr val="bg1"/>
              </a:solidFill>
            </a:rPr>
            <a:t>, Nova Scotia</a:t>
          </a:r>
        </a:p>
        <a:p>
          <a:pPr marL="171450" lvl="1" indent="-171450" algn="l" defTabSz="711200" rtl="0">
            <a:lnSpc>
              <a:spcPct val="90000"/>
            </a:lnSpc>
            <a:spcBef>
              <a:spcPct val="0"/>
            </a:spcBef>
            <a:spcAft>
              <a:spcPct val="15000"/>
            </a:spcAft>
            <a:buChar char="••"/>
          </a:pPr>
          <a:r>
            <a:rPr lang="en" sz="1600" i="1" kern="1200" dirty="0" smtClean="0">
              <a:solidFill>
                <a:schemeClr val="bg1"/>
              </a:solidFill>
            </a:rPr>
            <a:t>Wetlabs</a:t>
          </a:r>
          <a:r>
            <a:rPr lang="en" sz="1600" kern="1200" dirty="0" smtClean="0">
              <a:solidFill>
                <a:schemeClr val="bg1"/>
              </a:solidFill>
            </a:rPr>
            <a:t>, Oregon</a:t>
          </a:r>
        </a:p>
        <a:p>
          <a:pPr marL="171450" lvl="1" indent="-171450" algn="l" defTabSz="711200" rtl="0">
            <a:lnSpc>
              <a:spcPct val="90000"/>
            </a:lnSpc>
            <a:spcBef>
              <a:spcPct val="0"/>
            </a:spcBef>
            <a:spcAft>
              <a:spcPct val="15000"/>
            </a:spcAft>
            <a:buChar char="••"/>
          </a:pPr>
          <a:r>
            <a:rPr lang="en" sz="1600" i="1" kern="1200" dirty="0" smtClean="0">
              <a:solidFill>
                <a:schemeClr val="bg1"/>
              </a:solidFill>
            </a:rPr>
            <a:t>Hobilabs</a:t>
          </a:r>
          <a:r>
            <a:rPr lang="en" sz="1600" kern="1200" dirty="0" smtClean="0">
              <a:solidFill>
                <a:schemeClr val="bg1"/>
              </a:solidFill>
            </a:rPr>
            <a:t>, Washington</a:t>
          </a:r>
        </a:p>
      </dsp:txBody>
      <dsp:txXfrm rot="10800000">
        <a:off x="0" y="3301999"/>
        <a:ext cx="4114800" cy="1981200"/>
      </dsp:txXfrm>
    </dsp:sp>
    <dsp:sp modelId="{C2F4443F-3906-4F70-A5F9-E6CE014C8F36}">
      <dsp:nvSpPr>
        <dsp:cNvPr id="0" name=""/>
        <dsp:cNvSpPr/>
      </dsp:nvSpPr>
      <dsp:spPr>
        <a:xfrm rot="5400000">
          <a:off x="4851400" y="1905000"/>
          <a:ext cx="26416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Meaningful Ways to Engage Them</a:t>
          </a:r>
        </a:p>
        <a:p>
          <a:pPr marL="171450" lvl="1" indent="-171450" algn="l" defTabSz="711200" rtl="0">
            <a:lnSpc>
              <a:spcPct val="90000"/>
            </a:lnSpc>
            <a:spcBef>
              <a:spcPct val="0"/>
            </a:spcBef>
            <a:spcAft>
              <a:spcPct val="15000"/>
            </a:spcAft>
            <a:buChar char="••"/>
          </a:pPr>
          <a:r>
            <a:rPr lang="en" sz="1600" kern="1200" dirty="0" smtClean="0">
              <a:solidFill>
                <a:schemeClr val="bg1"/>
              </a:solidFill>
            </a:rPr>
            <a:t>Show them what tools and functions the buyers want and need</a:t>
          </a:r>
        </a:p>
        <a:p>
          <a:pPr marL="171450" lvl="1" indent="-171450" algn="l" defTabSz="711200" rtl="0">
            <a:lnSpc>
              <a:spcPct val="90000"/>
            </a:lnSpc>
            <a:spcBef>
              <a:spcPct val="0"/>
            </a:spcBef>
            <a:spcAft>
              <a:spcPct val="15000"/>
            </a:spcAft>
            <a:buChar char="••"/>
          </a:pPr>
          <a:r>
            <a:rPr lang="en" sz="1600" kern="1200" dirty="0" smtClean="0">
              <a:solidFill>
                <a:schemeClr val="bg1"/>
              </a:solidFill>
            </a:rPr>
            <a:t>Visbility into customer demand and ways to improve sales</a:t>
          </a:r>
        </a:p>
        <a:p>
          <a:pPr marL="171450" lvl="1" indent="-171450" algn="l" defTabSz="711200" rtl="0">
            <a:lnSpc>
              <a:spcPct val="90000"/>
            </a:lnSpc>
            <a:spcBef>
              <a:spcPct val="0"/>
            </a:spcBef>
            <a:spcAft>
              <a:spcPct val="15000"/>
            </a:spcAft>
            <a:buChar char="••"/>
          </a:pPr>
          <a:r>
            <a:rPr lang="en" sz="1600" kern="1200" dirty="0" smtClean="0">
              <a:solidFill>
                <a:schemeClr val="bg1"/>
              </a:solidFill>
            </a:rPr>
            <a:t>Platform to display store and the equipment for sale</a:t>
          </a:r>
        </a:p>
        <a:p>
          <a:pPr marL="171450" lvl="1" indent="-171450" algn="l" defTabSz="711200" rtl="0">
            <a:lnSpc>
              <a:spcPct val="90000"/>
            </a:lnSpc>
            <a:spcBef>
              <a:spcPct val="0"/>
            </a:spcBef>
            <a:spcAft>
              <a:spcPct val="15000"/>
            </a:spcAft>
            <a:buChar char="••"/>
          </a:pPr>
          <a:endParaRPr lang="en" sz="1600" kern="1200" dirty="0" smtClean="0">
            <a:solidFill>
              <a:schemeClr val="bg1"/>
            </a:solidFill>
          </a:endParaRPr>
        </a:p>
      </dsp:txBody>
      <dsp:txXfrm rot="-5400000">
        <a:off x="4114800" y="3302000"/>
        <a:ext cx="4114800" cy="1981200"/>
      </dsp:txXfrm>
    </dsp:sp>
    <dsp:sp modelId="{28B533D2-F617-4F33-8DCA-012ABA8E6C38}">
      <dsp:nvSpPr>
        <dsp:cNvPr id="0" name=""/>
        <dsp:cNvSpPr/>
      </dsp:nvSpPr>
      <dsp:spPr>
        <a:xfrm>
          <a:off x="2880359" y="1981200"/>
          <a:ext cx="2468880" cy="13208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 sz="1600" b="1" kern="1200" dirty="0" smtClean="0">
              <a:solidFill>
                <a:schemeClr val="tx1"/>
              </a:solidFill>
            </a:rPr>
            <a:t>Oceanic Equipment Providers</a:t>
          </a:r>
          <a:endParaRPr lang="en-US" sz="1600" kern="1200" dirty="0">
            <a:solidFill>
              <a:schemeClr val="tx1"/>
            </a:solidFill>
            <a:latin typeface="+mn-lt"/>
          </a:endParaRPr>
        </a:p>
      </dsp:txBody>
      <dsp:txXfrm>
        <a:off x="2944835" y="2045676"/>
        <a:ext cx="2339928" cy="1191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311A0-3F26-4D3B-A37F-A95CD26F7EDE}">
      <dsp:nvSpPr>
        <dsp:cNvPr id="0" name=""/>
        <dsp:cNvSpPr/>
      </dsp:nvSpPr>
      <dsp:spPr>
        <a:xfrm>
          <a:off x="2088875" y="1403813"/>
          <a:ext cx="4464331" cy="25399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media for OpenH20</a:t>
          </a:r>
        </a:p>
        <a:p>
          <a:pPr lvl="0" algn="ctr" defTabSz="889000">
            <a:lnSpc>
              <a:spcPct val="90000"/>
            </a:lnSpc>
            <a:spcBef>
              <a:spcPct val="0"/>
            </a:spcBef>
            <a:spcAft>
              <a:spcPct val="35000"/>
            </a:spcAft>
          </a:pPr>
          <a:r>
            <a:rPr lang="en-US" sz="2800" kern="1200" dirty="0" smtClean="0">
              <a:solidFill>
                <a:srgbClr val="C00000"/>
              </a:solidFill>
            </a:rPr>
            <a:t>GET THE WORD OUT!!!</a:t>
          </a:r>
          <a:endParaRPr lang="en-US" sz="2800" kern="1200" dirty="0">
            <a:solidFill>
              <a:srgbClr val="C00000"/>
            </a:solidFill>
          </a:endParaRPr>
        </a:p>
      </dsp:txBody>
      <dsp:txXfrm>
        <a:off x="2742661" y="1775786"/>
        <a:ext cx="3156759" cy="1796042"/>
      </dsp:txXfrm>
    </dsp:sp>
    <dsp:sp modelId="{5C736740-E1D4-4002-A2B5-687578909809}">
      <dsp:nvSpPr>
        <dsp:cNvPr id="0" name=""/>
        <dsp:cNvSpPr/>
      </dsp:nvSpPr>
      <dsp:spPr>
        <a:xfrm>
          <a:off x="3321308" y="-180454"/>
          <a:ext cx="2088891" cy="19283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Create Awareness</a:t>
          </a:r>
          <a:endParaRPr lang="en-US" sz="2200" kern="1200" dirty="0"/>
        </a:p>
      </dsp:txBody>
      <dsp:txXfrm>
        <a:off x="3627219" y="101944"/>
        <a:ext cx="1477069" cy="1363537"/>
      </dsp:txXfrm>
    </dsp:sp>
    <dsp:sp modelId="{00A1A187-6AB5-4CC6-895A-78A3F4D57B04}">
      <dsp:nvSpPr>
        <dsp:cNvPr id="0" name=""/>
        <dsp:cNvSpPr/>
      </dsp:nvSpPr>
      <dsp:spPr>
        <a:xfrm>
          <a:off x="6370989" y="1574804"/>
          <a:ext cx="2239610" cy="22351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Increase visibility</a:t>
          </a:r>
          <a:endParaRPr lang="en-US" sz="2200" kern="1200" dirty="0"/>
        </a:p>
      </dsp:txBody>
      <dsp:txXfrm>
        <a:off x="6698972" y="1902141"/>
        <a:ext cx="1583644" cy="1580524"/>
      </dsp:txXfrm>
    </dsp:sp>
    <dsp:sp modelId="{524C41E9-EE73-42D4-A5C3-00B72A0B5AA4}">
      <dsp:nvSpPr>
        <dsp:cNvPr id="0" name=""/>
        <dsp:cNvSpPr/>
      </dsp:nvSpPr>
      <dsp:spPr>
        <a:xfrm>
          <a:off x="3352804" y="3714952"/>
          <a:ext cx="1936474" cy="16979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Find industry key people</a:t>
          </a:r>
          <a:endParaRPr lang="en-US" sz="2200" kern="1200" dirty="0"/>
        </a:p>
      </dsp:txBody>
      <dsp:txXfrm>
        <a:off x="3636394" y="3963604"/>
        <a:ext cx="1369294" cy="1200597"/>
      </dsp:txXfrm>
    </dsp:sp>
    <dsp:sp modelId="{78A92D91-3B78-40D0-B678-88B5BF7D931B}">
      <dsp:nvSpPr>
        <dsp:cNvPr id="0" name=""/>
        <dsp:cNvSpPr/>
      </dsp:nvSpPr>
      <dsp:spPr>
        <a:xfrm>
          <a:off x="4" y="1650981"/>
          <a:ext cx="2302576" cy="20827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Build Community</a:t>
          </a:r>
          <a:endParaRPr lang="en-US" sz="2200" kern="1200" dirty="0"/>
        </a:p>
      </dsp:txBody>
      <dsp:txXfrm>
        <a:off x="337208" y="1955999"/>
        <a:ext cx="1628168" cy="1472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D3BB-7AA0-4708-8077-7DCFE94C8190}">
      <dsp:nvSpPr>
        <dsp:cNvPr id="0" name=""/>
        <dsp:cNvSpPr/>
      </dsp:nvSpPr>
      <dsp:spPr>
        <a:xfrm rot="16200000">
          <a:off x="736599" y="-736599"/>
          <a:ext cx="2641600" cy="41147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Profile and Characteristics</a:t>
          </a:r>
        </a:p>
        <a:p>
          <a:pPr marL="171450" lvl="1" indent="-171450" algn="l" defTabSz="711200" rtl="0">
            <a:lnSpc>
              <a:spcPct val="90000"/>
            </a:lnSpc>
            <a:spcBef>
              <a:spcPct val="0"/>
            </a:spcBef>
            <a:spcAft>
              <a:spcPct val="15000"/>
            </a:spcAft>
            <a:buChar char="••"/>
          </a:pPr>
          <a:r>
            <a:rPr lang="en" sz="1600" kern="1200" dirty="0" smtClean="0">
              <a:solidFill>
                <a:schemeClr val="bg1"/>
              </a:solidFill>
            </a:rPr>
            <a:t>Companies, businesses, and/or organizations</a:t>
          </a:r>
        </a:p>
        <a:p>
          <a:pPr marL="171450" lvl="1" indent="-171450" algn="l" defTabSz="711200" rtl="0">
            <a:lnSpc>
              <a:spcPct val="90000"/>
            </a:lnSpc>
            <a:spcBef>
              <a:spcPct val="0"/>
            </a:spcBef>
            <a:spcAft>
              <a:spcPct val="15000"/>
            </a:spcAft>
            <a:buChar char="••"/>
          </a:pPr>
          <a:r>
            <a:rPr lang="en" sz="1600" kern="1200" dirty="0" smtClean="0">
              <a:solidFill>
                <a:schemeClr val="bg1"/>
              </a:solidFill>
            </a:rPr>
            <a:t>Similar mission statement</a:t>
          </a:r>
        </a:p>
        <a:p>
          <a:pPr marL="171450" lvl="1" indent="-171450" algn="l" defTabSz="711200" rtl="0">
            <a:lnSpc>
              <a:spcPct val="90000"/>
            </a:lnSpc>
            <a:spcBef>
              <a:spcPct val="0"/>
            </a:spcBef>
            <a:spcAft>
              <a:spcPct val="15000"/>
            </a:spcAft>
            <a:buChar char="••"/>
          </a:pPr>
          <a:r>
            <a:rPr lang="en" sz="1600" kern="1200" dirty="0" smtClean="0">
              <a:solidFill>
                <a:schemeClr val="bg1"/>
              </a:solidFill>
            </a:rPr>
            <a:t>Believes in improving the environment by collaboration and innovation</a:t>
          </a:r>
        </a:p>
        <a:p>
          <a:pPr marL="171450" lvl="1" indent="-171450" algn="l" defTabSz="711200" rtl="0">
            <a:lnSpc>
              <a:spcPct val="90000"/>
            </a:lnSpc>
            <a:spcBef>
              <a:spcPct val="0"/>
            </a:spcBef>
            <a:spcAft>
              <a:spcPct val="15000"/>
            </a:spcAft>
            <a:buChar char="••"/>
          </a:pPr>
          <a:r>
            <a:rPr lang="en" sz="1600" kern="1200" dirty="0" smtClean="0">
              <a:solidFill>
                <a:schemeClr val="bg1"/>
              </a:solidFill>
            </a:rPr>
            <a:t>Able to provide financial sponsorship </a:t>
          </a:r>
        </a:p>
        <a:p>
          <a:pPr marL="171450" lvl="1" indent="-171450" algn="l" defTabSz="711200" rtl="0">
            <a:lnSpc>
              <a:spcPct val="90000"/>
            </a:lnSpc>
            <a:spcBef>
              <a:spcPct val="0"/>
            </a:spcBef>
            <a:spcAft>
              <a:spcPct val="15000"/>
            </a:spcAft>
            <a:buChar char="••"/>
          </a:pPr>
          <a:r>
            <a:rPr lang="en" sz="1600" kern="1200" dirty="0" smtClean="0">
              <a:solidFill>
                <a:schemeClr val="bg1"/>
              </a:solidFill>
            </a:rPr>
            <a:t>Looking for win-win</a:t>
          </a:r>
        </a:p>
        <a:p>
          <a:pPr marL="171450" lvl="1" indent="-171450" algn="l" defTabSz="711200">
            <a:lnSpc>
              <a:spcPct val="90000"/>
            </a:lnSpc>
            <a:spcBef>
              <a:spcPct val="0"/>
            </a:spcBef>
            <a:spcAft>
              <a:spcPct val="15000"/>
            </a:spcAft>
            <a:buChar char="••"/>
          </a:pPr>
          <a:r>
            <a:rPr lang="en" sz="1600" kern="1200" dirty="0" smtClean="0">
              <a:solidFill>
                <a:schemeClr val="bg1"/>
              </a:solidFill>
            </a:rPr>
            <a:t>Quid quo pro</a:t>
          </a:r>
          <a:endParaRPr lang="en" sz="1600" b="1" kern="1200" dirty="0" smtClean="0">
            <a:solidFill>
              <a:schemeClr val="bg1"/>
            </a:solidFill>
            <a:latin typeface="+mn-lt"/>
          </a:endParaRPr>
        </a:p>
      </dsp:txBody>
      <dsp:txXfrm rot="5400000">
        <a:off x="0" y="0"/>
        <a:ext cx="4114799" cy="1981200"/>
      </dsp:txXfrm>
    </dsp:sp>
    <dsp:sp modelId="{8F14CC5A-8C0C-47B4-9AC8-753D0265DBC3}">
      <dsp:nvSpPr>
        <dsp:cNvPr id="0" name=""/>
        <dsp:cNvSpPr/>
      </dsp:nvSpPr>
      <dsp:spPr>
        <a:xfrm>
          <a:off x="4114799" y="0"/>
          <a:ext cx="4114799"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Likely Groups and Associations</a:t>
          </a:r>
        </a:p>
        <a:p>
          <a:pPr marL="171450" lvl="1" indent="-171450" algn="l" defTabSz="711200" rtl="0">
            <a:lnSpc>
              <a:spcPct val="90000"/>
            </a:lnSpc>
            <a:spcBef>
              <a:spcPct val="0"/>
            </a:spcBef>
            <a:spcAft>
              <a:spcPct val="15000"/>
            </a:spcAft>
            <a:buChar char="••"/>
          </a:pPr>
          <a:r>
            <a:rPr lang="en" sz="1600" kern="1200" dirty="0" smtClean="0">
              <a:solidFill>
                <a:schemeClr val="bg1"/>
              </a:solidFill>
            </a:rPr>
            <a:t>Large companies that encourage education and technology competitions</a:t>
          </a:r>
        </a:p>
        <a:p>
          <a:pPr marL="171450" lvl="1" indent="-171450" algn="l" defTabSz="711200" rtl="0">
            <a:lnSpc>
              <a:spcPct val="90000"/>
            </a:lnSpc>
            <a:spcBef>
              <a:spcPct val="0"/>
            </a:spcBef>
            <a:spcAft>
              <a:spcPct val="15000"/>
            </a:spcAft>
            <a:buChar char="••"/>
          </a:pPr>
          <a:r>
            <a:rPr lang="en" sz="1600" kern="1200" dirty="0" smtClean="0">
              <a:solidFill>
                <a:schemeClr val="bg1"/>
              </a:solidFill>
            </a:rPr>
            <a:t>IBM, Google, BMW, Intel</a:t>
          </a:r>
        </a:p>
        <a:p>
          <a:pPr marL="171450" lvl="1" indent="-171450" algn="l" defTabSz="711200" rtl="0">
            <a:lnSpc>
              <a:spcPct val="90000"/>
            </a:lnSpc>
            <a:spcBef>
              <a:spcPct val="0"/>
            </a:spcBef>
            <a:spcAft>
              <a:spcPct val="15000"/>
            </a:spcAft>
            <a:buChar char="••"/>
          </a:pPr>
          <a:r>
            <a:rPr lang="en" sz="1600" kern="1200" dirty="0" smtClean="0">
              <a:solidFill>
                <a:schemeClr val="bg1"/>
              </a:solidFill>
            </a:rPr>
            <a:t>Energy/Clean-tech companies</a:t>
          </a:r>
        </a:p>
        <a:p>
          <a:pPr marL="171450" lvl="1" indent="-171450" algn="l" defTabSz="711200" rtl="0">
            <a:lnSpc>
              <a:spcPct val="90000"/>
            </a:lnSpc>
            <a:spcBef>
              <a:spcPct val="0"/>
            </a:spcBef>
            <a:spcAft>
              <a:spcPct val="15000"/>
            </a:spcAft>
            <a:buChar char="••"/>
          </a:pPr>
          <a:r>
            <a:rPr lang="en" sz="1600" kern="1200" dirty="0" smtClean="0">
              <a:solidFill>
                <a:schemeClr val="bg1"/>
              </a:solidFill>
            </a:rPr>
            <a:t>Cesar’s list of potential sponsors</a:t>
          </a:r>
          <a:endParaRPr lang="en" sz="1600" b="1" kern="1200" dirty="0" smtClean="0">
            <a:solidFill>
              <a:schemeClr val="bg1"/>
            </a:solidFill>
            <a:latin typeface="+mn-lt"/>
          </a:endParaRPr>
        </a:p>
      </dsp:txBody>
      <dsp:txXfrm>
        <a:off x="4114799" y="0"/>
        <a:ext cx="4114799" cy="1981200"/>
      </dsp:txXfrm>
    </dsp:sp>
    <dsp:sp modelId="{349F512F-139A-481B-9C74-84205A617787}">
      <dsp:nvSpPr>
        <dsp:cNvPr id="0" name=""/>
        <dsp:cNvSpPr/>
      </dsp:nvSpPr>
      <dsp:spPr>
        <a:xfrm rot="10800000">
          <a:off x="0" y="2641600"/>
          <a:ext cx="4114799" cy="2641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Where to Find Them?</a:t>
          </a:r>
        </a:p>
        <a:p>
          <a:pPr marL="171450" lvl="1" indent="-171450" algn="l" defTabSz="711200" rtl="0">
            <a:lnSpc>
              <a:spcPct val="90000"/>
            </a:lnSpc>
            <a:spcBef>
              <a:spcPct val="0"/>
            </a:spcBef>
            <a:spcAft>
              <a:spcPct val="15000"/>
            </a:spcAft>
            <a:buChar char="••"/>
          </a:pPr>
          <a:r>
            <a:rPr lang="en" sz="1600" kern="1200" dirty="0" smtClean="0">
              <a:solidFill>
                <a:schemeClr val="bg1"/>
              </a:solidFill>
            </a:rPr>
            <a:t>Campus recruiting events</a:t>
          </a:r>
        </a:p>
        <a:p>
          <a:pPr marL="171450" lvl="1" indent="-171450" algn="l" defTabSz="711200" rtl="0">
            <a:lnSpc>
              <a:spcPct val="90000"/>
            </a:lnSpc>
            <a:spcBef>
              <a:spcPct val="0"/>
            </a:spcBef>
            <a:spcAft>
              <a:spcPct val="15000"/>
            </a:spcAft>
            <a:buChar char="••"/>
          </a:pPr>
          <a:r>
            <a:rPr lang="en" sz="1600" kern="1200" dirty="0" smtClean="0">
              <a:solidFill>
                <a:schemeClr val="bg1"/>
              </a:solidFill>
            </a:rPr>
            <a:t>Promote OpenH2O to the PR department</a:t>
          </a:r>
        </a:p>
        <a:p>
          <a:pPr marL="171450" lvl="1" indent="-171450" algn="l" defTabSz="711200" rtl="0">
            <a:lnSpc>
              <a:spcPct val="90000"/>
            </a:lnSpc>
            <a:spcBef>
              <a:spcPct val="0"/>
            </a:spcBef>
            <a:spcAft>
              <a:spcPct val="15000"/>
            </a:spcAft>
            <a:buChar char="••"/>
          </a:pPr>
          <a:r>
            <a:rPr lang="en" sz="1600" kern="1200" dirty="0" smtClean="0">
              <a:solidFill>
                <a:schemeClr val="bg1"/>
              </a:solidFill>
            </a:rPr>
            <a:t>Through other organizations that have those companies as sponsors</a:t>
          </a:r>
        </a:p>
        <a:p>
          <a:pPr marL="171450" lvl="1" indent="-171450" algn="l" defTabSz="711200" rtl="0">
            <a:lnSpc>
              <a:spcPct val="90000"/>
            </a:lnSpc>
            <a:spcBef>
              <a:spcPct val="0"/>
            </a:spcBef>
            <a:spcAft>
              <a:spcPct val="15000"/>
            </a:spcAft>
            <a:buChar char="••"/>
          </a:pPr>
          <a:r>
            <a:rPr lang="en" sz="1600" kern="1200" dirty="0" smtClean="0">
              <a:solidFill>
                <a:schemeClr val="bg1"/>
              </a:solidFill>
            </a:rPr>
            <a:t>Network</a:t>
          </a:r>
          <a:endParaRPr lang="en-US" sz="1600" kern="1200" dirty="0">
            <a:solidFill>
              <a:schemeClr val="bg1"/>
            </a:solidFill>
            <a:latin typeface="+mn-lt"/>
          </a:endParaRPr>
        </a:p>
      </dsp:txBody>
      <dsp:txXfrm rot="10800000">
        <a:off x="0" y="3301999"/>
        <a:ext cx="4114799" cy="1981200"/>
      </dsp:txXfrm>
    </dsp:sp>
    <dsp:sp modelId="{C2F4443F-3906-4F70-A5F9-E6CE014C8F36}">
      <dsp:nvSpPr>
        <dsp:cNvPr id="0" name=""/>
        <dsp:cNvSpPr/>
      </dsp:nvSpPr>
      <dsp:spPr>
        <a:xfrm rot="5400000">
          <a:off x="4851400" y="1905000"/>
          <a:ext cx="2641600" cy="41147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 sz="1600" b="1" kern="1200" dirty="0" smtClean="0">
              <a:solidFill>
                <a:schemeClr val="bg1"/>
              </a:solidFill>
            </a:rPr>
            <a:t>Meaningful Ways to Engage Them</a:t>
          </a:r>
        </a:p>
        <a:p>
          <a:pPr marL="171450" lvl="1" indent="-171450" algn="l" defTabSz="711200" rtl="0">
            <a:lnSpc>
              <a:spcPct val="90000"/>
            </a:lnSpc>
            <a:spcBef>
              <a:spcPct val="0"/>
            </a:spcBef>
            <a:spcAft>
              <a:spcPct val="15000"/>
            </a:spcAft>
            <a:buChar char="••"/>
          </a:pPr>
          <a:r>
            <a:rPr lang="en" sz="1600" kern="1200" dirty="0" smtClean="0">
              <a:solidFill>
                <a:schemeClr val="bg1"/>
              </a:solidFill>
            </a:rPr>
            <a:t>Demonstrate value</a:t>
          </a:r>
        </a:p>
        <a:p>
          <a:pPr marL="171450" lvl="1" indent="-171450" algn="l" defTabSz="711200" rtl="0">
            <a:lnSpc>
              <a:spcPct val="90000"/>
            </a:lnSpc>
            <a:spcBef>
              <a:spcPct val="0"/>
            </a:spcBef>
            <a:spcAft>
              <a:spcPct val="15000"/>
            </a:spcAft>
            <a:buChar char="••"/>
          </a:pPr>
          <a:r>
            <a:rPr lang="en" sz="1600" kern="1200" dirty="0" smtClean="0">
              <a:solidFill>
                <a:schemeClr val="bg1"/>
              </a:solidFill>
            </a:rPr>
            <a:t>Show the various levels of sponsorship and what each level entrails</a:t>
          </a:r>
        </a:p>
        <a:p>
          <a:pPr marL="171450" lvl="1" indent="-171450" algn="l" defTabSz="711200" rtl="0">
            <a:lnSpc>
              <a:spcPct val="90000"/>
            </a:lnSpc>
            <a:spcBef>
              <a:spcPct val="0"/>
            </a:spcBef>
            <a:spcAft>
              <a:spcPct val="15000"/>
            </a:spcAft>
            <a:buChar char="••"/>
          </a:pPr>
          <a:r>
            <a:rPr lang="en" sz="1600" kern="1200" dirty="0" smtClean="0">
              <a:solidFill>
                <a:schemeClr val="bg1"/>
              </a:solidFill>
            </a:rPr>
            <a:t>Increased sponsor visibility, press releases, teaching the community about the sponsors</a:t>
          </a:r>
          <a:endParaRPr lang="en-US" sz="1600" kern="1200" dirty="0">
            <a:solidFill>
              <a:schemeClr val="bg1"/>
            </a:solidFill>
            <a:latin typeface="+mn-lt"/>
          </a:endParaRPr>
        </a:p>
      </dsp:txBody>
      <dsp:txXfrm rot="-5400000">
        <a:off x="4114801" y="3301998"/>
        <a:ext cx="4114799" cy="1981200"/>
      </dsp:txXfrm>
    </dsp:sp>
    <dsp:sp modelId="{28B533D2-F617-4F33-8DCA-012ABA8E6C38}">
      <dsp:nvSpPr>
        <dsp:cNvPr id="0" name=""/>
        <dsp:cNvSpPr/>
      </dsp:nvSpPr>
      <dsp:spPr>
        <a:xfrm>
          <a:off x="2880359" y="1981199"/>
          <a:ext cx="2468880" cy="13208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 sz="1600" b="1" kern="1200" dirty="0" smtClean="0">
              <a:solidFill>
                <a:schemeClr val="tx1"/>
              </a:solidFill>
            </a:rPr>
            <a:t>Sponsors</a:t>
          </a:r>
          <a:endParaRPr lang="en-US" sz="1600" kern="1200" dirty="0">
            <a:solidFill>
              <a:schemeClr val="tx1"/>
            </a:solidFill>
            <a:latin typeface="+mn-lt"/>
          </a:endParaRPr>
        </a:p>
      </dsp:txBody>
      <dsp:txXfrm>
        <a:off x="2944835" y="2045675"/>
        <a:ext cx="2339928" cy="11918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0.51138</cdr:x>
      <cdr:y>0.58926</cdr:y>
    </cdr:from>
    <cdr:to>
      <cdr:x>0.77964</cdr:x>
      <cdr:y>0.74566</cdr:y>
    </cdr:to>
    <cdr:sp macro="" textlink="">
      <cdr:nvSpPr>
        <cdr:cNvPr id="2" name="TextBox 1"/>
        <cdr:cNvSpPr txBox="1"/>
      </cdr:nvSpPr>
      <cdr:spPr>
        <a:xfrm xmlns:a="http://schemas.openxmlformats.org/drawingml/2006/main">
          <a:off x="4067175" y="3552825"/>
          <a:ext cx="2133599" cy="942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a:t>Media</a:t>
          </a:r>
          <a:r>
            <a:rPr lang="en-US" sz="2000" baseline="0"/>
            <a:t> / Marketers 31%</a:t>
          </a:r>
          <a:endParaRPr lang="en-US" sz="2000"/>
        </a:p>
      </cdr:txBody>
    </cdr:sp>
  </cdr:relSizeAnchor>
</c:userShapes>
</file>

<file path=ppt/drawings/drawing2.xml><?xml version="1.0" encoding="utf-8"?>
<c:userShapes xmlns:c="http://schemas.openxmlformats.org/drawingml/2006/chart">
  <cdr:relSizeAnchor xmlns:cdr="http://schemas.openxmlformats.org/drawingml/2006/chartDrawing">
    <cdr:from>
      <cdr:x>0.54455</cdr:x>
      <cdr:y>0.35616</cdr:y>
    </cdr:from>
    <cdr:to>
      <cdr:x>0.81131</cdr:x>
      <cdr:y>0.61641</cdr:y>
    </cdr:to>
    <cdr:sp macro="" textlink="">
      <cdr:nvSpPr>
        <cdr:cNvPr id="2" name="TextBox 1"/>
        <cdr:cNvSpPr txBox="1"/>
      </cdr:nvSpPr>
      <cdr:spPr>
        <a:xfrm xmlns:a="http://schemas.openxmlformats.org/drawingml/2006/main">
          <a:off x="4191000" y="1981200"/>
          <a:ext cx="2053039" cy="14476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t>Ocean groups </a:t>
          </a:r>
          <a:endParaRPr lang="en-US" sz="2800" dirty="0" smtClean="0"/>
        </a:p>
        <a:p xmlns:a="http://schemas.openxmlformats.org/drawingml/2006/main">
          <a:pPr algn="ctr"/>
          <a:r>
            <a:rPr lang="en-US" sz="2800" dirty="0" smtClean="0"/>
            <a:t>33 </a:t>
          </a:r>
          <a:endParaRPr lang="en-US" sz="2800" dirty="0"/>
        </a:p>
      </cdr:txBody>
    </cdr:sp>
  </cdr:relSizeAnchor>
  <cdr:relSizeAnchor xmlns:cdr="http://schemas.openxmlformats.org/drawingml/2006/chartDrawing">
    <cdr:from>
      <cdr:x>0.15842</cdr:x>
      <cdr:y>0.21918</cdr:y>
    </cdr:from>
    <cdr:to>
      <cdr:x>0.52475</cdr:x>
      <cdr:y>0.54795</cdr:y>
    </cdr:to>
    <cdr:sp macro="" textlink="">
      <cdr:nvSpPr>
        <cdr:cNvPr id="3" name="TextBox 2"/>
        <cdr:cNvSpPr txBox="1"/>
      </cdr:nvSpPr>
      <cdr:spPr>
        <a:xfrm xmlns:a="http://schemas.openxmlformats.org/drawingml/2006/main">
          <a:off x="1219200" y="1219200"/>
          <a:ext cx="2819400" cy="182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t>Media </a:t>
          </a:r>
          <a:r>
            <a:rPr lang="en-US" sz="2800" dirty="0" smtClean="0"/>
            <a:t>sites/Marketing groups</a:t>
          </a:r>
        </a:p>
        <a:p xmlns:a="http://schemas.openxmlformats.org/drawingml/2006/main">
          <a:pPr algn="ctr"/>
          <a:r>
            <a:rPr lang="en-US" sz="2800" dirty="0" smtClean="0"/>
            <a:t>24</a:t>
          </a:r>
          <a:endParaRPr lang="en-US" sz="2800" dirty="0"/>
        </a:p>
      </cdr:txBody>
    </cdr:sp>
  </cdr:relSizeAnchor>
  <cdr:relSizeAnchor xmlns:cdr="http://schemas.openxmlformats.org/drawingml/2006/chartDrawing">
    <cdr:from>
      <cdr:x>0.25743</cdr:x>
      <cdr:y>0.64384</cdr:y>
    </cdr:from>
    <cdr:to>
      <cdr:x>0.48577</cdr:x>
      <cdr:y>0.87264</cdr:y>
    </cdr:to>
    <cdr:sp macro="" textlink="">
      <cdr:nvSpPr>
        <cdr:cNvPr id="4" name="TextBox 3"/>
        <cdr:cNvSpPr txBox="1"/>
      </cdr:nvSpPr>
      <cdr:spPr>
        <a:xfrm xmlns:a="http://schemas.openxmlformats.org/drawingml/2006/main">
          <a:off x="1981200" y="3581400"/>
          <a:ext cx="1757350" cy="1272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Technology </a:t>
          </a:r>
        </a:p>
        <a:p xmlns:a="http://schemas.openxmlformats.org/drawingml/2006/main">
          <a:r>
            <a:rPr lang="en-US" sz="2000" dirty="0"/>
            <a:t>groups </a:t>
          </a:r>
          <a:endParaRPr lang="en-US" sz="2000" dirty="0" smtClean="0"/>
        </a:p>
        <a:p xmlns:a="http://schemas.openxmlformats.org/drawingml/2006/main">
          <a:r>
            <a:rPr lang="en-US" sz="2000" dirty="0" smtClean="0"/>
            <a:t>5</a:t>
          </a:r>
          <a:endParaRPr lang="en-US" sz="2000" dirty="0"/>
        </a:p>
      </cdr:txBody>
    </cdr:sp>
  </cdr:relSizeAnchor>
  <cdr:relSizeAnchor xmlns:cdr="http://schemas.openxmlformats.org/drawingml/2006/chartDrawing">
    <cdr:from>
      <cdr:x>0.32673</cdr:x>
      <cdr:y>0.769</cdr:y>
    </cdr:from>
    <cdr:to>
      <cdr:x>0.59578</cdr:x>
      <cdr:y>1</cdr:y>
    </cdr:to>
    <cdr:sp macro="" textlink="">
      <cdr:nvSpPr>
        <cdr:cNvPr id="5" name="TextBox 4"/>
        <cdr:cNvSpPr txBox="1"/>
      </cdr:nvSpPr>
      <cdr:spPr>
        <a:xfrm xmlns:a="http://schemas.openxmlformats.org/drawingml/2006/main">
          <a:off x="2514600" y="4277638"/>
          <a:ext cx="2070642" cy="1284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Open source communities </a:t>
          </a:r>
          <a:r>
            <a:rPr lang="en-US" sz="2400" dirty="0" smtClean="0"/>
            <a:t>10</a:t>
          </a:r>
          <a:endParaRPr lang="en-US"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0.09756</cdr:x>
      <cdr:y>0.50863</cdr:y>
    </cdr:from>
    <cdr:to>
      <cdr:x>0.97083</cdr:x>
      <cdr:y>0.51215</cdr:y>
    </cdr:to>
    <cdr:cxnSp macro="">
      <cdr:nvCxnSpPr>
        <cdr:cNvPr id="3" name="Straight Connector 2"/>
        <cdr:cNvCxnSpPr/>
      </cdr:nvCxnSpPr>
      <cdr:spPr>
        <a:xfrm xmlns:a="http://schemas.openxmlformats.org/drawingml/2006/main">
          <a:off x="609600" y="1791608"/>
          <a:ext cx="5456534" cy="12408"/>
        </a:xfrm>
        <a:prstGeom xmlns:a="http://schemas.openxmlformats.org/drawingml/2006/main" prst="line">
          <a:avLst/>
        </a:prstGeom>
        <a:ln xmlns:a="http://schemas.openxmlformats.org/drawingml/2006/main" w="38100">
          <a:solidFill>
            <a:srgbClr val="FFC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0.17917</cdr:x>
      <cdr:y>0.28123</cdr:y>
    </cdr:from>
    <cdr:to>
      <cdr:x>0.70732</cdr:x>
      <cdr:y>0.36979</cdr:y>
    </cdr:to>
    <cdr:sp macro="" textlink="">
      <cdr:nvSpPr>
        <cdr:cNvPr id="9" name="TextBox 8"/>
        <cdr:cNvSpPr txBox="1"/>
      </cdr:nvSpPr>
      <cdr:spPr>
        <a:xfrm xmlns:a="http://schemas.openxmlformats.org/drawingml/2006/main">
          <a:off x="1119526" y="990600"/>
          <a:ext cx="3300074" cy="311962"/>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t>Average #</a:t>
          </a:r>
          <a:r>
            <a:rPr lang="en-US" sz="1600" b="1" baseline="0" dirty="0"/>
            <a:t> of tweets /week = 14</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0.11667</cdr:x>
      <cdr:y>0.39757</cdr:y>
    </cdr:from>
    <cdr:to>
      <cdr:x>0.96875</cdr:x>
      <cdr:y>0.39757</cdr:y>
    </cdr:to>
    <cdr:cxnSp macro="">
      <cdr:nvCxnSpPr>
        <cdr:cNvPr id="3" name="Straight Connector 2"/>
        <cdr:cNvCxnSpPr/>
      </cdr:nvCxnSpPr>
      <cdr:spPr>
        <a:xfrm xmlns:a="http://schemas.openxmlformats.org/drawingml/2006/main">
          <a:off x="533400" y="1090613"/>
          <a:ext cx="3895725" cy="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0.18072</cdr:x>
      <cdr:y>0.20455</cdr:y>
    </cdr:from>
    <cdr:to>
      <cdr:x>0.63148</cdr:x>
      <cdr:y>0.31398</cdr:y>
    </cdr:to>
    <cdr:sp macro="" textlink="">
      <cdr:nvSpPr>
        <cdr:cNvPr id="4" name="TextBox 1"/>
        <cdr:cNvSpPr txBox="1"/>
      </cdr:nvSpPr>
      <cdr:spPr>
        <a:xfrm xmlns:a="http://schemas.openxmlformats.org/drawingml/2006/main">
          <a:off x="1143000" y="685800"/>
          <a:ext cx="2850832" cy="366897"/>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Average #</a:t>
          </a:r>
          <a:r>
            <a:rPr lang="en-US" sz="1100" b="1" baseline="0" dirty="0"/>
            <a:t> of </a:t>
          </a:r>
          <a:r>
            <a:rPr lang="en-US" sz="1100" b="1" baseline="0" dirty="0" smtClean="0"/>
            <a:t>posts </a:t>
          </a:r>
          <a:r>
            <a:rPr lang="en-US" sz="1100" b="1" baseline="0" dirty="0"/>
            <a:t>/week = </a:t>
          </a:r>
          <a:r>
            <a:rPr lang="en-US" sz="1100" b="1" baseline="0" dirty="0" smtClean="0"/>
            <a:t>35</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99839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7" name="Shape 10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OpenH2O is a unique company</a:t>
            </a:r>
            <a:endParaRPr lang="en-US" baseline="0" dirty="0" smtClean="0"/>
          </a:p>
          <a:p>
            <a:r>
              <a:rPr lang="en-US" dirty="0" smtClean="0"/>
              <a:t>It</a:t>
            </a:r>
            <a:r>
              <a:rPr lang="en-US" baseline="0" dirty="0" smtClean="0"/>
              <a:t> was all our first choices to work with because of that</a:t>
            </a:r>
          </a:p>
          <a:p>
            <a:r>
              <a:rPr lang="en-US" baseline="0" dirty="0" smtClean="0"/>
              <a:t>We’d like to go around the table again to explain those motivations..</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2000" b="1" u="sng"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2000" b="1" u="sng" dirty="0" smtClean="0">
                <a:solidFill>
                  <a:schemeClr val="bg1"/>
                </a:solidFill>
              </a:rPr>
              <a:t>ENTHUSIASTS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chemeClr val="bg1"/>
                </a:solidFill>
              </a:rPr>
              <a:t>Profile and Characteristics</a:t>
            </a:r>
          </a:p>
          <a:p>
            <a:pPr marL="228600" lvl="0" indent="-228600" algn="l" rtl="0">
              <a:buFont typeface="+mj-lt"/>
              <a:buAutoNum type="arabicPeriod"/>
            </a:pPr>
            <a:r>
              <a:rPr lang="en" sz="1100" dirty="0" smtClean="0">
                <a:solidFill>
                  <a:schemeClr val="bg1"/>
                </a:solidFill>
              </a:rPr>
              <a:t>Includes students and technologists</a:t>
            </a:r>
          </a:p>
          <a:p>
            <a:pPr marL="228600" lvl="0" indent="-228600" algn="l" rtl="0">
              <a:buFont typeface="+mj-lt"/>
              <a:buAutoNum type="arabicPeriod"/>
            </a:pPr>
            <a:r>
              <a:rPr lang="en" sz="1100" dirty="0" smtClean="0">
                <a:solidFill>
                  <a:schemeClr val="bg1"/>
                </a:solidFill>
              </a:rPr>
              <a:t>Passionate in sailing/ocean/technology</a:t>
            </a:r>
          </a:p>
          <a:p>
            <a:pPr marL="228600" lvl="0" indent="-228600" algn="l" rtl="0">
              <a:buFont typeface="+mj-lt"/>
              <a:buAutoNum type="arabicPeriod"/>
            </a:pPr>
            <a:r>
              <a:rPr lang="en" sz="1100" dirty="0" smtClean="0">
                <a:solidFill>
                  <a:schemeClr val="bg1"/>
                </a:solidFill>
              </a:rPr>
              <a:t>Curious and eager to learn</a:t>
            </a:r>
          </a:p>
          <a:p>
            <a:pPr marL="228600" lvl="0" indent="-228600">
              <a:buFont typeface="+mj-lt"/>
              <a:buAutoNum type="arabicPeriod"/>
            </a:pPr>
            <a:r>
              <a:rPr lang="en" sz="1100" b="0" dirty="0" smtClean="0">
                <a:solidFill>
                  <a:schemeClr val="bg1"/>
                </a:solidFill>
                <a:latin typeface="+mn-lt"/>
              </a:rPr>
              <a:t>Desire to make change in the community and envionrment</a:t>
            </a:r>
          </a:p>
          <a:p>
            <a:pPr marL="228600" lvl="0" indent="-228600">
              <a:buFont typeface="+mj-lt"/>
              <a:buAutoNum type="arabicPeriod"/>
            </a:pPr>
            <a:r>
              <a:rPr lang="en" sz="1100" dirty="0" smtClean="0">
                <a:solidFill>
                  <a:schemeClr val="bg1"/>
                </a:solidFill>
              </a:rPr>
              <a:t>Recognition of their contributions to the projects is a plus</a:t>
            </a:r>
            <a:endParaRPr lang="en" sz="1100" b="1" dirty="0" smtClean="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chemeClr val="bg1"/>
                </a:solidFill>
              </a:rPr>
              <a:t>Likely Groups and Associations</a:t>
            </a:r>
          </a:p>
          <a:p>
            <a:pPr marL="228600" lvl="0" indent="-228600" algn="l" rtl="0">
              <a:buFont typeface="+mj-lt"/>
              <a:buAutoNum type="arabicPeriod"/>
            </a:pPr>
            <a:r>
              <a:rPr lang="en-US" sz="1100" dirty="0" smtClean="0">
                <a:solidFill>
                  <a:schemeClr val="bg1"/>
                </a:solidFill>
                <a:latin typeface="+mn-lt"/>
              </a:rPr>
              <a:t>ASA – American Sailing Association</a:t>
            </a:r>
          </a:p>
          <a:p>
            <a:pPr marL="228600" lvl="0" indent="-228600" algn="l" rtl="0">
              <a:buFont typeface="+mj-lt"/>
              <a:buAutoNum type="arabicPeriod"/>
            </a:pPr>
            <a:r>
              <a:rPr lang="en-US" sz="1100" dirty="0" smtClean="0">
                <a:solidFill>
                  <a:schemeClr val="bg1"/>
                </a:solidFill>
                <a:latin typeface="+mn-lt"/>
              </a:rPr>
              <a:t>TED global audience</a:t>
            </a:r>
          </a:p>
          <a:p>
            <a:pPr marL="228600" lvl="0" indent="-228600" algn="l" rtl="0">
              <a:buFont typeface="+mj-lt"/>
              <a:buAutoNum type="arabicPeriod"/>
            </a:pPr>
            <a:r>
              <a:rPr lang="en" sz="1100" dirty="0" smtClean="0">
                <a:solidFill>
                  <a:schemeClr val="bg1"/>
                </a:solidFill>
              </a:rPr>
              <a:t>Robotics and Artifical Intelligence Groups</a:t>
            </a:r>
            <a:endParaRPr lang="en-US" sz="1100" dirty="0" smtClean="0">
              <a:solidFill>
                <a:schemeClr val="bg1"/>
              </a:solidFill>
              <a:latin typeface="+mn-lt"/>
            </a:endParaRPr>
          </a:p>
          <a:p>
            <a:pPr marL="228600" lvl="0" indent="-228600" rtl="0">
              <a:buFont typeface="+mj-lt"/>
              <a:buAutoNum type="arabicPeriod"/>
            </a:pPr>
            <a:r>
              <a:rPr lang="en" sz="1100" dirty="0" smtClean="0">
                <a:solidFill>
                  <a:schemeClr val="bg1"/>
                </a:solidFill>
              </a:rPr>
              <a:t>Marine engineering groups</a:t>
            </a:r>
          </a:p>
          <a:p>
            <a:pPr marL="228600" lvl="0" indent="-228600" rtl="0">
              <a:buFont typeface="+mj-lt"/>
              <a:buAutoNum type="arabicPeriod"/>
            </a:pPr>
            <a:r>
              <a:rPr lang="en" sz="1100" dirty="0" smtClean="0">
                <a:solidFill>
                  <a:schemeClr val="bg1"/>
                </a:solidFill>
              </a:rPr>
              <a:t>Open source communities</a:t>
            </a:r>
            <a:endParaRPr lang="en-US" sz="1100" dirty="0" smtClean="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chemeClr val="bg1"/>
                </a:solidFill>
              </a:rPr>
              <a:t>Where to Find Them?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 sz="1600" dirty="0" smtClean="0">
                <a:solidFill>
                  <a:schemeClr val="bg1"/>
                </a:solidFill>
              </a:rPr>
              <a:t>Universities – groups/associations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 sz="1600" dirty="0" smtClean="0">
                <a:solidFill>
                  <a:schemeClr val="bg1"/>
                </a:solidFill>
              </a:rPr>
              <a:t>Sailing organizations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 sz="1600" dirty="0" smtClean="0">
                <a:solidFill>
                  <a:schemeClr val="bg1"/>
                </a:solidFill>
              </a:rPr>
              <a:t>Professionals in the technology industry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 sz="1600" dirty="0" smtClean="0">
                <a:solidFill>
                  <a:schemeClr val="bg1"/>
                </a:solidFill>
              </a:rPr>
              <a:t>Groups on Linkedin and Twitter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 sz="1600" dirty="0" smtClean="0">
                <a:solidFill>
                  <a:schemeClr val="bg1"/>
                </a:solidFill>
              </a:rPr>
              <a:t>IEEE – Institute of Electrical and Electronics Engineers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chemeClr val="bg1"/>
                </a:solidFill>
              </a:rPr>
              <a:t>Meaningful Ways to Engage Them</a:t>
            </a:r>
          </a:p>
          <a:p>
            <a:pPr marL="228600" lvl="0" indent="-228600" algn="l" rtl="0">
              <a:buFont typeface="+mj-lt"/>
              <a:buAutoNum type="arabicPeriod"/>
            </a:pPr>
            <a:r>
              <a:rPr lang="en" sz="1100" dirty="0" smtClean="0">
                <a:solidFill>
                  <a:schemeClr val="bg1"/>
                </a:solidFill>
              </a:rPr>
              <a:t>Technology information and demos</a:t>
            </a:r>
          </a:p>
          <a:p>
            <a:pPr marL="228600" lvl="0" indent="-228600" rtl="0">
              <a:buFont typeface="+mj-lt"/>
              <a:buAutoNum type="arabicPeriod"/>
            </a:pPr>
            <a:r>
              <a:rPr lang="en" sz="1100" dirty="0" smtClean="0">
                <a:solidFill>
                  <a:schemeClr val="bg1"/>
                </a:solidFill>
              </a:rPr>
              <a:t>Incentives and recognitions for support</a:t>
            </a:r>
          </a:p>
          <a:p>
            <a:pPr marL="228600" lvl="0" indent="-228600" rtl="0">
              <a:buFont typeface="+mj-lt"/>
              <a:buAutoNum type="arabicPeriod"/>
            </a:pPr>
            <a:r>
              <a:rPr lang="en" sz="1100" dirty="0" smtClean="0">
                <a:solidFill>
                  <a:schemeClr val="bg1"/>
                </a:solidFill>
              </a:rPr>
              <a:t>Organize competitions and award prizes</a:t>
            </a:r>
            <a:endParaRPr lang="en-US" sz="1100" dirty="0" smtClean="0">
              <a:solidFill>
                <a:schemeClr val="bg1"/>
              </a:solidFill>
              <a:latin typeface="+mn-lt"/>
            </a:endParaRPr>
          </a:p>
          <a:p>
            <a:pPr marL="228600" lvl="0" indent="-228600" rtl="0">
              <a:buFont typeface="+mj-lt"/>
              <a:buAutoNum type="arabicPeriod"/>
            </a:pPr>
            <a:r>
              <a:rPr lang="en" sz="1100" dirty="0" smtClean="0">
                <a:solidFill>
                  <a:schemeClr val="bg1"/>
                </a:solidFill>
              </a:rPr>
              <a:t>Promote open source technologies</a:t>
            </a:r>
            <a:endParaRPr lang="en-US" sz="1100" dirty="0" smtClean="0">
              <a:solidFill>
                <a:schemeClr val="bg1"/>
              </a:solidFill>
              <a:latin typeface="+mn-lt"/>
            </a:endParaRPr>
          </a:p>
          <a:p>
            <a:pPr marL="228600" lvl="0" indent="-228600" rtl="0">
              <a:buFont typeface="+mj-lt"/>
              <a:buAutoNum type="arabicPeriod"/>
            </a:pPr>
            <a:r>
              <a:rPr lang="en" sz="1100" dirty="0" smtClean="0">
                <a:solidFill>
                  <a:schemeClr val="bg1"/>
                </a:solidFill>
              </a:rPr>
              <a:t>Build a better website</a:t>
            </a:r>
          </a:p>
          <a:p>
            <a:pPr marL="228600" lvl="0" indent="-228600" rtl="0">
              <a:buFont typeface="+mj-lt"/>
              <a:buAutoNum type="arabicPeriod"/>
            </a:pPr>
            <a:r>
              <a:rPr lang="en" sz="1100" dirty="0" smtClean="0">
                <a:solidFill>
                  <a:schemeClr val="bg1"/>
                </a:solidFill>
              </a:rPr>
              <a:t>Organize conferences</a:t>
            </a:r>
          </a:p>
          <a:p>
            <a:pPr marL="228600" indent="-228600">
              <a:buFont typeface="+mj-lt"/>
              <a:buAutoNum type="arabicPeriod"/>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678778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indent="-285750">
              <a:buFont typeface="Arial" pitchFamily="34" charset="0"/>
              <a:buChar char="•"/>
            </a:pPr>
            <a:r>
              <a:rPr lang="en-US" sz="1100" dirty="0" smtClean="0"/>
              <a:t>NPOs</a:t>
            </a:r>
          </a:p>
          <a:p>
            <a:pPr marL="285750" indent="-285750">
              <a:buFont typeface="Arial" pitchFamily="34" charset="0"/>
              <a:buChar char="•"/>
            </a:pPr>
            <a:r>
              <a:rPr lang="en-US" sz="1100" dirty="0" smtClean="0"/>
              <a:t>Regulatory bodies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8300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93"/>
        <p:cNvGrpSpPr/>
        <p:nvPr/>
      </p:nvGrpSpPr>
      <p:grpSpPr>
        <a:xfrm>
          <a:off x="0" y="0"/>
          <a:ext cx="0" cy="0"/>
          <a:chOff x="0" y="0"/>
          <a:chExt cx="0" cy="0"/>
        </a:xfrm>
      </p:grpSpPr>
      <p:sp>
        <p:nvSpPr>
          <p:cNvPr id="1194" name="Shape 1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5" name="Shape 11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Experience is </a:t>
            </a:r>
            <a:r>
              <a:rPr lang="en" dirty="0" smtClean="0"/>
              <a:t>about the users, finding out how</a:t>
            </a:r>
            <a:r>
              <a:rPr lang="en" baseline="0" dirty="0" smtClean="0"/>
              <a:t> they think, their barriers, incentives, and what their pain points are</a:t>
            </a:r>
          </a:p>
          <a:p>
            <a:pPr lvl="0" rtl="0">
              <a:buNone/>
            </a:pPr>
            <a:r>
              <a:rPr lang="en" baseline="0" dirty="0" smtClean="0"/>
              <a:t>Within here, we used these tools..</a:t>
            </a: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05"/>
        <p:cNvGrpSpPr/>
        <p:nvPr/>
      </p:nvGrpSpPr>
      <p:grpSpPr>
        <a:xfrm>
          <a:off x="0" y="0"/>
          <a:ext cx="0" cy="0"/>
          <a:chOff x="0" y="0"/>
          <a:chExt cx="0" cy="0"/>
        </a:xfrm>
      </p:grpSpPr>
      <p:sp>
        <p:nvSpPr>
          <p:cNvPr id="1206" name="Shape 1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7" name="Shape 12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dirty="0" smtClean="0"/>
              <a:t>(Explain the steps we</a:t>
            </a:r>
            <a:r>
              <a:rPr lang="en" baseline="0" dirty="0" smtClean="0"/>
              <a:t> took for market research) </a:t>
            </a: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1"/>
        <p:cNvGrpSpPr/>
        <p:nvPr/>
      </p:nvGrpSpPr>
      <p:grpSpPr>
        <a:xfrm>
          <a:off x="0" y="0"/>
          <a:ext cx="0" cy="0"/>
          <a:chOff x="0" y="0"/>
          <a:chExt cx="0" cy="0"/>
        </a:xfrm>
      </p:grpSpPr>
      <p:sp>
        <p:nvSpPr>
          <p:cNvPr id="1212" name="Shape 1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3" name="Shape 121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We had great success with our</a:t>
            </a:r>
            <a:r>
              <a:rPr lang="en-US" baseline="0" dirty="0" smtClean="0"/>
              <a:t> web survey and the tools is still up and running</a:t>
            </a:r>
          </a:p>
          <a:p>
            <a:r>
              <a:rPr lang="en-US" baseline="0" dirty="0" smtClean="0"/>
              <a:t>Here are some basic demographics..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69848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8"/>
        <p:cNvGrpSpPr/>
        <p:nvPr/>
      </p:nvGrpSpPr>
      <p:grpSpPr>
        <a:xfrm>
          <a:off x="0" y="0"/>
          <a:ext cx="0" cy="0"/>
          <a:chOff x="0" y="0"/>
          <a:chExt cx="0" cy="0"/>
        </a:xfrm>
      </p:grpSpPr>
      <p:sp>
        <p:nvSpPr>
          <p:cNvPr id="1219" name="Shape 1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0" name="Shape 12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baseline="0" dirty="0" smtClean="0"/>
              <a:t>We received a diverse set of participants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Network</a:t>
            </a:r>
            <a:r>
              <a:rPr lang="en-US" baseline="0" dirty="0" smtClean="0"/>
              <a:t> example - Network for Social Change, will put us in touch</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Network</a:t>
            </a:r>
            <a:r>
              <a:rPr lang="en-US" baseline="0" dirty="0" smtClean="0"/>
              <a:t> example - Network for Social Change, will put us in touch</a:t>
            </a:r>
          </a:p>
          <a:p>
            <a:r>
              <a:rPr lang="en-US" baseline="0" dirty="0" smtClean="0"/>
              <a:t>Other: </a:t>
            </a:r>
            <a:r>
              <a:rPr lang="en-US" sz="1100" b="0" i="0" kern="1200" dirty="0" smtClean="0">
                <a:solidFill>
                  <a:schemeClr val="tx1"/>
                </a:solidFill>
                <a:effectLst/>
                <a:latin typeface="+mn-lt"/>
                <a:ea typeface="+mn-ea"/>
                <a:cs typeface="+mn-cs"/>
              </a:rPr>
              <a:t>Opportunity for positive collaboration - meeting other great minds and working together to tackle the big engineering and environmental issues.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Explain:</a:t>
            </a:r>
          </a:p>
          <a:p>
            <a:pPr marL="171450" indent="-171450">
              <a:buFont typeface="Arial" pitchFamily="34" charset="0"/>
              <a:buChar char="•"/>
            </a:pPr>
            <a:r>
              <a:rPr lang="en-US" sz="1100" b="0" i="0" kern="1200" dirty="0" smtClean="0">
                <a:solidFill>
                  <a:schemeClr val="tx1"/>
                </a:solidFill>
                <a:effectLst/>
                <a:latin typeface="+mn-lt"/>
                <a:ea typeface="+mn-ea"/>
                <a:cs typeface="+mn-cs"/>
              </a:rPr>
              <a:t>You have to tell people about what you do - just doing, without shouting it into the world, will not get new people interested in your mission. Cool videos, edutainment on what you are doing and why, will help your mission!</a:t>
            </a:r>
          </a:p>
          <a:p>
            <a:pPr marL="171450" indent="-171450">
              <a:buFont typeface="Arial" pitchFamily="34" charset="0"/>
              <a:buChar char="•"/>
            </a:pPr>
            <a:r>
              <a:rPr lang="en-US" sz="1100" b="0" i="0" kern="1200" dirty="0" smtClean="0">
                <a:solidFill>
                  <a:schemeClr val="tx1"/>
                </a:solidFill>
                <a:effectLst/>
                <a:latin typeface="+mn-lt"/>
                <a:ea typeface="+mn-ea"/>
                <a:cs typeface="+mn-cs"/>
              </a:rPr>
              <a:t>I think every component would appeal to a different community, and the things you list are very exciting</a:t>
            </a:r>
            <a:endParaRPr lang="en-US" sz="1100" b="0" i="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r>
              <a:rPr lang="en-US" baseline="0" dirty="0" smtClean="0"/>
              <a:t>With that, OpenH2O’s mission statement is compelling</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Other:</a:t>
            </a:r>
          </a:p>
          <a:p>
            <a:pPr marL="171450" indent="-171450">
              <a:buFont typeface="Arial" pitchFamily="34" charset="0"/>
              <a:buChar char="•"/>
            </a:pPr>
            <a:r>
              <a:rPr lang="en-US" sz="1100" b="0" i="0" kern="1200" dirty="0" smtClean="0">
                <a:solidFill>
                  <a:schemeClr val="tx1"/>
                </a:solidFill>
                <a:effectLst/>
                <a:latin typeface="+mn-lt"/>
                <a:ea typeface="+mn-ea"/>
                <a:cs typeface="+mn-cs"/>
              </a:rPr>
              <a:t>I don’t know what green blooms is; so another one: defining/educating about ocean concerns</a:t>
            </a:r>
          </a:p>
          <a:p>
            <a:pPr marL="171450" indent="-171450">
              <a:buFont typeface="Arial" pitchFamily="34" charset="0"/>
              <a:buChar char="•"/>
            </a:pPr>
            <a:r>
              <a:rPr lang="en-US" sz="1100" b="0" i="0" kern="1200" dirty="0" smtClean="0">
                <a:solidFill>
                  <a:schemeClr val="tx1"/>
                </a:solidFill>
                <a:effectLst/>
                <a:latin typeface="+mn-lt"/>
                <a:ea typeface="+mn-ea"/>
                <a:cs typeface="+mn-cs"/>
              </a:rPr>
              <a:t>Distributed sensor networks, Artificial Intelligence and Control</a:t>
            </a:r>
            <a:endParaRPr lang="en-US" sz="1100" b="0" i="0"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Other:</a:t>
            </a:r>
          </a:p>
          <a:p>
            <a:pPr marL="171450" indent="-171450">
              <a:buFont typeface="Arial" pitchFamily="34" charset="0"/>
              <a:buChar char="•"/>
            </a:pPr>
            <a:r>
              <a:rPr lang="en-US" sz="1100" b="0" i="0" kern="1200" dirty="0" smtClean="0">
                <a:solidFill>
                  <a:schemeClr val="tx1"/>
                </a:solidFill>
                <a:effectLst/>
                <a:latin typeface="+mn-lt"/>
                <a:ea typeface="+mn-ea"/>
                <a:cs typeface="+mn-cs"/>
              </a:rPr>
              <a:t>Hi </a:t>
            </a:r>
            <a:r>
              <a:rPr lang="en-US" sz="1100" b="0" i="0" kern="1200" dirty="0" err="1" smtClean="0">
                <a:solidFill>
                  <a:schemeClr val="tx1"/>
                </a:solidFill>
                <a:effectLst/>
                <a:latin typeface="+mn-lt"/>
                <a:ea typeface="+mn-ea"/>
                <a:cs typeface="+mn-cs"/>
              </a:rPr>
              <a:t>Ive</a:t>
            </a:r>
            <a:r>
              <a:rPr lang="en-US" sz="1100" b="0" i="0" kern="1200" dirty="0" smtClean="0">
                <a:solidFill>
                  <a:schemeClr val="tx1"/>
                </a:solidFill>
                <a:effectLst/>
                <a:latin typeface="+mn-lt"/>
                <a:ea typeface="+mn-ea"/>
                <a:cs typeface="+mn-cs"/>
              </a:rPr>
              <a:t> been a follower of </a:t>
            </a:r>
            <a:r>
              <a:rPr lang="en-US" sz="1100" b="0" i="0" kern="1200" dirty="0" err="1" smtClean="0">
                <a:solidFill>
                  <a:schemeClr val="tx1"/>
                </a:solidFill>
                <a:effectLst/>
                <a:latin typeface="+mn-lt"/>
                <a:ea typeface="+mn-ea"/>
                <a:cs typeface="+mn-cs"/>
              </a:rPr>
              <a:t>open_sailing</a:t>
            </a:r>
            <a:r>
              <a:rPr lang="en-US" sz="1100" b="0" i="0" kern="1200" dirty="0" smtClean="0">
                <a:solidFill>
                  <a:schemeClr val="tx1"/>
                </a:solidFill>
                <a:effectLst/>
                <a:latin typeface="+mn-lt"/>
                <a:ea typeface="+mn-ea"/>
                <a:cs typeface="+mn-cs"/>
              </a:rPr>
              <a:t> for a while since you were part of a </a:t>
            </a:r>
            <a:r>
              <a:rPr lang="en-US" sz="1100" b="0" i="0" kern="1200" dirty="0" err="1" smtClean="0">
                <a:solidFill>
                  <a:schemeClr val="tx1"/>
                </a:solidFill>
                <a:effectLst/>
                <a:latin typeface="+mn-lt"/>
                <a:ea typeface="+mn-ea"/>
                <a:cs typeface="+mn-cs"/>
              </a:rPr>
              <a:t>FutureEverything</a:t>
            </a:r>
            <a:r>
              <a:rPr lang="en-US" sz="1100" b="0" i="0" kern="1200" dirty="0" smtClean="0">
                <a:solidFill>
                  <a:schemeClr val="tx1"/>
                </a:solidFill>
                <a:effectLst/>
                <a:latin typeface="+mn-lt"/>
                <a:ea typeface="+mn-ea"/>
                <a:cs typeface="+mn-cs"/>
              </a:rPr>
              <a:t> award, a festival I used to work with I'm </a:t>
            </a:r>
            <a:r>
              <a:rPr lang="en-US" sz="1100" b="0" i="0" kern="1200" dirty="0" err="1" smtClean="0">
                <a:solidFill>
                  <a:schemeClr val="tx1"/>
                </a:solidFill>
                <a:effectLst/>
                <a:latin typeface="+mn-lt"/>
                <a:ea typeface="+mn-ea"/>
                <a:cs typeface="+mn-cs"/>
              </a:rPr>
              <a:t>organising</a:t>
            </a:r>
            <a:r>
              <a:rPr lang="en-US" sz="1100" b="0" i="0" kern="1200" dirty="0" smtClean="0">
                <a:solidFill>
                  <a:schemeClr val="tx1"/>
                </a:solidFill>
                <a:effectLst/>
                <a:latin typeface="+mn-lt"/>
                <a:ea typeface="+mn-ea"/>
                <a:cs typeface="+mn-cs"/>
              </a:rPr>
              <a:t> a marine research pilot project between Liverpool UK and Norway (NO) in 2013 specifically marine </a:t>
            </a:r>
            <a:r>
              <a:rPr lang="en-US" sz="1100" b="0" i="0" kern="1200" dirty="0" err="1" smtClean="0">
                <a:solidFill>
                  <a:schemeClr val="tx1"/>
                </a:solidFill>
                <a:effectLst/>
                <a:latin typeface="+mn-lt"/>
                <a:ea typeface="+mn-ea"/>
                <a:cs typeface="+mn-cs"/>
              </a:rPr>
              <a:t>hackspaces</a:t>
            </a:r>
            <a:r>
              <a:rPr lang="en-US" sz="1100" b="0" i="0" kern="1200" dirty="0" smtClean="0">
                <a:solidFill>
                  <a:schemeClr val="tx1"/>
                </a:solidFill>
                <a:effectLst/>
                <a:latin typeface="+mn-lt"/>
                <a:ea typeface="+mn-ea"/>
                <a:cs typeface="+mn-cs"/>
              </a:rPr>
              <a:t> with artists, software developers, scientists and DIY makers culminating in a sea bound journey from Oslo to Liverpool in 2014. If there was a way for the </a:t>
            </a:r>
            <a:r>
              <a:rPr lang="en-US" sz="1100" b="0" i="0" kern="1200" dirty="0" err="1" smtClean="0">
                <a:solidFill>
                  <a:schemeClr val="tx1"/>
                </a:solidFill>
                <a:effectLst/>
                <a:latin typeface="+mn-lt"/>
                <a:ea typeface="+mn-ea"/>
                <a:cs typeface="+mn-cs"/>
              </a:rPr>
              <a:t>protei</a:t>
            </a:r>
            <a:r>
              <a:rPr lang="en-US" sz="1100" b="0" i="0" kern="1200" dirty="0" smtClean="0">
                <a:solidFill>
                  <a:schemeClr val="tx1"/>
                </a:solidFill>
                <a:effectLst/>
                <a:latin typeface="+mn-lt"/>
                <a:ea typeface="+mn-ea"/>
                <a:cs typeface="+mn-cs"/>
              </a:rPr>
              <a:t> project to take part at a </a:t>
            </a:r>
            <a:r>
              <a:rPr lang="en-US" sz="1100" b="0" i="0" kern="1200" dirty="0" err="1" smtClean="0">
                <a:solidFill>
                  <a:schemeClr val="tx1"/>
                </a:solidFill>
                <a:effectLst/>
                <a:latin typeface="+mn-lt"/>
                <a:ea typeface="+mn-ea"/>
                <a:cs typeface="+mn-cs"/>
              </a:rPr>
              <a:t>hackspace</a:t>
            </a:r>
            <a:r>
              <a:rPr lang="en-US" sz="1100" b="0" i="0" kern="1200" dirty="0" smtClean="0">
                <a:solidFill>
                  <a:schemeClr val="tx1"/>
                </a:solidFill>
                <a:effectLst/>
                <a:latin typeface="+mn-lt"/>
                <a:ea typeface="+mn-ea"/>
                <a:cs typeface="+mn-cs"/>
              </a:rPr>
              <a:t> we could provide travel, a research outline fee and </a:t>
            </a:r>
            <a:r>
              <a:rPr lang="en-US" sz="1100" b="0" i="0" kern="1200" dirty="0" err="1" smtClean="0">
                <a:solidFill>
                  <a:schemeClr val="tx1"/>
                </a:solidFill>
                <a:effectLst/>
                <a:latin typeface="+mn-lt"/>
                <a:ea typeface="+mn-ea"/>
                <a:cs typeface="+mn-cs"/>
              </a:rPr>
              <a:t>accomodation</a:t>
            </a:r>
            <a:r>
              <a:rPr lang="en-US" sz="1100" b="0" i="0" kern="1200" dirty="0" smtClean="0">
                <a:solidFill>
                  <a:schemeClr val="tx1"/>
                </a:solidFill>
                <a:effectLst/>
                <a:latin typeface="+mn-lt"/>
                <a:ea typeface="+mn-ea"/>
                <a:cs typeface="+mn-cs"/>
              </a:rPr>
              <a:t> at coastal studios in the UK and Norway. So this could contribute financially rather than </a:t>
            </a:r>
            <a:r>
              <a:rPr lang="en-US" sz="1100" b="0" i="0" kern="1200" dirty="0" err="1" smtClean="0">
                <a:solidFill>
                  <a:schemeClr val="tx1"/>
                </a:solidFill>
                <a:effectLst/>
                <a:latin typeface="+mn-lt"/>
                <a:ea typeface="+mn-ea"/>
                <a:cs typeface="+mn-cs"/>
              </a:rPr>
              <a:t>kickstarter</a:t>
            </a:r>
            <a:r>
              <a:rPr lang="en-US" sz="1100" b="0" i="0" kern="1200" dirty="0" smtClean="0">
                <a:solidFill>
                  <a:schemeClr val="tx1"/>
                </a:solidFill>
                <a:effectLst/>
                <a:latin typeface="+mn-lt"/>
                <a:ea typeface="+mn-ea"/>
                <a:cs typeface="+mn-cs"/>
              </a:rPr>
              <a:t>. We are looking to keep an open source ethos to the project and do not want to own any of the work developed; its more about supporting spaces for practice based research. </a:t>
            </a:r>
            <a:r>
              <a:rPr lang="en-US" sz="1100" b="0" i="0" kern="1200" dirty="0" err="1" smtClean="0">
                <a:solidFill>
                  <a:schemeClr val="tx1"/>
                </a:solidFill>
                <a:effectLst/>
                <a:latin typeface="+mn-lt"/>
                <a:ea typeface="+mn-ea"/>
                <a:cs typeface="+mn-cs"/>
              </a:rPr>
              <a:t>Im</a:t>
            </a:r>
            <a:r>
              <a:rPr lang="en-US" sz="1100" b="0" i="0" kern="1200" dirty="0" smtClean="0">
                <a:solidFill>
                  <a:schemeClr val="tx1"/>
                </a:solidFill>
                <a:effectLst/>
                <a:latin typeface="+mn-lt"/>
                <a:ea typeface="+mn-ea"/>
                <a:cs typeface="+mn-cs"/>
              </a:rPr>
              <a:t> also </a:t>
            </a:r>
            <a:r>
              <a:rPr lang="en-US" sz="1100" b="0" i="0" kern="1200" dirty="0" err="1" smtClean="0">
                <a:solidFill>
                  <a:schemeClr val="tx1"/>
                </a:solidFill>
                <a:effectLst/>
                <a:latin typeface="+mn-lt"/>
                <a:ea typeface="+mn-ea"/>
                <a:cs typeface="+mn-cs"/>
              </a:rPr>
              <a:t>organising</a:t>
            </a:r>
            <a:r>
              <a:rPr lang="en-US" sz="1100" b="0" i="0" kern="1200" dirty="0" smtClean="0">
                <a:solidFill>
                  <a:schemeClr val="tx1"/>
                </a:solidFill>
                <a:effectLst/>
                <a:latin typeface="+mn-lt"/>
                <a:ea typeface="+mn-ea"/>
                <a:cs typeface="+mn-cs"/>
              </a:rPr>
              <a:t> an open hardware summit in august 2012 with </a:t>
            </a:r>
            <a:r>
              <a:rPr lang="en-US" sz="1100" b="0" i="0" kern="1200" dirty="0" err="1" smtClean="0">
                <a:solidFill>
                  <a:schemeClr val="tx1"/>
                </a:solidFill>
                <a:effectLst/>
                <a:latin typeface="+mn-lt"/>
                <a:ea typeface="+mn-ea"/>
                <a:cs typeface="+mn-cs"/>
              </a:rPr>
              <a:t>OpenLabs</a:t>
            </a:r>
            <a:r>
              <a:rPr lang="en-US" sz="1100" b="0" i="0" kern="1200" dirty="0" smtClean="0">
                <a:solidFill>
                  <a:schemeClr val="tx1"/>
                </a:solidFill>
                <a:effectLst/>
                <a:latin typeface="+mn-lt"/>
                <a:ea typeface="+mn-ea"/>
                <a:cs typeface="+mn-cs"/>
              </a:rPr>
              <a:t> at John </a:t>
            </a:r>
            <a:r>
              <a:rPr lang="en-US" sz="1100" b="0" i="0" kern="1200" dirty="0" err="1" smtClean="0">
                <a:solidFill>
                  <a:schemeClr val="tx1"/>
                </a:solidFill>
                <a:effectLst/>
                <a:latin typeface="+mn-lt"/>
                <a:ea typeface="+mn-ea"/>
                <a:cs typeface="+mn-cs"/>
              </a:rPr>
              <a:t>Moores</a:t>
            </a:r>
            <a:r>
              <a:rPr lang="en-US" sz="1100" b="0" i="0" kern="1200" dirty="0" smtClean="0">
                <a:solidFill>
                  <a:schemeClr val="tx1"/>
                </a:solidFill>
                <a:effectLst/>
                <a:latin typeface="+mn-lt"/>
                <a:ea typeface="+mn-ea"/>
                <a:cs typeface="+mn-cs"/>
              </a:rPr>
              <a:t> University in Liverpool and potentially we would welcome someone from the project to present there and could cover travel, </a:t>
            </a:r>
            <a:r>
              <a:rPr lang="en-US" sz="1100" b="0" i="0" kern="1200" dirty="0" err="1" smtClean="0">
                <a:solidFill>
                  <a:schemeClr val="tx1"/>
                </a:solidFill>
                <a:effectLst/>
                <a:latin typeface="+mn-lt"/>
                <a:ea typeface="+mn-ea"/>
                <a:cs typeface="+mn-cs"/>
              </a:rPr>
              <a:t>accomodation</a:t>
            </a:r>
            <a:r>
              <a:rPr lang="en-US" sz="1100" b="0" i="0" kern="1200" dirty="0" smtClean="0">
                <a:solidFill>
                  <a:schemeClr val="tx1"/>
                </a:solidFill>
                <a:effectLst/>
                <a:latin typeface="+mn-lt"/>
                <a:ea typeface="+mn-ea"/>
                <a:cs typeface="+mn-cs"/>
              </a:rPr>
              <a:t> and some sort of presenter fee. This would be part of http://oggcamp.org/ a conference on open source culture. Clearly this may be too close to August to set this up but I thought it may be worth mentioning. please get in touch if you are interested ross@cheapjack.org.uk A truly amazing project. </a:t>
            </a:r>
            <a:r>
              <a:rPr lang="en-US" sz="1100" b="0" i="0" kern="1200" dirty="0" err="1" smtClean="0">
                <a:solidFill>
                  <a:schemeClr val="tx1"/>
                </a:solidFill>
                <a:effectLst/>
                <a:latin typeface="+mn-lt"/>
                <a:ea typeface="+mn-ea"/>
                <a:cs typeface="+mn-cs"/>
              </a:rPr>
              <a:t>Im</a:t>
            </a:r>
            <a:r>
              <a:rPr lang="en-US" sz="1100" b="0" i="0" kern="1200" dirty="0" smtClean="0">
                <a:solidFill>
                  <a:schemeClr val="tx1"/>
                </a:solidFill>
                <a:effectLst/>
                <a:latin typeface="+mn-lt"/>
                <a:ea typeface="+mn-ea"/>
                <a:cs typeface="+mn-cs"/>
              </a:rPr>
              <a:t> now obsessed with marine drones and have been blogging about your work best ross PS Other invited people to the research pilot, which is still at a fundraising stage include http://owlproject.com/flow , </a:t>
            </a:r>
            <a:r>
              <a:rPr lang="en-US" sz="1100" b="0" i="0" kern="1200" dirty="0" err="1" smtClean="0">
                <a:solidFill>
                  <a:schemeClr val="tx1"/>
                </a:solidFill>
                <a:effectLst/>
                <a:latin typeface="+mn-lt"/>
                <a:ea typeface="+mn-ea"/>
                <a:cs typeface="+mn-cs"/>
              </a:rPr>
              <a:t>Juha</a:t>
            </a:r>
            <a:r>
              <a:rPr lang="en-US" sz="1100" b="0" i="0" kern="1200" dirty="0" smtClean="0">
                <a:solidFill>
                  <a:schemeClr val="tx1"/>
                </a:solidFill>
                <a:effectLst/>
                <a:latin typeface="+mn-lt"/>
                <a:ea typeface="+mn-ea"/>
                <a:cs typeface="+mn-cs"/>
              </a:rPr>
              <a:t> of http://shippr.org/ and Jana </a:t>
            </a:r>
            <a:r>
              <a:rPr lang="en-US" sz="1100" b="0" i="0" kern="1200" dirty="0" err="1" smtClean="0">
                <a:solidFill>
                  <a:schemeClr val="tx1"/>
                </a:solidFill>
                <a:effectLst/>
                <a:latin typeface="+mn-lt"/>
                <a:ea typeface="+mn-ea"/>
                <a:cs typeface="+mn-cs"/>
              </a:rPr>
              <a:t>Winderen</a:t>
            </a:r>
            <a:endParaRPr lang="en-US" sz="1100" b="0" i="0" kern="1200" dirty="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2" name="Shape 12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smtClean="0"/>
              <a:t>We’ll talk about some of the findings</a:t>
            </a:r>
            <a:r>
              <a:rPr lang="en" baseline="0" dirty="0" smtClean="0"/>
              <a:t> here. Lots of the information we gathered are spread through out our presentation</a:t>
            </a: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2" name="Shape 1232"/>
          <p:cNvSpPr txBox="1">
            <a:spLocks noGrp="1"/>
          </p:cNvSpPr>
          <p:nvPr>
            <p:ph type="body" idx="1"/>
          </p:nvPr>
        </p:nvSpPr>
        <p:spPr>
          <a:xfrm>
            <a:off x="685800" y="4343400"/>
            <a:ext cx="5486399" cy="14234636"/>
          </a:xfrm>
          <a:prstGeom prst="rect">
            <a:avLst/>
          </a:prstGeom>
        </p:spPr>
        <p:txBody>
          <a:bodyPr lIns="91425" tIns="91425" rIns="91425" bIns="91425" anchor="t" anchorCtr="0">
            <a:spAutoFit/>
          </a:bodyPr>
          <a:lstStyle/>
          <a:p>
            <a:pPr fontAlgn="base"/>
            <a:r>
              <a:rPr lang="en-US" sz="1100" b="0" i="0" u="none" strike="noStrike" kern="1200" dirty="0" smtClean="0">
                <a:solidFill>
                  <a:schemeClr val="tx1"/>
                </a:solidFill>
                <a:effectLst/>
                <a:latin typeface="+mn-lt"/>
                <a:ea typeface="+mn-ea"/>
                <a:cs typeface="+mn-cs"/>
              </a:rPr>
              <a:t>Interview Notes</a:t>
            </a:r>
          </a:p>
          <a:p>
            <a:pPr fontAlgn="base"/>
            <a:endParaRPr lang="en-US" sz="1100" b="0" i="0" u="none" strike="noStrike" kern="1200" dirty="0" smtClean="0">
              <a:solidFill>
                <a:schemeClr val="tx1"/>
              </a:solidFill>
              <a:effectLst/>
              <a:latin typeface="+mn-lt"/>
              <a:ea typeface="+mn-ea"/>
              <a:cs typeface="+mn-cs"/>
            </a:endParaRPr>
          </a:p>
          <a:p>
            <a:pPr fontAlgn="base"/>
            <a:r>
              <a:rPr lang="en-US" sz="1100" b="0" i="0" u="none" strike="noStrike" kern="1200" dirty="0" smtClean="0">
                <a:solidFill>
                  <a:schemeClr val="tx1"/>
                </a:solidFill>
                <a:effectLst/>
                <a:latin typeface="+mn-lt"/>
                <a:ea typeface="+mn-ea"/>
                <a:cs typeface="+mn-cs"/>
              </a:rPr>
              <a:t>Takeaway: Stanford Oceanic Group collects data and analyzes the ocean for research. They will find value in OpenH2O if it helps them identify providers of the technology and equipment they need for their research, for example the optical equipment makers. To take it a step further, instead of asking these providers “what do you have that I can use in my research?” it should be “what does everyone have that I can use and suggest improvements to build on top of it?” In the end, the researchers provide the motivations for the equipment makers. The value is that OpenH2O is a marketplace for buyers and sellers, where the buyers can tell the sellers what they want, thus enabling innovation through community collaboration. </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What does the Stanford Oceanic Group do?</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Going out on ships, making measurements, analyzing water samples</a:t>
            </a:r>
          </a:p>
          <a:p>
            <a:pPr fontAlgn="base"/>
            <a:r>
              <a:rPr lang="en-US" sz="1100" b="0" i="0" u="none" strike="noStrike" kern="1200" dirty="0" smtClean="0">
                <a:solidFill>
                  <a:schemeClr val="tx1"/>
                </a:solidFill>
                <a:effectLst/>
                <a:latin typeface="+mn-lt"/>
                <a:ea typeface="+mn-ea"/>
                <a:cs typeface="+mn-cs"/>
              </a:rPr>
              <a:t>Use gliders, automated underwater vehicles</a:t>
            </a:r>
          </a:p>
          <a:p>
            <a:pPr fontAlgn="base"/>
            <a:r>
              <a:rPr lang="en-US" sz="1100" b="0" i="0" u="none" strike="noStrike" kern="1200" dirty="0" smtClean="0">
                <a:solidFill>
                  <a:schemeClr val="tx1"/>
                </a:solidFill>
                <a:effectLst/>
                <a:latin typeface="+mn-lt"/>
                <a:ea typeface="+mn-ea"/>
                <a:cs typeface="+mn-cs"/>
              </a:rPr>
              <a:t>Explore environments that are icy</a:t>
            </a:r>
          </a:p>
          <a:p>
            <a:pPr fontAlgn="base"/>
            <a:r>
              <a:rPr lang="en-US" sz="1100" b="0" i="0" u="none" strike="noStrike" kern="1200" dirty="0" smtClean="0">
                <a:solidFill>
                  <a:schemeClr val="tx1"/>
                </a:solidFill>
                <a:effectLst/>
                <a:latin typeface="+mn-lt"/>
                <a:ea typeface="+mn-ea"/>
                <a:cs typeface="+mn-cs"/>
              </a:rPr>
              <a:t>Will go to companies to buy optical instruments to do certain things</a:t>
            </a:r>
          </a:p>
          <a:p>
            <a:pPr lvl="1" fontAlgn="base"/>
            <a:r>
              <a:rPr lang="en-US" sz="1100" b="0" i="0" u="none" strike="noStrike" kern="1200" dirty="0" smtClean="0">
                <a:solidFill>
                  <a:schemeClr val="tx1"/>
                </a:solidFill>
                <a:effectLst/>
                <a:latin typeface="+mn-lt"/>
                <a:ea typeface="+mn-ea"/>
                <a:cs typeface="+mn-cs"/>
              </a:rPr>
              <a:t>(How do you know where to go?) word of mouth, not that many companies building oceanic equipment</a:t>
            </a:r>
          </a:p>
          <a:p>
            <a:pPr lvl="1" fontAlgn="base"/>
            <a:r>
              <a:rPr lang="en-US" sz="1100" b="0" i="0" u="none" strike="noStrike" kern="1200" dirty="0" smtClean="0">
                <a:solidFill>
                  <a:schemeClr val="tx1"/>
                </a:solidFill>
                <a:effectLst/>
                <a:latin typeface="+mn-lt"/>
                <a:ea typeface="+mn-ea"/>
                <a:cs typeface="+mn-cs"/>
              </a:rPr>
              <a:t>Google search: “oceanic equipment,” “optical equipment,” “gliders,” “oceanographic instrumentation”</a:t>
            </a:r>
          </a:p>
          <a:p>
            <a:pPr lvl="2" fontAlgn="base"/>
            <a:r>
              <a:rPr lang="en-US" sz="1100" b="0" i="0" u="none" strike="noStrike" kern="1200" dirty="0" err="1" smtClean="0">
                <a:solidFill>
                  <a:schemeClr val="tx1"/>
                </a:solidFill>
                <a:effectLst/>
                <a:latin typeface="+mn-lt"/>
                <a:ea typeface="+mn-ea"/>
                <a:cs typeface="+mn-cs"/>
              </a:rPr>
              <a:t>Biospherical</a:t>
            </a:r>
            <a:r>
              <a:rPr lang="en-US" sz="1100" b="0" i="0" u="none" strike="noStrike" kern="1200" dirty="0" smtClean="0">
                <a:solidFill>
                  <a:schemeClr val="tx1"/>
                </a:solidFill>
                <a:effectLst/>
                <a:latin typeface="+mn-lt"/>
                <a:ea typeface="+mn-ea"/>
                <a:cs typeface="+mn-cs"/>
              </a:rPr>
              <a:t> instruments - san </a:t>
            </a:r>
            <a:r>
              <a:rPr lang="en-US" sz="1100" b="0" i="0" u="none" strike="noStrike" kern="1200" dirty="0" err="1" smtClean="0">
                <a:solidFill>
                  <a:schemeClr val="tx1"/>
                </a:solidFill>
                <a:effectLst/>
                <a:latin typeface="+mn-lt"/>
                <a:ea typeface="+mn-ea"/>
                <a:cs typeface="+mn-cs"/>
              </a:rPr>
              <a:t>diego</a:t>
            </a:r>
            <a:endParaRPr lang="en-US" sz="1100" b="0" i="0" u="none" strike="noStrike" kern="1200" dirty="0" smtClean="0">
              <a:solidFill>
                <a:schemeClr val="tx1"/>
              </a:solidFill>
              <a:effectLst/>
              <a:latin typeface="+mn-lt"/>
              <a:ea typeface="+mn-ea"/>
              <a:cs typeface="+mn-cs"/>
            </a:endParaRPr>
          </a:p>
          <a:p>
            <a:pPr lvl="2" fontAlgn="base"/>
            <a:r>
              <a:rPr lang="en-US" sz="1100" b="0" i="0" u="none" strike="noStrike" kern="1200" dirty="0" err="1" smtClean="0">
                <a:solidFill>
                  <a:schemeClr val="tx1"/>
                </a:solidFill>
                <a:effectLst/>
                <a:latin typeface="+mn-lt"/>
                <a:ea typeface="+mn-ea"/>
                <a:cs typeface="+mn-cs"/>
              </a:rPr>
              <a:t>Satlantic</a:t>
            </a:r>
            <a:r>
              <a:rPr lang="en-US" sz="1100" b="0" i="0" u="none" strike="noStrike" kern="1200" dirty="0" smtClean="0">
                <a:solidFill>
                  <a:schemeClr val="tx1"/>
                </a:solidFill>
                <a:effectLst/>
                <a:latin typeface="+mn-lt"/>
                <a:ea typeface="+mn-ea"/>
                <a:cs typeface="+mn-cs"/>
              </a:rPr>
              <a:t> - </a:t>
            </a:r>
            <a:r>
              <a:rPr lang="en-US" sz="1100" b="0" i="0" u="none" strike="noStrike" kern="1200" dirty="0" err="1" smtClean="0">
                <a:solidFill>
                  <a:schemeClr val="tx1"/>
                </a:solidFill>
                <a:effectLst/>
                <a:latin typeface="+mn-lt"/>
                <a:ea typeface="+mn-ea"/>
                <a:cs typeface="+mn-cs"/>
              </a:rPr>
              <a:t>novascotia</a:t>
            </a:r>
            <a:endParaRPr lang="en-US" sz="1100" b="0" i="0" u="none" strike="noStrike" kern="1200" dirty="0" smtClean="0">
              <a:solidFill>
                <a:schemeClr val="tx1"/>
              </a:solidFill>
              <a:effectLst/>
              <a:latin typeface="+mn-lt"/>
              <a:ea typeface="+mn-ea"/>
              <a:cs typeface="+mn-cs"/>
            </a:endParaRPr>
          </a:p>
          <a:p>
            <a:pPr lvl="2" fontAlgn="base"/>
            <a:r>
              <a:rPr lang="en-US" sz="1100" b="0" i="0" u="none" strike="noStrike" kern="1200" dirty="0" err="1" smtClean="0">
                <a:solidFill>
                  <a:schemeClr val="tx1"/>
                </a:solidFill>
                <a:effectLst/>
                <a:latin typeface="+mn-lt"/>
                <a:ea typeface="+mn-ea"/>
                <a:cs typeface="+mn-cs"/>
              </a:rPr>
              <a:t>Wetlabs</a:t>
            </a:r>
            <a:endParaRPr lang="en-US" sz="1100" b="0" i="0" u="none" strike="noStrike" kern="1200" dirty="0" smtClean="0">
              <a:solidFill>
                <a:schemeClr val="tx1"/>
              </a:solidFill>
              <a:effectLst/>
              <a:latin typeface="+mn-lt"/>
              <a:ea typeface="+mn-ea"/>
              <a:cs typeface="+mn-cs"/>
            </a:endParaRPr>
          </a:p>
          <a:p>
            <a:pPr lvl="2" fontAlgn="base"/>
            <a:r>
              <a:rPr lang="en-US" sz="1100" b="0" i="0" u="none" strike="noStrike" kern="1200" dirty="0" err="1" smtClean="0">
                <a:solidFill>
                  <a:schemeClr val="tx1"/>
                </a:solidFill>
                <a:effectLst/>
                <a:latin typeface="+mn-lt"/>
                <a:ea typeface="+mn-ea"/>
                <a:cs typeface="+mn-cs"/>
              </a:rPr>
              <a:t>Hobilabs</a:t>
            </a:r>
            <a:endParaRPr lang="en-US" sz="1100" b="0" i="0" u="none" strike="noStrike" kern="1200" dirty="0" smtClean="0">
              <a:solidFill>
                <a:schemeClr val="tx1"/>
              </a:solidFill>
              <a:effectLst/>
              <a:latin typeface="+mn-lt"/>
              <a:ea typeface="+mn-ea"/>
              <a:cs typeface="+mn-cs"/>
            </a:endParaRP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What would make you buy these products to help your research</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It cost money to develop and build things</a:t>
            </a:r>
          </a:p>
          <a:p>
            <a:pPr fontAlgn="base"/>
            <a:r>
              <a:rPr lang="en-US" sz="1100" b="0" i="0" u="none" strike="noStrike" kern="1200" dirty="0" smtClean="0">
                <a:solidFill>
                  <a:schemeClr val="tx1"/>
                </a:solidFill>
                <a:effectLst/>
                <a:latin typeface="+mn-lt"/>
                <a:ea typeface="+mn-ea"/>
                <a:cs typeface="+mn-cs"/>
              </a:rPr>
              <a:t>Demonstrated ability to work</a:t>
            </a:r>
          </a:p>
          <a:p>
            <a:pPr fontAlgn="base"/>
            <a:r>
              <a:rPr lang="en-US" sz="1100" b="0" i="0" u="none" strike="noStrike" kern="1200" dirty="0" smtClean="0">
                <a:solidFill>
                  <a:schemeClr val="tx1"/>
                </a:solidFill>
                <a:effectLst/>
                <a:latin typeface="+mn-lt"/>
                <a:ea typeface="+mn-ea"/>
                <a:cs typeface="+mn-cs"/>
              </a:rPr>
              <a:t>Price</a:t>
            </a:r>
          </a:p>
          <a:p>
            <a:pPr fontAlgn="base"/>
            <a:r>
              <a:rPr lang="en-US" sz="1100" b="0" i="0" u="none" strike="noStrike" kern="1200" dirty="0" smtClean="0">
                <a:solidFill>
                  <a:schemeClr val="tx1"/>
                </a:solidFill>
                <a:effectLst/>
                <a:latin typeface="+mn-lt"/>
                <a:ea typeface="+mn-ea"/>
                <a:cs typeface="+mn-cs"/>
              </a:rPr>
              <a:t>Would want to buy and own the product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Feedback on OpenH2O and </a:t>
            </a: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and OpenH2O is a bit unclear</a:t>
            </a:r>
          </a:p>
          <a:p>
            <a:pPr fontAlgn="base"/>
            <a:r>
              <a:rPr lang="en-US" sz="1100" b="0" i="0" u="none" strike="noStrike" kern="1200" dirty="0" smtClean="0">
                <a:solidFill>
                  <a:schemeClr val="tx1"/>
                </a:solidFill>
                <a:effectLst/>
                <a:latin typeface="+mn-lt"/>
                <a:ea typeface="+mn-ea"/>
                <a:cs typeface="+mn-cs"/>
              </a:rPr>
              <a:t>No real community like this exists</a:t>
            </a:r>
          </a:p>
          <a:p>
            <a:pPr fontAlgn="base"/>
            <a:r>
              <a:rPr lang="en-US" sz="1100" b="0" i="0" u="none" strike="noStrike" kern="1200" dirty="0" smtClean="0">
                <a:solidFill>
                  <a:schemeClr val="tx1"/>
                </a:solidFill>
                <a:effectLst/>
                <a:latin typeface="+mn-lt"/>
                <a:ea typeface="+mn-ea"/>
                <a:cs typeface="+mn-cs"/>
              </a:rPr>
              <a:t>Gap in terms of people who want to develop </a:t>
            </a:r>
            <a:r>
              <a:rPr lang="en-US" sz="1100" b="0" i="0" u="none" strike="noStrike" kern="1200" dirty="0" err="1" smtClean="0">
                <a:solidFill>
                  <a:schemeClr val="tx1"/>
                </a:solidFill>
                <a:effectLst/>
                <a:latin typeface="+mn-lt"/>
                <a:ea typeface="+mn-ea"/>
                <a:cs typeface="+mn-cs"/>
              </a:rPr>
              <a:t>vs</a:t>
            </a:r>
            <a:r>
              <a:rPr lang="en-US" sz="1100" b="0" i="0" u="none" strike="noStrike" kern="1200" dirty="0" smtClean="0">
                <a:solidFill>
                  <a:schemeClr val="tx1"/>
                </a:solidFill>
                <a:effectLst/>
                <a:latin typeface="+mn-lt"/>
                <a:ea typeface="+mn-ea"/>
                <a:cs typeface="+mn-cs"/>
              </a:rPr>
              <a:t> those who need</a:t>
            </a:r>
          </a:p>
          <a:p>
            <a:pPr lvl="1" fontAlgn="base"/>
            <a:r>
              <a:rPr lang="en-US" sz="1100" b="0" i="0" u="none" strike="noStrike" kern="1200" dirty="0" smtClean="0">
                <a:solidFill>
                  <a:schemeClr val="tx1"/>
                </a:solidFill>
                <a:effectLst/>
                <a:latin typeface="+mn-lt"/>
                <a:ea typeface="+mn-ea"/>
                <a:cs typeface="+mn-cs"/>
              </a:rPr>
              <a:t>OpenH2O can serve to fulfill that need</a:t>
            </a:r>
          </a:p>
          <a:p>
            <a:pPr fontAlgn="base"/>
            <a:r>
              <a:rPr lang="en-US" sz="1100" b="0" i="0" u="none" strike="noStrike" kern="1200" dirty="0" smtClean="0">
                <a:solidFill>
                  <a:schemeClr val="tx1"/>
                </a:solidFill>
                <a:effectLst/>
                <a:latin typeface="+mn-lt"/>
                <a:ea typeface="+mn-ea"/>
                <a:cs typeface="+mn-cs"/>
              </a:rPr>
              <a:t>The word has to get out</a:t>
            </a:r>
          </a:p>
          <a:p>
            <a:pPr fontAlgn="base"/>
            <a:r>
              <a:rPr lang="en-US" sz="1100" b="0" i="0" u="none" strike="noStrike" kern="1200" dirty="0" smtClean="0">
                <a:solidFill>
                  <a:schemeClr val="tx1"/>
                </a:solidFill>
                <a:effectLst/>
                <a:latin typeface="+mn-lt"/>
                <a:ea typeface="+mn-ea"/>
                <a:cs typeface="+mn-cs"/>
              </a:rPr>
              <a:t>Needs to provide a clear message that people can identify with, can find it useful</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How would OpenH2O benefit you?</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Help move my research in the right direction</a:t>
            </a:r>
          </a:p>
          <a:p>
            <a:pPr fontAlgn="base"/>
            <a:r>
              <a:rPr lang="en-US" sz="1100" b="0" i="0" u="none" strike="noStrike" kern="1200" dirty="0" smtClean="0">
                <a:solidFill>
                  <a:schemeClr val="tx1"/>
                </a:solidFill>
                <a:effectLst/>
                <a:latin typeface="+mn-lt"/>
                <a:ea typeface="+mn-ea"/>
                <a:cs typeface="+mn-cs"/>
              </a:rPr>
              <a:t>Make a measurement easier or possible</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How would you contribute to the community?</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Providing motivation for building the technology and equipment</a:t>
            </a:r>
          </a:p>
          <a:p>
            <a:pPr fontAlgn="base"/>
            <a:r>
              <a:rPr lang="en-US" sz="1100" b="0" i="0" u="none" strike="noStrike" kern="1200" dirty="0" smtClean="0">
                <a:solidFill>
                  <a:schemeClr val="tx1"/>
                </a:solidFill>
                <a:effectLst/>
                <a:latin typeface="+mn-lt"/>
                <a:ea typeface="+mn-ea"/>
                <a:cs typeface="+mn-cs"/>
              </a:rPr>
              <a:t>If it’s not built yet, would want to collaborate to develop the product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Would you use </a:t>
            </a: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Would use it if:</a:t>
            </a:r>
          </a:p>
          <a:p>
            <a:pPr lvl="1" fontAlgn="base"/>
            <a:r>
              <a:rPr lang="en-US" sz="1100" b="0" i="0" u="none" strike="noStrike" kern="1200" dirty="0" smtClean="0">
                <a:solidFill>
                  <a:schemeClr val="tx1"/>
                </a:solidFill>
                <a:effectLst/>
                <a:latin typeface="+mn-lt"/>
                <a:ea typeface="+mn-ea"/>
                <a:cs typeface="+mn-cs"/>
              </a:rPr>
              <a:t>Samples more than surface</a:t>
            </a:r>
          </a:p>
          <a:p>
            <a:pPr lvl="1" fontAlgn="base"/>
            <a:r>
              <a:rPr lang="en-US" sz="1100" b="0" i="0" u="none" strike="noStrike" kern="1200" dirty="0" smtClean="0">
                <a:solidFill>
                  <a:schemeClr val="tx1"/>
                </a:solidFill>
                <a:effectLst/>
                <a:latin typeface="+mn-lt"/>
                <a:ea typeface="+mn-ea"/>
                <a:cs typeface="+mn-cs"/>
              </a:rPr>
              <a:t>Temperature for fluorescents, currents</a:t>
            </a:r>
          </a:p>
          <a:p>
            <a:pPr fontAlgn="base"/>
            <a:r>
              <a:rPr lang="en-US" sz="1100" b="0" i="0" u="none" strike="noStrike" kern="1200" dirty="0" smtClean="0">
                <a:solidFill>
                  <a:schemeClr val="tx1"/>
                </a:solidFill>
                <a:effectLst/>
                <a:latin typeface="+mn-lt"/>
                <a:ea typeface="+mn-ea"/>
                <a:cs typeface="+mn-cs"/>
              </a:rPr>
              <a:t>Currently no, doesn’t do anything with oil spills</a:t>
            </a:r>
          </a:p>
          <a:p>
            <a:pPr fontAlgn="base"/>
            <a:r>
              <a:rPr lang="en-US" sz="1100" b="0" i="0" u="none" strike="noStrike" kern="1200" dirty="0" smtClean="0">
                <a:solidFill>
                  <a:schemeClr val="tx1"/>
                </a:solidFill>
                <a:effectLst/>
                <a:latin typeface="+mn-lt"/>
                <a:ea typeface="+mn-ea"/>
                <a:cs typeface="+mn-cs"/>
              </a:rPr>
              <a:t>Remote sensing - having a fleet measuring ocean temperature</a:t>
            </a:r>
          </a:p>
          <a:p>
            <a:pPr fontAlgn="base"/>
            <a:r>
              <a:rPr lang="en-US" sz="1100" b="0" i="0" u="none" strike="noStrike" kern="1200" dirty="0" smtClean="0">
                <a:solidFill>
                  <a:schemeClr val="tx1"/>
                </a:solidFill>
                <a:effectLst/>
                <a:latin typeface="+mn-lt"/>
                <a:ea typeface="+mn-ea"/>
                <a:cs typeface="+mn-cs"/>
              </a:rPr>
              <a:t>GPS, upload data</a:t>
            </a:r>
          </a:p>
          <a:p>
            <a:pPr fontAlgn="base"/>
            <a:r>
              <a:rPr lang="en-US" sz="1100" b="0" i="0" u="none" strike="noStrike" kern="1200" dirty="0" smtClean="0">
                <a:solidFill>
                  <a:schemeClr val="tx1"/>
                </a:solidFill>
                <a:effectLst/>
                <a:latin typeface="+mn-lt"/>
                <a:ea typeface="+mn-ea"/>
                <a:cs typeface="+mn-cs"/>
              </a:rPr>
              <a:t>Capability to measure subsurface, gliders</a:t>
            </a:r>
          </a:p>
          <a:p>
            <a:pPr fontAlgn="base"/>
            <a:r>
              <a:rPr lang="en-US" sz="1100" b="0" i="0" u="none" strike="noStrike" kern="1200" dirty="0" smtClean="0">
                <a:solidFill>
                  <a:schemeClr val="tx1"/>
                </a:solidFill>
                <a:effectLst/>
                <a:latin typeface="+mn-lt"/>
                <a:ea typeface="+mn-ea"/>
                <a:cs typeface="+mn-cs"/>
              </a:rPr>
              <a:t>Sensors</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How can we talk to more people like you? Who else is this data valuable to?</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Set up a booth at a meeting of oceanographers</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Talk to all kinds of people</a:t>
            </a:r>
          </a:p>
          <a:p>
            <a:pPr fontAlgn="base"/>
            <a:r>
              <a:rPr lang="en-US" sz="1100" b="0" i="0" u="none" strike="noStrike" kern="1200" dirty="0" smtClean="0">
                <a:solidFill>
                  <a:schemeClr val="tx1"/>
                </a:solidFill>
                <a:effectLst/>
                <a:latin typeface="+mn-lt"/>
                <a:ea typeface="+mn-ea"/>
                <a:cs typeface="+mn-cs"/>
              </a:rPr>
              <a:t>Will find lots of commonalities - what can be measured, what can’t</a:t>
            </a:r>
          </a:p>
          <a:p>
            <a:pPr fontAlgn="base"/>
            <a:r>
              <a:rPr lang="en-US" sz="1100" b="0" i="0" u="none" strike="noStrike" kern="1200" dirty="0" smtClean="0">
                <a:solidFill>
                  <a:schemeClr val="tx1"/>
                </a:solidFill>
                <a:effectLst/>
                <a:latin typeface="+mn-lt"/>
                <a:ea typeface="+mn-ea"/>
                <a:cs typeface="+mn-cs"/>
              </a:rPr>
              <a:t>Not a long list of what people want</a:t>
            </a:r>
          </a:p>
          <a:p>
            <a:pPr lvl="1" fontAlgn="base"/>
            <a:r>
              <a:rPr lang="en-US" sz="1100" b="0" i="0" u="none" strike="noStrike" kern="1200" dirty="0" smtClean="0">
                <a:solidFill>
                  <a:schemeClr val="tx1"/>
                </a:solidFill>
                <a:effectLst/>
                <a:latin typeface="+mn-lt"/>
                <a:ea typeface="+mn-ea"/>
                <a:cs typeface="+mn-cs"/>
              </a:rPr>
              <a:t>Could even help physics</a:t>
            </a:r>
          </a:p>
          <a:p>
            <a:pPr fontAlgn="base"/>
            <a:r>
              <a:rPr lang="en-US" sz="1100" b="0" i="0" u="none" strike="noStrike" kern="1200" dirty="0" smtClean="0">
                <a:solidFill>
                  <a:schemeClr val="tx1"/>
                </a:solidFill>
                <a:effectLst/>
                <a:latin typeface="+mn-lt"/>
                <a:ea typeface="+mn-ea"/>
                <a:cs typeface="+mn-cs"/>
              </a:rPr>
              <a:t>Contact societies/groups/organizations</a:t>
            </a:r>
          </a:p>
          <a:p>
            <a:pPr lvl="1" fontAlgn="base"/>
            <a:r>
              <a:rPr lang="en-US" sz="1100" b="0" i="0" u="none" strike="noStrike" kern="1200" dirty="0" smtClean="0">
                <a:solidFill>
                  <a:schemeClr val="tx1"/>
                </a:solidFill>
                <a:effectLst/>
                <a:latin typeface="+mn-lt"/>
                <a:ea typeface="+mn-ea"/>
                <a:cs typeface="+mn-cs"/>
              </a:rPr>
              <a:t>Ocean sciences meeting in Utah</a:t>
            </a:r>
          </a:p>
          <a:p>
            <a:pPr lvl="1" fontAlgn="base"/>
            <a:r>
              <a:rPr lang="en-US" sz="1100" b="0" i="0" u="none" strike="noStrike" kern="1200" dirty="0" smtClean="0">
                <a:solidFill>
                  <a:schemeClr val="tx1"/>
                </a:solidFill>
                <a:effectLst/>
                <a:latin typeface="+mn-lt"/>
                <a:ea typeface="+mn-ea"/>
                <a:cs typeface="+mn-cs"/>
              </a:rPr>
              <a:t>TOS (The Oceanography Society)</a:t>
            </a:r>
          </a:p>
          <a:p>
            <a:pPr lvl="1" fontAlgn="base"/>
            <a:r>
              <a:rPr lang="en-US" sz="1100" b="0" i="0" u="none" strike="noStrike" kern="1200" dirty="0" smtClean="0">
                <a:solidFill>
                  <a:schemeClr val="tx1"/>
                </a:solidFill>
                <a:effectLst/>
                <a:latin typeface="+mn-lt"/>
                <a:ea typeface="+mn-ea"/>
                <a:cs typeface="+mn-cs"/>
              </a:rPr>
              <a:t>American geophysical union (ocean section)</a:t>
            </a:r>
          </a:p>
          <a:p>
            <a:pPr lvl="1" fontAlgn="base"/>
            <a:r>
              <a:rPr lang="en-US" sz="1100" b="0" i="0" u="none" strike="noStrike" kern="1200" dirty="0" smtClean="0">
                <a:solidFill>
                  <a:schemeClr val="tx1"/>
                </a:solidFill>
                <a:effectLst/>
                <a:latin typeface="+mn-lt"/>
                <a:ea typeface="+mn-ea"/>
                <a:cs typeface="+mn-cs"/>
              </a:rPr>
              <a:t>American society of Limnology and oceanography </a:t>
            </a:r>
          </a:p>
          <a:p>
            <a:pPr lvl="1" fontAlgn="base"/>
            <a:r>
              <a:rPr lang="en-US" sz="1100" b="0" i="0" u="none" strike="noStrike" kern="1200" dirty="0" smtClean="0">
                <a:solidFill>
                  <a:schemeClr val="tx1"/>
                </a:solidFill>
                <a:effectLst/>
                <a:latin typeface="+mn-lt"/>
                <a:ea typeface="+mn-ea"/>
                <a:cs typeface="+mn-cs"/>
              </a:rPr>
              <a:t>NSF (National Science Foundations)</a:t>
            </a:r>
          </a:p>
          <a:p>
            <a:pPr fontAlgn="base"/>
            <a:r>
              <a:rPr lang="en-US" sz="1100" b="0" i="0" u="none" strike="noStrike" kern="1200" dirty="0" smtClean="0">
                <a:solidFill>
                  <a:schemeClr val="tx1"/>
                </a:solidFill>
                <a:effectLst/>
                <a:latin typeface="+mn-lt"/>
                <a:ea typeface="+mn-ea"/>
                <a:cs typeface="+mn-cs"/>
              </a:rPr>
              <a:t>Argo buoys program - drifting all over the ocean, everyone gets data from here; expendable</a:t>
            </a:r>
          </a:p>
          <a:p>
            <a:pPr fontAlgn="base"/>
            <a:r>
              <a:rPr lang="en-US" sz="1100" b="0" i="0" u="none" strike="noStrike" kern="1200" dirty="0" smtClean="0">
                <a:solidFill>
                  <a:schemeClr val="tx1"/>
                </a:solidFill>
                <a:effectLst/>
                <a:latin typeface="+mn-lt"/>
                <a:ea typeface="+mn-ea"/>
                <a:cs typeface="+mn-cs"/>
              </a:rPr>
              <a:t>Not many people fighting over data, but you want to get it published</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How could we form a partnership?</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Wouldn’t necessarily form a partnership with the Stanford Oceanic Group because they are more of just a collection of scientist</a:t>
            </a:r>
          </a:p>
          <a:p>
            <a:pPr fontAlgn="base"/>
            <a:r>
              <a:rPr lang="en-US" sz="1100" b="0" i="0" u="none" strike="noStrike" kern="1200" dirty="0" smtClean="0">
                <a:solidFill>
                  <a:schemeClr val="tx1"/>
                </a:solidFill>
                <a:effectLst/>
                <a:latin typeface="+mn-lt"/>
                <a:ea typeface="+mn-ea"/>
                <a:cs typeface="+mn-cs"/>
              </a:rPr>
              <a:t>Research is done with individual researchers, not institutions</a:t>
            </a:r>
          </a:p>
          <a:p>
            <a:pPr lvl="1" fontAlgn="base"/>
            <a:r>
              <a:rPr lang="en-US" sz="1100" b="0" i="0" u="none" strike="noStrike" kern="1200" dirty="0" smtClean="0">
                <a:solidFill>
                  <a:schemeClr val="tx1"/>
                </a:solidFill>
                <a:effectLst/>
                <a:latin typeface="+mn-lt"/>
                <a:ea typeface="+mn-ea"/>
                <a:cs typeface="+mn-cs"/>
              </a:rPr>
              <a:t>Some people might disagree and not care about this</a:t>
            </a:r>
          </a:p>
          <a:p>
            <a:pPr lvl="1" fontAlgn="base"/>
            <a:r>
              <a:rPr lang="en-US" sz="1100" b="0" i="0" u="none" strike="noStrike" kern="1200" dirty="0" smtClean="0">
                <a:solidFill>
                  <a:schemeClr val="tx1"/>
                </a:solidFill>
                <a:effectLst/>
                <a:latin typeface="+mn-lt"/>
                <a:ea typeface="+mn-ea"/>
                <a:cs typeface="+mn-cs"/>
              </a:rPr>
              <a:t>Easier/better to do this as individual researcher </a:t>
            </a:r>
          </a:p>
          <a:p>
            <a:pPr fontAlgn="base"/>
            <a:r>
              <a:rPr lang="en-US" sz="1100" b="0" i="0" u="none" strike="noStrike" kern="1200" dirty="0" smtClean="0">
                <a:solidFill>
                  <a:schemeClr val="tx1"/>
                </a:solidFill>
                <a:effectLst/>
                <a:latin typeface="+mn-lt"/>
                <a:ea typeface="+mn-ea"/>
                <a:cs typeface="+mn-cs"/>
              </a:rPr>
              <a:t>Lots of collaboration going on</a:t>
            </a:r>
          </a:p>
          <a:p>
            <a:pPr fontAlgn="base"/>
            <a:r>
              <a:rPr lang="en-US" sz="1100" b="0" i="0" u="none" strike="noStrike" kern="1200" dirty="0" smtClean="0">
                <a:solidFill>
                  <a:schemeClr val="tx1"/>
                </a:solidFill>
                <a:effectLst/>
                <a:latin typeface="+mn-lt"/>
                <a:ea typeface="+mn-ea"/>
                <a:cs typeface="+mn-cs"/>
              </a:rPr>
              <a:t>Oceanographic societies would be interested in something like this</a:t>
            </a:r>
            <a:endParaRPr lang="en-US" sz="1100" b="0" i="0" u="none" strike="noStrike"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2" name="Shape 12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fontAlgn="base"/>
            <a:r>
              <a:rPr lang="en-US" sz="1100" b="0" i="0" u="none" strike="noStrike" kern="1200" dirty="0" smtClean="0">
                <a:solidFill>
                  <a:schemeClr val="tx1"/>
                </a:solidFill>
                <a:effectLst/>
                <a:latin typeface="+mn-lt"/>
                <a:ea typeface="+mn-ea"/>
                <a:cs typeface="+mn-cs"/>
              </a:rPr>
              <a:t>From this</a:t>
            </a:r>
            <a:r>
              <a:rPr lang="en-US" sz="1100" b="0" i="0" u="none" strike="noStrike" kern="1200" baseline="0" dirty="0" smtClean="0">
                <a:solidFill>
                  <a:schemeClr val="tx1"/>
                </a:solidFill>
                <a:effectLst/>
                <a:latin typeface="+mn-lt"/>
                <a:ea typeface="+mn-ea"/>
                <a:cs typeface="+mn-cs"/>
              </a:rPr>
              <a:t> interview, more identification of how to find and connect with research institutes are discussed later</a:t>
            </a:r>
            <a:endParaRPr lang="en-US" sz="1100" b="0" i="0" u="none" strike="noStrike" kern="1200" dirty="0">
              <a:solidFill>
                <a:schemeClr val="tx1"/>
              </a:solidFill>
              <a:effectLst/>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2" name="Shape 1232"/>
          <p:cNvSpPr txBox="1">
            <a:spLocks noGrp="1"/>
          </p:cNvSpPr>
          <p:nvPr>
            <p:ph type="body" idx="1"/>
          </p:nvPr>
        </p:nvSpPr>
        <p:spPr>
          <a:xfrm>
            <a:off x="685800" y="4343400"/>
            <a:ext cx="5486399" cy="15081021"/>
          </a:xfrm>
          <a:prstGeom prst="rect">
            <a:avLst/>
          </a:prstGeom>
        </p:spPr>
        <p:txBody>
          <a:bodyPr lIns="91425" tIns="91425" rIns="91425" bIns="91425" anchor="t" anchorCtr="0">
            <a:spAutoFit/>
          </a:bodyPr>
          <a:lstStyle/>
          <a:p>
            <a:pPr fontAlgn="base"/>
            <a:r>
              <a:rPr lang="en-US" sz="1100" b="0" i="0" u="none" strike="noStrike" kern="1200" dirty="0" smtClean="0">
                <a:solidFill>
                  <a:schemeClr val="tx1"/>
                </a:solidFill>
                <a:effectLst/>
                <a:latin typeface="+mn-lt"/>
                <a:ea typeface="+mn-ea"/>
                <a:cs typeface="+mn-cs"/>
              </a:rPr>
              <a:t>Sponsor interview notes</a:t>
            </a:r>
          </a:p>
          <a:p>
            <a:pPr fontAlgn="base"/>
            <a:endParaRPr lang="en-US" sz="1100" b="0" i="0" u="none" strike="noStrike" kern="1200" dirty="0" smtClean="0">
              <a:solidFill>
                <a:schemeClr val="tx1"/>
              </a:solidFill>
              <a:effectLst/>
              <a:latin typeface="+mn-lt"/>
              <a:ea typeface="+mn-ea"/>
              <a:cs typeface="+mn-cs"/>
            </a:endParaRPr>
          </a:p>
          <a:p>
            <a:pPr fontAlgn="base"/>
            <a:r>
              <a:rPr lang="en-US" sz="1100" b="0" i="0" u="none" strike="noStrike" kern="1200" dirty="0" smtClean="0">
                <a:solidFill>
                  <a:schemeClr val="tx1"/>
                </a:solidFill>
                <a:effectLst/>
                <a:latin typeface="+mn-lt"/>
                <a:ea typeface="+mn-ea"/>
                <a:cs typeface="+mn-cs"/>
              </a:rPr>
              <a:t>Q: Why would a company want to sponsor a business?</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Have to be in alignment with what the goals were</a:t>
            </a:r>
          </a:p>
          <a:p>
            <a:pPr fontAlgn="base"/>
            <a:r>
              <a:rPr lang="en-US" sz="1100" b="0" i="0" u="none" strike="noStrike" kern="1200" dirty="0" smtClean="0">
                <a:solidFill>
                  <a:schemeClr val="tx1"/>
                </a:solidFill>
                <a:effectLst/>
                <a:latin typeface="+mn-lt"/>
                <a:ea typeface="+mn-ea"/>
                <a:cs typeface="+mn-cs"/>
              </a:rPr>
              <a:t>i.e. Nokia to sponsor non-profit </a:t>
            </a:r>
            <a:r>
              <a:rPr lang="en-US" sz="1100" b="0" i="0" u="none" strike="noStrike" kern="1200" dirty="0" err="1" smtClean="0">
                <a:solidFill>
                  <a:schemeClr val="tx1"/>
                </a:solidFill>
                <a:effectLst/>
                <a:latin typeface="+mn-lt"/>
                <a:ea typeface="+mn-ea"/>
                <a:cs typeface="+mn-cs"/>
              </a:rPr>
              <a:t>Bemic</a:t>
            </a:r>
            <a:r>
              <a:rPr lang="en-US" sz="1100" b="0" i="0" u="none" strike="noStrike" kern="1200" dirty="0" smtClean="0">
                <a:solidFill>
                  <a:schemeClr val="tx1"/>
                </a:solidFill>
                <a:effectLst/>
                <a:latin typeface="+mn-lt"/>
                <a:ea typeface="+mn-ea"/>
                <a:cs typeface="+mn-cs"/>
              </a:rPr>
              <a:t> </a:t>
            </a:r>
          </a:p>
          <a:p>
            <a:pPr lvl="1" fontAlgn="base"/>
            <a:r>
              <a:rPr lang="en-US" sz="1100" b="0" i="0" u="none" strike="noStrike" kern="1200" dirty="0" smtClean="0">
                <a:solidFill>
                  <a:schemeClr val="tx1"/>
                </a:solidFill>
                <a:effectLst/>
                <a:latin typeface="+mn-lt"/>
                <a:ea typeface="+mn-ea"/>
                <a:cs typeface="+mn-cs"/>
              </a:rPr>
              <a:t>Gave grant</a:t>
            </a:r>
          </a:p>
          <a:p>
            <a:pPr lvl="1" fontAlgn="base"/>
            <a:r>
              <a:rPr lang="en-US" sz="1100" b="0" i="0" u="none" strike="noStrike" kern="1200" dirty="0" smtClean="0">
                <a:solidFill>
                  <a:schemeClr val="tx1"/>
                </a:solidFill>
                <a:effectLst/>
                <a:latin typeface="+mn-lt"/>
                <a:ea typeface="+mn-ea"/>
                <a:cs typeface="+mn-cs"/>
              </a:rPr>
              <a:t>Because provided a platform for our group to get in front of an audience we wanted to gauge with</a:t>
            </a:r>
          </a:p>
          <a:p>
            <a:pPr lvl="1" fontAlgn="base"/>
            <a:r>
              <a:rPr lang="en-US" sz="1100" b="0" i="0" u="none" strike="noStrike" kern="1200" dirty="0" smtClean="0">
                <a:solidFill>
                  <a:schemeClr val="tx1"/>
                </a:solidFill>
                <a:effectLst/>
                <a:latin typeface="+mn-lt"/>
                <a:ea typeface="+mn-ea"/>
                <a:cs typeface="+mn-cs"/>
              </a:rPr>
              <a:t>Visibility on their website</a:t>
            </a:r>
          </a:p>
          <a:p>
            <a:pPr lvl="1" fontAlgn="base"/>
            <a:r>
              <a:rPr lang="en-US" sz="1100" b="0" i="0" u="none" strike="noStrike" kern="1200" dirty="0" smtClean="0">
                <a:solidFill>
                  <a:schemeClr val="tx1"/>
                </a:solidFill>
                <a:effectLst/>
                <a:latin typeface="+mn-lt"/>
                <a:ea typeface="+mn-ea"/>
                <a:cs typeface="+mn-cs"/>
              </a:rPr>
              <a:t>Logo was posted on sponsor page</a:t>
            </a:r>
          </a:p>
          <a:p>
            <a:pPr lvl="1" fontAlgn="base"/>
            <a:r>
              <a:rPr lang="en-US" sz="1100" b="0" i="0" u="none" strike="noStrike" kern="1200" dirty="0" smtClean="0">
                <a:solidFill>
                  <a:schemeClr val="tx1"/>
                </a:solidFill>
                <a:effectLst/>
                <a:latin typeface="+mn-lt"/>
                <a:ea typeface="+mn-ea"/>
                <a:cs typeface="+mn-cs"/>
              </a:rPr>
              <a:t>Provider speakers, judge, for contests</a:t>
            </a:r>
          </a:p>
          <a:p>
            <a:pPr lvl="1" fontAlgn="base"/>
            <a:r>
              <a:rPr lang="en-US" sz="1100" b="0" i="0" u="none" strike="noStrike" kern="1200" dirty="0" smtClean="0">
                <a:solidFill>
                  <a:schemeClr val="tx1"/>
                </a:solidFill>
                <a:effectLst/>
                <a:latin typeface="+mn-lt"/>
                <a:ea typeface="+mn-ea"/>
                <a:cs typeface="+mn-cs"/>
              </a:rPr>
              <a:t>Training, branding, awareness</a:t>
            </a:r>
          </a:p>
          <a:p>
            <a:pPr lvl="1" fontAlgn="base"/>
            <a:r>
              <a:rPr lang="en-US" sz="1100" b="0" i="0" u="none" strike="noStrike" kern="1200" dirty="0" smtClean="0">
                <a:solidFill>
                  <a:schemeClr val="tx1"/>
                </a:solidFill>
                <a:effectLst/>
                <a:latin typeface="+mn-lt"/>
                <a:ea typeface="+mn-ea"/>
                <a:cs typeface="+mn-cs"/>
              </a:rPr>
              <a:t>Access to audience we wanted to get in touch with</a:t>
            </a:r>
          </a:p>
          <a:p>
            <a:pPr lvl="1" fontAlgn="base"/>
            <a:r>
              <a:rPr lang="en-US" sz="1100" b="0" i="0" u="none" strike="noStrike" kern="1200" dirty="0" err="1" smtClean="0">
                <a:solidFill>
                  <a:schemeClr val="tx1"/>
                </a:solidFill>
                <a:effectLst/>
                <a:latin typeface="+mn-lt"/>
                <a:ea typeface="+mn-ea"/>
                <a:cs typeface="+mn-cs"/>
              </a:rPr>
              <a:t>Navteq</a:t>
            </a:r>
            <a:r>
              <a:rPr lang="en-US" sz="1100" b="0" i="0" u="none" strike="noStrike" kern="1200" dirty="0" smtClean="0">
                <a:solidFill>
                  <a:schemeClr val="tx1"/>
                </a:solidFill>
                <a:effectLst/>
                <a:latin typeface="+mn-lt"/>
                <a:ea typeface="+mn-ea"/>
                <a:cs typeface="+mn-cs"/>
              </a:rPr>
              <a:t> wanted to find new innovation</a:t>
            </a:r>
          </a:p>
          <a:p>
            <a:pPr lvl="2" fontAlgn="base"/>
            <a:r>
              <a:rPr lang="en-US" sz="1100" b="0" i="0" u="none" strike="noStrike" kern="1200" dirty="0" err="1" smtClean="0">
                <a:solidFill>
                  <a:schemeClr val="tx1"/>
                </a:solidFill>
                <a:effectLst/>
                <a:latin typeface="+mn-lt"/>
                <a:ea typeface="+mn-ea"/>
                <a:cs typeface="+mn-cs"/>
              </a:rPr>
              <a:t>Bemic</a:t>
            </a:r>
            <a:r>
              <a:rPr lang="en-US" sz="1100" b="0" i="0" u="none" strike="noStrike" kern="1200" dirty="0" smtClean="0">
                <a:solidFill>
                  <a:schemeClr val="tx1"/>
                </a:solidFill>
                <a:effectLst/>
                <a:latin typeface="+mn-lt"/>
                <a:ea typeface="+mn-ea"/>
                <a:cs typeface="+mn-cs"/>
              </a:rPr>
              <a:t> worked with student entrepreneurial teams that were coming up with cool innovate maps</a:t>
            </a:r>
          </a:p>
          <a:p>
            <a:pPr lvl="2" fontAlgn="base"/>
            <a:r>
              <a:rPr lang="en-US" sz="1100" b="0" i="0" u="none" strike="noStrike" kern="1200" dirty="0" smtClean="0">
                <a:solidFill>
                  <a:schemeClr val="tx1"/>
                </a:solidFill>
                <a:effectLst/>
                <a:latin typeface="+mn-lt"/>
                <a:ea typeface="+mn-ea"/>
                <a:cs typeface="+mn-cs"/>
              </a:rPr>
              <a:t>We’d like to work with your students</a:t>
            </a:r>
          </a:p>
          <a:p>
            <a:pPr lvl="3" fontAlgn="base"/>
            <a:r>
              <a:rPr lang="en-US" sz="1100" b="0" i="0" u="none" strike="noStrike" kern="1200" dirty="0" smtClean="0">
                <a:solidFill>
                  <a:schemeClr val="tx1"/>
                </a:solidFill>
                <a:effectLst/>
                <a:latin typeface="+mn-lt"/>
                <a:ea typeface="+mn-ea"/>
                <a:cs typeface="+mn-cs"/>
              </a:rPr>
              <a:t>To use our product</a:t>
            </a:r>
          </a:p>
          <a:p>
            <a:pPr lvl="3" fontAlgn="base"/>
            <a:r>
              <a:rPr lang="en-US" sz="1100" b="0" i="0" u="none" strike="noStrike" kern="1200" dirty="0" smtClean="0">
                <a:solidFill>
                  <a:schemeClr val="tx1"/>
                </a:solidFill>
                <a:effectLst/>
                <a:latin typeface="+mn-lt"/>
                <a:ea typeface="+mn-ea"/>
                <a:cs typeface="+mn-cs"/>
              </a:rPr>
              <a:t>Technologies</a:t>
            </a:r>
          </a:p>
          <a:p>
            <a:pPr lvl="3" fontAlgn="base"/>
            <a:r>
              <a:rPr lang="en-US" sz="1100" b="0" i="0" u="none" strike="noStrike" kern="1200" dirty="0" smtClean="0">
                <a:solidFill>
                  <a:schemeClr val="tx1"/>
                </a:solidFill>
                <a:effectLst/>
                <a:latin typeface="+mn-lt"/>
                <a:ea typeface="+mn-ea"/>
                <a:cs typeface="+mn-cs"/>
              </a:rPr>
              <a:t>If a product came out to market </a:t>
            </a:r>
            <a:r>
              <a:rPr lang="en-US" sz="1100" b="0" i="0" u="none" strike="noStrike" kern="1200" dirty="0" err="1" smtClean="0">
                <a:solidFill>
                  <a:schemeClr val="tx1"/>
                </a:solidFill>
                <a:effectLst/>
                <a:latin typeface="+mn-lt"/>
                <a:ea typeface="+mn-ea"/>
                <a:cs typeface="+mn-cs"/>
              </a:rPr>
              <a:t>Navteq</a:t>
            </a:r>
            <a:r>
              <a:rPr lang="en-US" sz="1100" b="0" i="0" u="none" strike="noStrike" kern="1200" dirty="0" smtClean="0">
                <a:solidFill>
                  <a:schemeClr val="tx1"/>
                </a:solidFill>
                <a:effectLst/>
                <a:latin typeface="+mn-lt"/>
                <a:ea typeface="+mn-ea"/>
                <a:cs typeface="+mn-cs"/>
              </a:rPr>
              <a:t> could be the mapping tool </a:t>
            </a:r>
          </a:p>
          <a:p>
            <a:pPr lvl="1" fontAlgn="base"/>
            <a:r>
              <a:rPr lang="en-US" sz="1100" b="0" i="0" u="none" strike="noStrike" kern="1200" dirty="0" smtClean="0">
                <a:solidFill>
                  <a:schemeClr val="tx1"/>
                </a:solidFill>
                <a:effectLst/>
                <a:latin typeface="+mn-lt"/>
                <a:ea typeface="+mn-ea"/>
                <a:cs typeface="+mn-cs"/>
              </a:rPr>
              <a:t>At that time, team was offering a global projects</a:t>
            </a:r>
          </a:p>
          <a:p>
            <a:pPr lvl="2" fontAlgn="base"/>
            <a:r>
              <a:rPr lang="en-US" sz="1100" b="0" i="0" u="none" strike="noStrike" kern="1200" dirty="0" err="1" smtClean="0">
                <a:solidFill>
                  <a:schemeClr val="tx1"/>
                </a:solidFill>
                <a:effectLst/>
                <a:latin typeface="+mn-lt"/>
                <a:ea typeface="+mn-ea"/>
                <a:cs typeface="+mn-cs"/>
              </a:rPr>
              <a:t>Bemic</a:t>
            </a:r>
            <a:r>
              <a:rPr lang="en-US" sz="1100" b="0" i="0" u="none" strike="noStrike" kern="1200" dirty="0" smtClean="0">
                <a:solidFill>
                  <a:schemeClr val="tx1"/>
                </a:solidFill>
                <a:effectLst/>
                <a:latin typeface="+mn-lt"/>
                <a:ea typeface="+mn-ea"/>
                <a:cs typeface="+mn-cs"/>
              </a:rPr>
              <a:t> was working in the same space, launching own contests, challenge, perfect fit</a:t>
            </a:r>
          </a:p>
          <a:p>
            <a:pPr lvl="2" fontAlgn="base"/>
            <a:r>
              <a:rPr lang="en-US" sz="1100" b="0" i="0" u="none" strike="noStrike" kern="1200" dirty="0" smtClean="0">
                <a:solidFill>
                  <a:schemeClr val="tx1"/>
                </a:solidFill>
                <a:effectLst/>
                <a:latin typeface="+mn-lt"/>
                <a:ea typeface="+mn-ea"/>
                <a:cs typeface="+mn-cs"/>
              </a:rPr>
              <a:t>Non-profit, needed startup money</a:t>
            </a:r>
          </a:p>
          <a:p>
            <a:pPr lvl="2" fontAlgn="base"/>
            <a:r>
              <a:rPr lang="en-US" sz="1100" b="0" i="0" u="none" strike="noStrike" kern="1200" dirty="0" smtClean="0">
                <a:solidFill>
                  <a:schemeClr val="tx1"/>
                </a:solidFill>
                <a:effectLst/>
                <a:latin typeface="+mn-lt"/>
                <a:ea typeface="+mn-ea"/>
                <a:cs typeface="+mn-cs"/>
              </a:rPr>
              <a:t>Gave direct in</a:t>
            </a:r>
          </a:p>
          <a:p>
            <a:pPr lvl="1" fontAlgn="base"/>
            <a:r>
              <a:rPr lang="en-US" sz="1100" b="0" i="0" u="none" strike="noStrike" kern="1200" dirty="0" smtClean="0">
                <a:solidFill>
                  <a:schemeClr val="tx1"/>
                </a:solidFill>
                <a:effectLst/>
                <a:latin typeface="+mn-lt"/>
                <a:ea typeface="+mn-ea"/>
                <a:cs typeface="+mn-cs"/>
              </a:rPr>
              <a:t>Win-win situation</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Result of the sponsorship?</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Increased visibility</a:t>
            </a:r>
          </a:p>
          <a:p>
            <a:pPr fontAlgn="base"/>
            <a:r>
              <a:rPr lang="en-US" sz="1100" b="0" i="0" u="none" strike="noStrike" kern="1200" dirty="0" smtClean="0">
                <a:solidFill>
                  <a:schemeClr val="tx1"/>
                </a:solidFill>
                <a:effectLst/>
                <a:latin typeface="+mn-lt"/>
                <a:ea typeface="+mn-ea"/>
                <a:cs typeface="+mn-cs"/>
              </a:rPr>
              <a:t>Mobile world congress </a:t>
            </a:r>
          </a:p>
          <a:p>
            <a:pPr fontAlgn="base"/>
            <a:r>
              <a:rPr lang="en-US" sz="1100" b="0" i="0" u="none" strike="noStrike" kern="1200" dirty="0" smtClean="0">
                <a:solidFill>
                  <a:schemeClr val="tx1"/>
                </a:solidFill>
                <a:effectLst/>
                <a:latin typeface="+mn-lt"/>
                <a:ea typeface="+mn-ea"/>
                <a:cs typeface="+mn-cs"/>
              </a:rPr>
              <a:t>Listed in press release</a:t>
            </a:r>
          </a:p>
          <a:p>
            <a:pPr fontAlgn="base"/>
            <a:r>
              <a:rPr lang="en-US" sz="1100" b="0" i="0" u="none" strike="noStrike" kern="1200" dirty="0" smtClean="0">
                <a:solidFill>
                  <a:schemeClr val="tx1"/>
                </a:solidFill>
                <a:effectLst/>
                <a:latin typeface="+mn-lt"/>
                <a:ea typeface="+mn-ea"/>
                <a:cs typeface="+mn-cs"/>
              </a:rPr>
              <a:t>Lecture at class at Berkeley</a:t>
            </a:r>
          </a:p>
          <a:p>
            <a:pPr fontAlgn="base"/>
            <a:r>
              <a:rPr lang="en-US" sz="1100" b="0" i="0" u="none" strike="noStrike" kern="1200" dirty="0" smtClean="0">
                <a:solidFill>
                  <a:schemeClr val="tx1"/>
                </a:solidFill>
                <a:effectLst/>
                <a:latin typeface="+mn-lt"/>
                <a:ea typeface="+mn-ea"/>
                <a:cs typeface="+mn-cs"/>
              </a:rPr>
              <a:t>Considered founding member of organization</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Did you find them? Or they find you?</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Just this one at this point and time</a:t>
            </a:r>
          </a:p>
          <a:p>
            <a:pPr fontAlgn="base"/>
            <a:r>
              <a:rPr lang="en-US" sz="1100" b="0" i="0" u="none" strike="noStrike" kern="1200" dirty="0" err="1" smtClean="0">
                <a:solidFill>
                  <a:schemeClr val="tx1"/>
                </a:solidFill>
                <a:effectLst/>
                <a:latin typeface="+mn-lt"/>
                <a:ea typeface="+mn-ea"/>
                <a:cs typeface="+mn-cs"/>
              </a:rPr>
              <a:t>Navteq</a:t>
            </a:r>
            <a:r>
              <a:rPr lang="en-US" sz="1100" b="0" i="0" u="none" strike="noStrike" kern="1200" dirty="0" smtClean="0">
                <a:solidFill>
                  <a:schemeClr val="tx1"/>
                </a:solidFill>
                <a:effectLst/>
                <a:latin typeface="+mn-lt"/>
                <a:ea typeface="+mn-ea"/>
                <a:cs typeface="+mn-cs"/>
              </a:rPr>
              <a:t> creating university program</a:t>
            </a:r>
          </a:p>
          <a:p>
            <a:pPr fontAlgn="base"/>
            <a:r>
              <a:rPr lang="en-US" sz="1100" b="0" i="0" u="none" strike="noStrike" kern="1200" dirty="0" smtClean="0">
                <a:solidFill>
                  <a:schemeClr val="tx1"/>
                </a:solidFill>
                <a:effectLst/>
                <a:latin typeface="+mn-lt"/>
                <a:ea typeface="+mn-ea"/>
                <a:cs typeface="+mn-cs"/>
              </a:rPr>
              <a:t>Matter of good timing</a:t>
            </a:r>
          </a:p>
          <a:p>
            <a:pPr fontAlgn="base"/>
            <a:r>
              <a:rPr lang="en-US" sz="1100" b="0" i="0" u="none" strike="noStrike" kern="1200" dirty="0" smtClean="0">
                <a:solidFill>
                  <a:schemeClr val="tx1"/>
                </a:solidFill>
                <a:effectLst/>
                <a:latin typeface="+mn-lt"/>
                <a:ea typeface="+mn-ea"/>
                <a:cs typeface="+mn-cs"/>
              </a:rPr>
              <a:t>Didn’t do more because of bandwidth</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What measurements do you need to ‘check off the list’ to select organization?</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Very high level</a:t>
            </a:r>
          </a:p>
          <a:p>
            <a:pPr fontAlgn="base"/>
            <a:r>
              <a:rPr lang="en-US" sz="1100" b="0" i="0" u="none" strike="noStrike" kern="1200" dirty="0" smtClean="0">
                <a:solidFill>
                  <a:schemeClr val="tx1"/>
                </a:solidFill>
                <a:effectLst/>
                <a:latin typeface="+mn-lt"/>
                <a:ea typeface="+mn-ea"/>
                <a:cs typeface="+mn-cs"/>
              </a:rPr>
              <a:t>Being a judge</a:t>
            </a:r>
          </a:p>
          <a:p>
            <a:pPr fontAlgn="base"/>
            <a:r>
              <a:rPr lang="en-US" sz="1100" b="0" i="0" u="none" strike="noStrike" kern="1200" dirty="0" smtClean="0">
                <a:solidFill>
                  <a:schemeClr val="tx1"/>
                </a:solidFill>
                <a:effectLst/>
                <a:latin typeface="+mn-lt"/>
                <a:ea typeface="+mn-ea"/>
                <a:cs typeface="+mn-cs"/>
              </a:rPr>
              <a:t>Included in press release, lectures</a:t>
            </a:r>
          </a:p>
          <a:p>
            <a:pPr fontAlgn="base"/>
            <a:r>
              <a:rPr lang="en-US" sz="1100" b="0" i="0" u="none" strike="noStrike" kern="1200" dirty="0" smtClean="0">
                <a:solidFill>
                  <a:schemeClr val="tx1"/>
                </a:solidFill>
                <a:effectLst/>
                <a:latin typeface="+mn-lt"/>
                <a:ea typeface="+mn-ea"/>
                <a:cs typeface="+mn-cs"/>
              </a:rPr>
              <a:t>If we had been in existence</a:t>
            </a:r>
          </a:p>
          <a:p>
            <a:pPr lvl="1" fontAlgn="base"/>
            <a:r>
              <a:rPr lang="en-US" sz="1100" b="0" i="0" u="none" strike="noStrike" kern="1200" dirty="0" smtClean="0">
                <a:solidFill>
                  <a:schemeClr val="tx1"/>
                </a:solidFill>
                <a:effectLst/>
                <a:latin typeface="+mn-lt"/>
                <a:ea typeface="+mn-ea"/>
                <a:cs typeface="+mn-cs"/>
              </a:rPr>
              <a:t>Clicks to website</a:t>
            </a:r>
          </a:p>
          <a:p>
            <a:pPr lvl="1" fontAlgn="base"/>
            <a:r>
              <a:rPr lang="en-US" sz="1100" b="0" i="0" u="none" strike="noStrike" kern="1200" dirty="0" smtClean="0">
                <a:solidFill>
                  <a:schemeClr val="tx1"/>
                </a:solidFill>
                <a:effectLst/>
                <a:latin typeface="+mn-lt"/>
                <a:ea typeface="+mn-ea"/>
                <a:cs typeface="+mn-cs"/>
              </a:rPr>
              <a:t>But wasn’t that evolved yet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Level of sponsorships</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Bronze: dollar amount</a:t>
            </a:r>
          </a:p>
          <a:p>
            <a:pPr fontAlgn="base"/>
            <a:r>
              <a:rPr lang="en-US" sz="1100" b="0" i="0" u="none" strike="noStrike" kern="1200" dirty="0" err="1" smtClean="0">
                <a:solidFill>
                  <a:schemeClr val="tx1"/>
                </a:solidFill>
                <a:effectLst/>
                <a:latin typeface="+mn-lt"/>
                <a:ea typeface="+mn-ea"/>
                <a:cs typeface="+mn-cs"/>
              </a:rPr>
              <a:t>Kickstarter</a:t>
            </a:r>
            <a:r>
              <a:rPr lang="en-US" sz="1100" b="0" i="0" u="none" strike="noStrike" kern="1200" dirty="0" smtClean="0">
                <a:solidFill>
                  <a:schemeClr val="tx1"/>
                </a:solidFill>
                <a:effectLst/>
                <a:latin typeface="+mn-lt"/>
                <a:ea typeface="+mn-ea"/>
                <a:cs typeface="+mn-cs"/>
              </a:rPr>
              <a:t> community</a:t>
            </a:r>
          </a:p>
          <a:p>
            <a:pPr fontAlgn="base"/>
            <a:r>
              <a:rPr lang="en-US" sz="1100" b="0" i="0" u="none" strike="noStrike" kern="1200" dirty="0" smtClean="0">
                <a:solidFill>
                  <a:schemeClr val="tx1"/>
                </a:solidFill>
                <a:effectLst/>
                <a:latin typeface="+mn-lt"/>
                <a:ea typeface="+mn-ea"/>
                <a:cs typeface="+mn-cs"/>
              </a:rPr>
              <a:t>Pitch to company, they need to know how much this will cost, what they get out of it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Risk involved</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Didn’t see much risk</a:t>
            </a:r>
          </a:p>
          <a:p>
            <a:pPr fontAlgn="base"/>
            <a:r>
              <a:rPr lang="en-US" sz="1100" b="0" i="0" u="none" strike="noStrike" kern="1200" dirty="0" smtClean="0">
                <a:solidFill>
                  <a:schemeClr val="tx1"/>
                </a:solidFill>
                <a:effectLst/>
                <a:latin typeface="+mn-lt"/>
                <a:ea typeface="+mn-ea"/>
                <a:cs typeface="+mn-cs"/>
              </a:rPr>
              <a:t>Pretty straightforward</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Is there a need to make a sponsorship?</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would have to create it as a program</a:t>
            </a:r>
          </a:p>
          <a:p>
            <a:pPr fontAlgn="base"/>
            <a:r>
              <a:rPr lang="en-US" sz="1100" b="0" i="0" u="none" strike="noStrike" kern="1200" dirty="0" smtClean="0">
                <a:solidFill>
                  <a:schemeClr val="tx1"/>
                </a:solidFill>
                <a:effectLst/>
                <a:latin typeface="+mn-lt"/>
                <a:ea typeface="+mn-ea"/>
                <a:cs typeface="+mn-cs"/>
              </a:rPr>
              <a:t>Actively seek out</a:t>
            </a:r>
          </a:p>
          <a:p>
            <a:pPr fontAlgn="base"/>
            <a:r>
              <a:rPr lang="en-US" sz="1100" b="0" i="0" u="none" strike="noStrike" kern="1200" dirty="0" smtClean="0">
                <a:solidFill>
                  <a:schemeClr val="tx1"/>
                </a:solidFill>
                <a:effectLst/>
                <a:latin typeface="+mn-lt"/>
                <a:ea typeface="+mn-ea"/>
                <a:cs typeface="+mn-cs"/>
              </a:rPr>
              <a:t>Which level of sponsorship investment they want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Where would sponsors fall into the picture?</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already has publicity</a:t>
            </a:r>
          </a:p>
          <a:p>
            <a:pPr fontAlgn="base"/>
            <a:r>
              <a:rPr lang="en-US" sz="1100" b="0" i="0" u="none" strike="noStrike" kern="1200" dirty="0" smtClean="0">
                <a:solidFill>
                  <a:schemeClr val="tx1"/>
                </a:solidFill>
                <a:effectLst/>
                <a:latin typeface="+mn-lt"/>
                <a:ea typeface="+mn-ea"/>
                <a:cs typeface="+mn-cs"/>
              </a:rPr>
              <a:t>Companies might already want to contribute</a:t>
            </a:r>
          </a:p>
          <a:p>
            <a:pPr fontAlgn="base"/>
            <a:r>
              <a:rPr lang="en-US" sz="1100" b="0" i="0" u="none" strike="noStrike" kern="1200" dirty="0" smtClean="0">
                <a:solidFill>
                  <a:schemeClr val="tx1"/>
                </a:solidFill>
                <a:effectLst/>
                <a:latin typeface="+mn-lt"/>
                <a:ea typeface="+mn-ea"/>
                <a:cs typeface="+mn-cs"/>
              </a:rPr>
              <a:t>Development and sponsorship could come in parallel</a:t>
            </a:r>
          </a:p>
          <a:p>
            <a:pPr fontAlgn="base"/>
            <a:r>
              <a:rPr lang="en-US" sz="1100" b="0" i="0" u="none" strike="noStrike" kern="1200" dirty="0" smtClean="0">
                <a:solidFill>
                  <a:schemeClr val="tx1"/>
                </a:solidFill>
                <a:effectLst/>
                <a:latin typeface="+mn-lt"/>
                <a:ea typeface="+mn-ea"/>
                <a:cs typeface="+mn-cs"/>
              </a:rPr>
              <a:t>Not a specific order</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What would make you go to website</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If were reaching target audience</a:t>
            </a:r>
          </a:p>
          <a:p>
            <a:pPr fontAlgn="base"/>
            <a:r>
              <a:rPr lang="en-US" sz="1100" b="0" i="0" u="none" strike="noStrike" kern="1200" dirty="0" smtClean="0">
                <a:solidFill>
                  <a:schemeClr val="tx1"/>
                </a:solidFill>
                <a:effectLst/>
                <a:latin typeface="+mn-lt"/>
                <a:ea typeface="+mn-ea"/>
                <a:cs typeface="+mn-cs"/>
              </a:rPr>
              <a:t>Getting click </a:t>
            </a:r>
            <a:r>
              <a:rPr lang="en-US" sz="1100" b="0" i="0" u="none" strike="noStrike" kern="1200" dirty="0" err="1" smtClean="0">
                <a:solidFill>
                  <a:schemeClr val="tx1"/>
                </a:solidFill>
                <a:effectLst/>
                <a:latin typeface="+mn-lt"/>
                <a:ea typeface="+mn-ea"/>
                <a:cs typeface="+mn-cs"/>
              </a:rPr>
              <a:t>throughts</a:t>
            </a:r>
            <a:endParaRPr lang="en-US" sz="1100" b="0" i="0" u="none" strike="noStrike" kern="1200" dirty="0" smtClean="0">
              <a:solidFill>
                <a:schemeClr val="tx1"/>
              </a:solidFill>
              <a:effectLst/>
              <a:latin typeface="+mn-lt"/>
              <a:ea typeface="+mn-ea"/>
              <a:cs typeface="+mn-cs"/>
            </a:endParaRPr>
          </a:p>
          <a:p>
            <a:pPr fontAlgn="base"/>
            <a:r>
              <a:rPr lang="en-US" sz="1100" b="0" i="0" u="none" strike="noStrike" kern="1200" dirty="0" smtClean="0">
                <a:solidFill>
                  <a:schemeClr val="tx1"/>
                </a:solidFill>
                <a:effectLst/>
                <a:latin typeface="+mn-lt"/>
                <a:ea typeface="+mn-ea"/>
                <a:cs typeface="+mn-cs"/>
              </a:rPr>
              <a:t>Customer base of company</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OpenH2O could monetize</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Selling their product</a:t>
            </a:r>
          </a:p>
          <a:p>
            <a:pPr fontAlgn="base"/>
            <a:r>
              <a:rPr lang="en-US" sz="1100" b="0" i="0" u="none" strike="noStrike" kern="1200" dirty="0" smtClean="0">
                <a:solidFill>
                  <a:schemeClr val="tx1"/>
                </a:solidFill>
                <a:effectLst/>
                <a:latin typeface="+mn-lt"/>
                <a:ea typeface="+mn-ea"/>
                <a:cs typeface="+mn-cs"/>
              </a:rPr>
              <a:t>Develop technology</a:t>
            </a:r>
          </a:p>
          <a:p>
            <a:pPr fontAlgn="base"/>
            <a:r>
              <a:rPr lang="en-US" sz="1100" b="0" i="0" u="none" strike="noStrike" kern="1200" dirty="0" smtClean="0">
                <a:solidFill>
                  <a:schemeClr val="tx1"/>
                </a:solidFill>
                <a:effectLst/>
                <a:latin typeface="+mn-lt"/>
                <a:ea typeface="+mn-ea"/>
                <a:cs typeface="+mn-cs"/>
              </a:rPr>
              <a:t>Spin off products</a:t>
            </a:r>
          </a:p>
          <a:p>
            <a:pPr lvl="1" fontAlgn="base"/>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is a for-profit company</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Additional comments</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Seperate</a:t>
            </a:r>
            <a:r>
              <a:rPr lang="en-US" sz="1100" b="0" i="0" u="none" strike="noStrike" kern="1200" dirty="0" smtClean="0">
                <a:solidFill>
                  <a:schemeClr val="tx1"/>
                </a:solidFill>
                <a:effectLst/>
                <a:latin typeface="+mn-lt"/>
                <a:ea typeface="+mn-ea"/>
                <a:cs typeface="+mn-cs"/>
              </a:rPr>
              <a:t> out </a:t>
            </a: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and OpenH2O</a:t>
            </a:r>
          </a:p>
          <a:p>
            <a:pPr lvl="1" fontAlgn="base"/>
            <a:r>
              <a:rPr lang="en-US" sz="1100" b="0" i="0" u="none" strike="noStrike" kern="1200" dirty="0" smtClean="0">
                <a:solidFill>
                  <a:schemeClr val="tx1"/>
                </a:solidFill>
                <a:effectLst/>
                <a:latin typeface="+mn-lt"/>
                <a:ea typeface="+mn-ea"/>
                <a:cs typeface="+mn-cs"/>
              </a:rPr>
              <a:t>See them as different projects</a:t>
            </a:r>
          </a:p>
          <a:p>
            <a:pPr fontAlgn="base"/>
            <a:r>
              <a:rPr lang="en-US" sz="1100" b="0" i="0" u="none" strike="noStrike" kern="1200" dirty="0" err="1" smtClean="0">
                <a:solidFill>
                  <a:schemeClr val="tx1"/>
                </a:solidFill>
                <a:effectLst/>
                <a:latin typeface="+mn-lt"/>
                <a:ea typeface="+mn-ea"/>
                <a:cs typeface="+mn-cs"/>
              </a:rPr>
              <a:t>Seperate</a:t>
            </a:r>
            <a:r>
              <a:rPr lang="en-US" sz="1100" b="0" i="0" u="none" strike="noStrike" kern="1200" dirty="0" smtClean="0">
                <a:solidFill>
                  <a:schemeClr val="tx1"/>
                </a:solidFill>
                <a:effectLst/>
                <a:latin typeface="+mn-lt"/>
                <a:ea typeface="+mn-ea"/>
                <a:cs typeface="+mn-cs"/>
              </a:rPr>
              <a:t> sponsorship packages</a:t>
            </a:r>
          </a:p>
          <a:p>
            <a:pPr fontAlgn="base"/>
            <a:r>
              <a:rPr lang="en-US" sz="1100" b="0" i="0" u="none" strike="noStrike" kern="1200" dirty="0" smtClean="0">
                <a:solidFill>
                  <a:schemeClr val="tx1"/>
                </a:solidFill>
                <a:effectLst/>
                <a:latin typeface="+mn-lt"/>
                <a:ea typeface="+mn-ea"/>
                <a:cs typeface="+mn-cs"/>
              </a:rPr>
              <a:t>See if there are entrepreneurial groups within there</a:t>
            </a:r>
          </a:p>
          <a:p>
            <a:pPr fontAlgn="base"/>
            <a:r>
              <a:rPr lang="en-US" sz="1100" b="0" i="0" u="none" strike="noStrike" kern="1200" dirty="0" smtClean="0">
                <a:solidFill>
                  <a:schemeClr val="tx1"/>
                </a:solidFill>
                <a:effectLst/>
                <a:latin typeface="+mn-lt"/>
                <a:ea typeface="+mn-ea"/>
                <a:cs typeface="+mn-cs"/>
              </a:rPr>
              <a:t>Prioritizes plan of approach</a:t>
            </a:r>
          </a:p>
          <a:p>
            <a:pPr fontAlgn="base"/>
            <a:r>
              <a:rPr lang="en-US" sz="1100" b="0" i="0" u="none" strike="noStrike" kern="1200" dirty="0" smtClean="0">
                <a:solidFill>
                  <a:schemeClr val="tx1"/>
                </a:solidFill>
                <a:effectLst/>
                <a:latin typeface="+mn-lt"/>
                <a:ea typeface="+mn-ea"/>
                <a:cs typeface="+mn-cs"/>
              </a:rPr>
              <a:t>Win-win</a:t>
            </a:r>
          </a:p>
          <a:p>
            <a:pPr fontAlgn="base"/>
            <a:r>
              <a:rPr lang="en-US" sz="1100" b="0" i="0" u="none" strike="noStrike" kern="1200" dirty="0" smtClean="0">
                <a:solidFill>
                  <a:schemeClr val="tx1"/>
                </a:solidFill>
                <a:effectLst/>
                <a:latin typeface="+mn-lt"/>
                <a:ea typeface="+mn-ea"/>
                <a:cs typeface="+mn-cs"/>
              </a:rPr>
              <a:t>Quid quo pro</a:t>
            </a:r>
            <a:endParaRPr lang="en-US" sz="1100" b="0" i="0" u="none" strike="noStrike" kern="1200" dirty="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2" name="Shape 1232"/>
          <p:cNvSpPr txBox="1">
            <a:spLocks noGrp="1"/>
          </p:cNvSpPr>
          <p:nvPr>
            <p:ph type="body" idx="1"/>
          </p:nvPr>
        </p:nvSpPr>
        <p:spPr>
          <a:xfrm>
            <a:off x="685800" y="4343400"/>
            <a:ext cx="5486399" cy="15081021"/>
          </a:xfrm>
          <a:prstGeom prst="rect">
            <a:avLst/>
          </a:prstGeom>
        </p:spPr>
        <p:txBody>
          <a:bodyPr lIns="91425" tIns="91425" rIns="91425" bIns="91425" anchor="t" anchorCtr="0">
            <a:spAutoFit/>
          </a:bodyPr>
          <a:lstStyle/>
          <a:p>
            <a:pPr fontAlgn="base"/>
            <a:r>
              <a:rPr lang="en-US" sz="1100" b="0" i="0" u="none" strike="noStrike" kern="1200" dirty="0" smtClean="0">
                <a:solidFill>
                  <a:schemeClr val="tx1"/>
                </a:solidFill>
                <a:effectLst/>
                <a:latin typeface="+mn-lt"/>
                <a:ea typeface="+mn-ea"/>
                <a:cs typeface="+mn-cs"/>
              </a:rPr>
              <a:t>Sponsor interview notes</a:t>
            </a:r>
          </a:p>
          <a:p>
            <a:pPr fontAlgn="base"/>
            <a:endParaRPr lang="en-US" sz="1100" b="0" i="0" u="none" strike="noStrike" kern="1200" dirty="0" smtClean="0">
              <a:solidFill>
                <a:schemeClr val="tx1"/>
              </a:solidFill>
              <a:effectLst/>
              <a:latin typeface="+mn-lt"/>
              <a:ea typeface="+mn-ea"/>
              <a:cs typeface="+mn-cs"/>
            </a:endParaRPr>
          </a:p>
          <a:p>
            <a:pPr fontAlgn="base"/>
            <a:r>
              <a:rPr lang="en-US" sz="1100" b="0" i="0" u="none" strike="noStrike" kern="1200" dirty="0" smtClean="0">
                <a:solidFill>
                  <a:schemeClr val="tx1"/>
                </a:solidFill>
                <a:effectLst/>
                <a:latin typeface="+mn-lt"/>
                <a:ea typeface="+mn-ea"/>
                <a:cs typeface="+mn-cs"/>
              </a:rPr>
              <a:t>Q: Why would a company want to sponsor a business?</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Have to be in alignment with what the goals were</a:t>
            </a:r>
          </a:p>
          <a:p>
            <a:pPr fontAlgn="base"/>
            <a:r>
              <a:rPr lang="en-US" sz="1100" b="0" i="0" u="none" strike="noStrike" kern="1200" dirty="0" smtClean="0">
                <a:solidFill>
                  <a:schemeClr val="tx1"/>
                </a:solidFill>
                <a:effectLst/>
                <a:latin typeface="+mn-lt"/>
                <a:ea typeface="+mn-ea"/>
                <a:cs typeface="+mn-cs"/>
              </a:rPr>
              <a:t>i.e. Nokia to sponsor non-profit </a:t>
            </a:r>
            <a:r>
              <a:rPr lang="en-US" sz="1100" b="0" i="0" u="none" strike="noStrike" kern="1200" dirty="0" err="1" smtClean="0">
                <a:solidFill>
                  <a:schemeClr val="tx1"/>
                </a:solidFill>
                <a:effectLst/>
                <a:latin typeface="+mn-lt"/>
                <a:ea typeface="+mn-ea"/>
                <a:cs typeface="+mn-cs"/>
              </a:rPr>
              <a:t>Bemic</a:t>
            </a:r>
            <a:r>
              <a:rPr lang="en-US" sz="1100" b="0" i="0" u="none" strike="noStrike" kern="1200" dirty="0" smtClean="0">
                <a:solidFill>
                  <a:schemeClr val="tx1"/>
                </a:solidFill>
                <a:effectLst/>
                <a:latin typeface="+mn-lt"/>
                <a:ea typeface="+mn-ea"/>
                <a:cs typeface="+mn-cs"/>
              </a:rPr>
              <a:t> </a:t>
            </a:r>
          </a:p>
          <a:p>
            <a:pPr lvl="1" fontAlgn="base"/>
            <a:r>
              <a:rPr lang="en-US" sz="1100" b="0" i="0" u="none" strike="noStrike" kern="1200" dirty="0" smtClean="0">
                <a:solidFill>
                  <a:schemeClr val="tx1"/>
                </a:solidFill>
                <a:effectLst/>
                <a:latin typeface="+mn-lt"/>
                <a:ea typeface="+mn-ea"/>
                <a:cs typeface="+mn-cs"/>
              </a:rPr>
              <a:t>Gave grant</a:t>
            </a:r>
          </a:p>
          <a:p>
            <a:pPr lvl="1" fontAlgn="base"/>
            <a:r>
              <a:rPr lang="en-US" sz="1100" b="0" i="0" u="none" strike="noStrike" kern="1200" dirty="0" smtClean="0">
                <a:solidFill>
                  <a:schemeClr val="tx1"/>
                </a:solidFill>
                <a:effectLst/>
                <a:latin typeface="+mn-lt"/>
                <a:ea typeface="+mn-ea"/>
                <a:cs typeface="+mn-cs"/>
              </a:rPr>
              <a:t>Because provided a platform for our group to get in front of an audience we wanted to gauge with</a:t>
            </a:r>
          </a:p>
          <a:p>
            <a:pPr lvl="1" fontAlgn="base"/>
            <a:r>
              <a:rPr lang="en-US" sz="1100" b="0" i="0" u="none" strike="noStrike" kern="1200" dirty="0" smtClean="0">
                <a:solidFill>
                  <a:schemeClr val="tx1"/>
                </a:solidFill>
                <a:effectLst/>
                <a:latin typeface="+mn-lt"/>
                <a:ea typeface="+mn-ea"/>
                <a:cs typeface="+mn-cs"/>
              </a:rPr>
              <a:t>Visibility on their website</a:t>
            </a:r>
          </a:p>
          <a:p>
            <a:pPr lvl="1" fontAlgn="base"/>
            <a:r>
              <a:rPr lang="en-US" sz="1100" b="0" i="0" u="none" strike="noStrike" kern="1200" dirty="0" smtClean="0">
                <a:solidFill>
                  <a:schemeClr val="tx1"/>
                </a:solidFill>
                <a:effectLst/>
                <a:latin typeface="+mn-lt"/>
                <a:ea typeface="+mn-ea"/>
                <a:cs typeface="+mn-cs"/>
              </a:rPr>
              <a:t>Logo was posted on sponsor page</a:t>
            </a:r>
          </a:p>
          <a:p>
            <a:pPr lvl="1" fontAlgn="base"/>
            <a:r>
              <a:rPr lang="en-US" sz="1100" b="0" i="0" u="none" strike="noStrike" kern="1200" dirty="0" smtClean="0">
                <a:solidFill>
                  <a:schemeClr val="tx1"/>
                </a:solidFill>
                <a:effectLst/>
                <a:latin typeface="+mn-lt"/>
                <a:ea typeface="+mn-ea"/>
                <a:cs typeface="+mn-cs"/>
              </a:rPr>
              <a:t>Provider speakers, judge, for contests</a:t>
            </a:r>
          </a:p>
          <a:p>
            <a:pPr lvl="1" fontAlgn="base"/>
            <a:r>
              <a:rPr lang="en-US" sz="1100" b="0" i="0" u="none" strike="noStrike" kern="1200" dirty="0" smtClean="0">
                <a:solidFill>
                  <a:schemeClr val="tx1"/>
                </a:solidFill>
                <a:effectLst/>
                <a:latin typeface="+mn-lt"/>
                <a:ea typeface="+mn-ea"/>
                <a:cs typeface="+mn-cs"/>
              </a:rPr>
              <a:t>Training, branding, awareness</a:t>
            </a:r>
          </a:p>
          <a:p>
            <a:pPr lvl="1" fontAlgn="base"/>
            <a:r>
              <a:rPr lang="en-US" sz="1100" b="0" i="0" u="none" strike="noStrike" kern="1200" dirty="0" smtClean="0">
                <a:solidFill>
                  <a:schemeClr val="tx1"/>
                </a:solidFill>
                <a:effectLst/>
                <a:latin typeface="+mn-lt"/>
                <a:ea typeface="+mn-ea"/>
                <a:cs typeface="+mn-cs"/>
              </a:rPr>
              <a:t>Access to audience we wanted to get in touch with</a:t>
            </a:r>
          </a:p>
          <a:p>
            <a:pPr lvl="1" fontAlgn="base"/>
            <a:r>
              <a:rPr lang="en-US" sz="1100" b="0" i="0" u="none" strike="noStrike" kern="1200" dirty="0" err="1" smtClean="0">
                <a:solidFill>
                  <a:schemeClr val="tx1"/>
                </a:solidFill>
                <a:effectLst/>
                <a:latin typeface="+mn-lt"/>
                <a:ea typeface="+mn-ea"/>
                <a:cs typeface="+mn-cs"/>
              </a:rPr>
              <a:t>Navteq</a:t>
            </a:r>
            <a:r>
              <a:rPr lang="en-US" sz="1100" b="0" i="0" u="none" strike="noStrike" kern="1200" dirty="0" smtClean="0">
                <a:solidFill>
                  <a:schemeClr val="tx1"/>
                </a:solidFill>
                <a:effectLst/>
                <a:latin typeface="+mn-lt"/>
                <a:ea typeface="+mn-ea"/>
                <a:cs typeface="+mn-cs"/>
              </a:rPr>
              <a:t> wanted to find new innovation</a:t>
            </a:r>
          </a:p>
          <a:p>
            <a:pPr lvl="2" fontAlgn="base"/>
            <a:r>
              <a:rPr lang="en-US" sz="1100" b="0" i="0" u="none" strike="noStrike" kern="1200" dirty="0" err="1" smtClean="0">
                <a:solidFill>
                  <a:schemeClr val="tx1"/>
                </a:solidFill>
                <a:effectLst/>
                <a:latin typeface="+mn-lt"/>
                <a:ea typeface="+mn-ea"/>
                <a:cs typeface="+mn-cs"/>
              </a:rPr>
              <a:t>Bemic</a:t>
            </a:r>
            <a:r>
              <a:rPr lang="en-US" sz="1100" b="0" i="0" u="none" strike="noStrike" kern="1200" dirty="0" smtClean="0">
                <a:solidFill>
                  <a:schemeClr val="tx1"/>
                </a:solidFill>
                <a:effectLst/>
                <a:latin typeface="+mn-lt"/>
                <a:ea typeface="+mn-ea"/>
                <a:cs typeface="+mn-cs"/>
              </a:rPr>
              <a:t> worked with student entrepreneurial teams that were coming up with cool innovate maps</a:t>
            </a:r>
          </a:p>
          <a:p>
            <a:pPr lvl="2" fontAlgn="base"/>
            <a:r>
              <a:rPr lang="en-US" sz="1100" b="0" i="0" u="none" strike="noStrike" kern="1200" dirty="0" smtClean="0">
                <a:solidFill>
                  <a:schemeClr val="tx1"/>
                </a:solidFill>
                <a:effectLst/>
                <a:latin typeface="+mn-lt"/>
                <a:ea typeface="+mn-ea"/>
                <a:cs typeface="+mn-cs"/>
              </a:rPr>
              <a:t>We’d like to work with your students</a:t>
            </a:r>
          </a:p>
          <a:p>
            <a:pPr lvl="3" fontAlgn="base"/>
            <a:r>
              <a:rPr lang="en-US" sz="1100" b="0" i="0" u="none" strike="noStrike" kern="1200" dirty="0" smtClean="0">
                <a:solidFill>
                  <a:schemeClr val="tx1"/>
                </a:solidFill>
                <a:effectLst/>
                <a:latin typeface="+mn-lt"/>
                <a:ea typeface="+mn-ea"/>
                <a:cs typeface="+mn-cs"/>
              </a:rPr>
              <a:t>To use our product</a:t>
            </a:r>
          </a:p>
          <a:p>
            <a:pPr lvl="3" fontAlgn="base"/>
            <a:r>
              <a:rPr lang="en-US" sz="1100" b="0" i="0" u="none" strike="noStrike" kern="1200" dirty="0" smtClean="0">
                <a:solidFill>
                  <a:schemeClr val="tx1"/>
                </a:solidFill>
                <a:effectLst/>
                <a:latin typeface="+mn-lt"/>
                <a:ea typeface="+mn-ea"/>
                <a:cs typeface="+mn-cs"/>
              </a:rPr>
              <a:t>Technologies</a:t>
            </a:r>
          </a:p>
          <a:p>
            <a:pPr lvl="3" fontAlgn="base"/>
            <a:r>
              <a:rPr lang="en-US" sz="1100" b="0" i="0" u="none" strike="noStrike" kern="1200" dirty="0" smtClean="0">
                <a:solidFill>
                  <a:schemeClr val="tx1"/>
                </a:solidFill>
                <a:effectLst/>
                <a:latin typeface="+mn-lt"/>
                <a:ea typeface="+mn-ea"/>
                <a:cs typeface="+mn-cs"/>
              </a:rPr>
              <a:t>If a product came out to market </a:t>
            </a:r>
            <a:r>
              <a:rPr lang="en-US" sz="1100" b="0" i="0" u="none" strike="noStrike" kern="1200" dirty="0" err="1" smtClean="0">
                <a:solidFill>
                  <a:schemeClr val="tx1"/>
                </a:solidFill>
                <a:effectLst/>
                <a:latin typeface="+mn-lt"/>
                <a:ea typeface="+mn-ea"/>
                <a:cs typeface="+mn-cs"/>
              </a:rPr>
              <a:t>Navteq</a:t>
            </a:r>
            <a:r>
              <a:rPr lang="en-US" sz="1100" b="0" i="0" u="none" strike="noStrike" kern="1200" dirty="0" smtClean="0">
                <a:solidFill>
                  <a:schemeClr val="tx1"/>
                </a:solidFill>
                <a:effectLst/>
                <a:latin typeface="+mn-lt"/>
                <a:ea typeface="+mn-ea"/>
                <a:cs typeface="+mn-cs"/>
              </a:rPr>
              <a:t> could be the mapping tool </a:t>
            </a:r>
          </a:p>
          <a:p>
            <a:pPr lvl="1" fontAlgn="base"/>
            <a:r>
              <a:rPr lang="en-US" sz="1100" b="0" i="0" u="none" strike="noStrike" kern="1200" dirty="0" smtClean="0">
                <a:solidFill>
                  <a:schemeClr val="tx1"/>
                </a:solidFill>
                <a:effectLst/>
                <a:latin typeface="+mn-lt"/>
                <a:ea typeface="+mn-ea"/>
                <a:cs typeface="+mn-cs"/>
              </a:rPr>
              <a:t>At that time, team was offering a global projects</a:t>
            </a:r>
          </a:p>
          <a:p>
            <a:pPr lvl="2" fontAlgn="base"/>
            <a:r>
              <a:rPr lang="en-US" sz="1100" b="0" i="0" u="none" strike="noStrike" kern="1200" dirty="0" err="1" smtClean="0">
                <a:solidFill>
                  <a:schemeClr val="tx1"/>
                </a:solidFill>
                <a:effectLst/>
                <a:latin typeface="+mn-lt"/>
                <a:ea typeface="+mn-ea"/>
                <a:cs typeface="+mn-cs"/>
              </a:rPr>
              <a:t>Bemic</a:t>
            </a:r>
            <a:r>
              <a:rPr lang="en-US" sz="1100" b="0" i="0" u="none" strike="noStrike" kern="1200" dirty="0" smtClean="0">
                <a:solidFill>
                  <a:schemeClr val="tx1"/>
                </a:solidFill>
                <a:effectLst/>
                <a:latin typeface="+mn-lt"/>
                <a:ea typeface="+mn-ea"/>
                <a:cs typeface="+mn-cs"/>
              </a:rPr>
              <a:t> was working in the same space, launching own contests, challenge, perfect fit</a:t>
            </a:r>
          </a:p>
          <a:p>
            <a:pPr lvl="2" fontAlgn="base"/>
            <a:r>
              <a:rPr lang="en-US" sz="1100" b="0" i="0" u="none" strike="noStrike" kern="1200" dirty="0" smtClean="0">
                <a:solidFill>
                  <a:schemeClr val="tx1"/>
                </a:solidFill>
                <a:effectLst/>
                <a:latin typeface="+mn-lt"/>
                <a:ea typeface="+mn-ea"/>
                <a:cs typeface="+mn-cs"/>
              </a:rPr>
              <a:t>Non-profit, needed startup money</a:t>
            </a:r>
          </a:p>
          <a:p>
            <a:pPr lvl="2" fontAlgn="base"/>
            <a:r>
              <a:rPr lang="en-US" sz="1100" b="0" i="0" u="none" strike="noStrike" kern="1200" dirty="0" smtClean="0">
                <a:solidFill>
                  <a:schemeClr val="tx1"/>
                </a:solidFill>
                <a:effectLst/>
                <a:latin typeface="+mn-lt"/>
                <a:ea typeface="+mn-ea"/>
                <a:cs typeface="+mn-cs"/>
              </a:rPr>
              <a:t>Gave direct in</a:t>
            </a:r>
          </a:p>
          <a:p>
            <a:pPr lvl="1" fontAlgn="base"/>
            <a:r>
              <a:rPr lang="en-US" sz="1100" b="0" i="0" u="none" strike="noStrike" kern="1200" dirty="0" smtClean="0">
                <a:solidFill>
                  <a:schemeClr val="tx1"/>
                </a:solidFill>
                <a:effectLst/>
                <a:latin typeface="+mn-lt"/>
                <a:ea typeface="+mn-ea"/>
                <a:cs typeface="+mn-cs"/>
              </a:rPr>
              <a:t>Win-win situation</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Result of the sponsorship?</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Increased visibility</a:t>
            </a:r>
          </a:p>
          <a:p>
            <a:pPr fontAlgn="base"/>
            <a:r>
              <a:rPr lang="en-US" sz="1100" b="0" i="0" u="none" strike="noStrike" kern="1200" dirty="0" smtClean="0">
                <a:solidFill>
                  <a:schemeClr val="tx1"/>
                </a:solidFill>
                <a:effectLst/>
                <a:latin typeface="+mn-lt"/>
                <a:ea typeface="+mn-ea"/>
                <a:cs typeface="+mn-cs"/>
              </a:rPr>
              <a:t>Mobile world congress </a:t>
            </a:r>
          </a:p>
          <a:p>
            <a:pPr fontAlgn="base"/>
            <a:r>
              <a:rPr lang="en-US" sz="1100" b="0" i="0" u="none" strike="noStrike" kern="1200" dirty="0" smtClean="0">
                <a:solidFill>
                  <a:schemeClr val="tx1"/>
                </a:solidFill>
                <a:effectLst/>
                <a:latin typeface="+mn-lt"/>
                <a:ea typeface="+mn-ea"/>
                <a:cs typeface="+mn-cs"/>
              </a:rPr>
              <a:t>Listed in press release</a:t>
            </a:r>
          </a:p>
          <a:p>
            <a:pPr fontAlgn="base"/>
            <a:r>
              <a:rPr lang="en-US" sz="1100" b="0" i="0" u="none" strike="noStrike" kern="1200" dirty="0" smtClean="0">
                <a:solidFill>
                  <a:schemeClr val="tx1"/>
                </a:solidFill>
                <a:effectLst/>
                <a:latin typeface="+mn-lt"/>
                <a:ea typeface="+mn-ea"/>
                <a:cs typeface="+mn-cs"/>
              </a:rPr>
              <a:t>Lecture at class at Berkeley</a:t>
            </a:r>
          </a:p>
          <a:p>
            <a:pPr fontAlgn="base"/>
            <a:r>
              <a:rPr lang="en-US" sz="1100" b="0" i="0" u="none" strike="noStrike" kern="1200" dirty="0" smtClean="0">
                <a:solidFill>
                  <a:schemeClr val="tx1"/>
                </a:solidFill>
                <a:effectLst/>
                <a:latin typeface="+mn-lt"/>
                <a:ea typeface="+mn-ea"/>
                <a:cs typeface="+mn-cs"/>
              </a:rPr>
              <a:t>Considered founding member of organization</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Did you find them? Or they find you?</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Just this one at this point and time</a:t>
            </a:r>
          </a:p>
          <a:p>
            <a:pPr fontAlgn="base"/>
            <a:r>
              <a:rPr lang="en-US" sz="1100" b="0" i="0" u="none" strike="noStrike" kern="1200" dirty="0" err="1" smtClean="0">
                <a:solidFill>
                  <a:schemeClr val="tx1"/>
                </a:solidFill>
                <a:effectLst/>
                <a:latin typeface="+mn-lt"/>
                <a:ea typeface="+mn-ea"/>
                <a:cs typeface="+mn-cs"/>
              </a:rPr>
              <a:t>Navteq</a:t>
            </a:r>
            <a:r>
              <a:rPr lang="en-US" sz="1100" b="0" i="0" u="none" strike="noStrike" kern="1200" dirty="0" smtClean="0">
                <a:solidFill>
                  <a:schemeClr val="tx1"/>
                </a:solidFill>
                <a:effectLst/>
                <a:latin typeface="+mn-lt"/>
                <a:ea typeface="+mn-ea"/>
                <a:cs typeface="+mn-cs"/>
              </a:rPr>
              <a:t> creating university program</a:t>
            </a:r>
          </a:p>
          <a:p>
            <a:pPr fontAlgn="base"/>
            <a:r>
              <a:rPr lang="en-US" sz="1100" b="0" i="0" u="none" strike="noStrike" kern="1200" dirty="0" smtClean="0">
                <a:solidFill>
                  <a:schemeClr val="tx1"/>
                </a:solidFill>
                <a:effectLst/>
                <a:latin typeface="+mn-lt"/>
                <a:ea typeface="+mn-ea"/>
                <a:cs typeface="+mn-cs"/>
              </a:rPr>
              <a:t>Matter of good timing</a:t>
            </a:r>
          </a:p>
          <a:p>
            <a:pPr fontAlgn="base"/>
            <a:r>
              <a:rPr lang="en-US" sz="1100" b="0" i="0" u="none" strike="noStrike" kern="1200" dirty="0" smtClean="0">
                <a:solidFill>
                  <a:schemeClr val="tx1"/>
                </a:solidFill>
                <a:effectLst/>
                <a:latin typeface="+mn-lt"/>
                <a:ea typeface="+mn-ea"/>
                <a:cs typeface="+mn-cs"/>
              </a:rPr>
              <a:t>Didn’t do more because of bandwidth</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What measurements do you need to ‘check off the list’ to select organization?</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Very high level</a:t>
            </a:r>
          </a:p>
          <a:p>
            <a:pPr fontAlgn="base"/>
            <a:r>
              <a:rPr lang="en-US" sz="1100" b="0" i="0" u="none" strike="noStrike" kern="1200" dirty="0" smtClean="0">
                <a:solidFill>
                  <a:schemeClr val="tx1"/>
                </a:solidFill>
                <a:effectLst/>
                <a:latin typeface="+mn-lt"/>
                <a:ea typeface="+mn-ea"/>
                <a:cs typeface="+mn-cs"/>
              </a:rPr>
              <a:t>Being a judge</a:t>
            </a:r>
          </a:p>
          <a:p>
            <a:pPr fontAlgn="base"/>
            <a:r>
              <a:rPr lang="en-US" sz="1100" b="0" i="0" u="none" strike="noStrike" kern="1200" dirty="0" smtClean="0">
                <a:solidFill>
                  <a:schemeClr val="tx1"/>
                </a:solidFill>
                <a:effectLst/>
                <a:latin typeface="+mn-lt"/>
                <a:ea typeface="+mn-ea"/>
                <a:cs typeface="+mn-cs"/>
              </a:rPr>
              <a:t>Included in press release, lectures</a:t>
            </a:r>
          </a:p>
          <a:p>
            <a:pPr fontAlgn="base"/>
            <a:r>
              <a:rPr lang="en-US" sz="1100" b="0" i="0" u="none" strike="noStrike" kern="1200" dirty="0" smtClean="0">
                <a:solidFill>
                  <a:schemeClr val="tx1"/>
                </a:solidFill>
                <a:effectLst/>
                <a:latin typeface="+mn-lt"/>
                <a:ea typeface="+mn-ea"/>
                <a:cs typeface="+mn-cs"/>
              </a:rPr>
              <a:t>If we had been in existence</a:t>
            </a:r>
          </a:p>
          <a:p>
            <a:pPr lvl="1" fontAlgn="base"/>
            <a:r>
              <a:rPr lang="en-US" sz="1100" b="0" i="0" u="none" strike="noStrike" kern="1200" dirty="0" smtClean="0">
                <a:solidFill>
                  <a:schemeClr val="tx1"/>
                </a:solidFill>
                <a:effectLst/>
                <a:latin typeface="+mn-lt"/>
                <a:ea typeface="+mn-ea"/>
                <a:cs typeface="+mn-cs"/>
              </a:rPr>
              <a:t>Clicks to website</a:t>
            </a:r>
          </a:p>
          <a:p>
            <a:pPr lvl="1" fontAlgn="base"/>
            <a:r>
              <a:rPr lang="en-US" sz="1100" b="0" i="0" u="none" strike="noStrike" kern="1200" dirty="0" smtClean="0">
                <a:solidFill>
                  <a:schemeClr val="tx1"/>
                </a:solidFill>
                <a:effectLst/>
                <a:latin typeface="+mn-lt"/>
                <a:ea typeface="+mn-ea"/>
                <a:cs typeface="+mn-cs"/>
              </a:rPr>
              <a:t>But wasn’t that evolved yet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Level of sponsorships</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Bronze: dollar amount</a:t>
            </a:r>
          </a:p>
          <a:p>
            <a:pPr fontAlgn="base"/>
            <a:r>
              <a:rPr lang="en-US" sz="1100" b="0" i="0" u="none" strike="noStrike" kern="1200" dirty="0" err="1" smtClean="0">
                <a:solidFill>
                  <a:schemeClr val="tx1"/>
                </a:solidFill>
                <a:effectLst/>
                <a:latin typeface="+mn-lt"/>
                <a:ea typeface="+mn-ea"/>
                <a:cs typeface="+mn-cs"/>
              </a:rPr>
              <a:t>Kickstarter</a:t>
            </a:r>
            <a:r>
              <a:rPr lang="en-US" sz="1100" b="0" i="0" u="none" strike="noStrike" kern="1200" dirty="0" smtClean="0">
                <a:solidFill>
                  <a:schemeClr val="tx1"/>
                </a:solidFill>
                <a:effectLst/>
                <a:latin typeface="+mn-lt"/>
                <a:ea typeface="+mn-ea"/>
                <a:cs typeface="+mn-cs"/>
              </a:rPr>
              <a:t> community</a:t>
            </a:r>
          </a:p>
          <a:p>
            <a:pPr fontAlgn="base"/>
            <a:r>
              <a:rPr lang="en-US" sz="1100" b="0" i="0" u="none" strike="noStrike" kern="1200" dirty="0" smtClean="0">
                <a:solidFill>
                  <a:schemeClr val="tx1"/>
                </a:solidFill>
                <a:effectLst/>
                <a:latin typeface="+mn-lt"/>
                <a:ea typeface="+mn-ea"/>
                <a:cs typeface="+mn-cs"/>
              </a:rPr>
              <a:t>Pitch to company, they need to know how much this will cost, what they get out of it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Risk involved</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Didn’t see much risk</a:t>
            </a:r>
          </a:p>
          <a:p>
            <a:pPr fontAlgn="base"/>
            <a:r>
              <a:rPr lang="en-US" sz="1100" b="0" i="0" u="none" strike="noStrike" kern="1200" dirty="0" smtClean="0">
                <a:solidFill>
                  <a:schemeClr val="tx1"/>
                </a:solidFill>
                <a:effectLst/>
                <a:latin typeface="+mn-lt"/>
                <a:ea typeface="+mn-ea"/>
                <a:cs typeface="+mn-cs"/>
              </a:rPr>
              <a:t>Pretty straightforward</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Is there a need to make a sponsorship?</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would have to create it as a program</a:t>
            </a:r>
          </a:p>
          <a:p>
            <a:pPr fontAlgn="base"/>
            <a:r>
              <a:rPr lang="en-US" sz="1100" b="0" i="0" u="none" strike="noStrike" kern="1200" dirty="0" smtClean="0">
                <a:solidFill>
                  <a:schemeClr val="tx1"/>
                </a:solidFill>
                <a:effectLst/>
                <a:latin typeface="+mn-lt"/>
                <a:ea typeface="+mn-ea"/>
                <a:cs typeface="+mn-cs"/>
              </a:rPr>
              <a:t>Actively seek out</a:t>
            </a:r>
          </a:p>
          <a:p>
            <a:pPr fontAlgn="base"/>
            <a:r>
              <a:rPr lang="en-US" sz="1100" b="0" i="0" u="none" strike="noStrike" kern="1200" dirty="0" smtClean="0">
                <a:solidFill>
                  <a:schemeClr val="tx1"/>
                </a:solidFill>
                <a:effectLst/>
                <a:latin typeface="+mn-lt"/>
                <a:ea typeface="+mn-ea"/>
                <a:cs typeface="+mn-cs"/>
              </a:rPr>
              <a:t>Which level of sponsorship investment they want</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Where would sponsors fall into the picture?</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already has publicity</a:t>
            </a:r>
          </a:p>
          <a:p>
            <a:pPr fontAlgn="base"/>
            <a:r>
              <a:rPr lang="en-US" sz="1100" b="0" i="0" u="none" strike="noStrike" kern="1200" dirty="0" smtClean="0">
                <a:solidFill>
                  <a:schemeClr val="tx1"/>
                </a:solidFill>
                <a:effectLst/>
                <a:latin typeface="+mn-lt"/>
                <a:ea typeface="+mn-ea"/>
                <a:cs typeface="+mn-cs"/>
              </a:rPr>
              <a:t>Companies might already want to contribute</a:t>
            </a:r>
          </a:p>
          <a:p>
            <a:pPr fontAlgn="base"/>
            <a:r>
              <a:rPr lang="en-US" sz="1100" b="0" i="0" u="none" strike="noStrike" kern="1200" dirty="0" smtClean="0">
                <a:solidFill>
                  <a:schemeClr val="tx1"/>
                </a:solidFill>
                <a:effectLst/>
                <a:latin typeface="+mn-lt"/>
                <a:ea typeface="+mn-ea"/>
                <a:cs typeface="+mn-cs"/>
              </a:rPr>
              <a:t>Development and sponsorship could come in parallel</a:t>
            </a:r>
          </a:p>
          <a:p>
            <a:pPr fontAlgn="base"/>
            <a:r>
              <a:rPr lang="en-US" sz="1100" b="0" i="0" u="none" strike="noStrike" kern="1200" dirty="0" smtClean="0">
                <a:solidFill>
                  <a:schemeClr val="tx1"/>
                </a:solidFill>
                <a:effectLst/>
                <a:latin typeface="+mn-lt"/>
                <a:ea typeface="+mn-ea"/>
                <a:cs typeface="+mn-cs"/>
              </a:rPr>
              <a:t>Not a specific order</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What would make you go to website</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If were reaching target audience</a:t>
            </a:r>
          </a:p>
          <a:p>
            <a:pPr fontAlgn="base"/>
            <a:r>
              <a:rPr lang="en-US" sz="1100" b="0" i="0" u="none" strike="noStrike" kern="1200" dirty="0" smtClean="0">
                <a:solidFill>
                  <a:schemeClr val="tx1"/>
                </a:solidFill>
                <a:effectLst/>
                <a:latin typeface="+mn-lt"/>
                <a:ea typeface="+mn-ea"/>
                <a:cs typeface="+mn-cs"/>
              </a:rPr>
              <a:t>Getting click </a:t>
            </a:r>
            <a:r>
              <a:rPr lang="en-US" sz="1100" b="0" i="0" u="none" strike="noStrike" kern="1200" dirty="0" err="1" smtClean="0">
                <a:solidFill>
                  <a:schemeClr val="tx1"/>
                </a:solidFill>
                <a:effectLst/>
                <a:latin typeface="+mn-lt"/>
                <a:ea typeface="+mn-ea"/>
                <a:cs typeface="+mn-cs"/>
              </a:rPr>
              <a:t>throughts</a:t>
            </a:r>
            <a:endParaRPr lang="en-US" sz="1100" b="0" i="0" u="none" strike="noStrike" kern="1200" dirty="0" smtClean="0">
              <a:solidFill>
                <a:schemeClr val="tx1"/>
              </a:solidFill>
              <a:effectLst/>
              <a:latin typeface="+mn-lt"/>
              <a:ea typeface="+mn-ea"/>
              <a:cs typeface="+mn-cs"/>
            </a:endParaRPr>
          </a:p>
          <a:p>
            <a:pPr fontAlgn="base"/>
            <a:r>
              <a:rPr lang="en-US" sz="1100" b="0" i="0" u="none" strike="noStrike" kern="1200" dirty="0" smtClean="0">
                <a:solidFill>
                  <a:schemeClr val="tx1"/>
                </a:solidFill>
                <a:effectLst/>
                <a:latin typeface="+mn-lt"/>
                <a:ea typeface="+mn-ea"/>
                <a:cs typeface="+mn-cs"/>
              </a:rPr>
              <a:t>Customer base of company</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OpenH2O could monetize</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Selling their product</a:t>
            </a:r>
          </a:p>
          <a:p>
            <a:pPr fontAlgn="base"/>
            <a:r>
              <a:rPr lang="en-US" sz="1100" b="0" i="0" u="none" strike="noStrike" kern="1200" dirty="0" smtClean="0">
                <a:solidFill>
                  <a:schemeClr val="tx1"/>
                </a:solidFill>
                <a:effectLst/>
                <a:latin typeface="+mn-lt"/>
                <a:ea typeface="+mn-ea"/>
                <a:cs typeface="+mn-cs"/>
              </a:rPr>
              <a:t>Develop technology</a:t>
            </a:r>
          </a:p>
          <a:p>
            <a:pPr fontAlgn="base"/>
            <a:r>
              <a:rPr lang="en-US" sz="1100" b="0" i="0" u="none" strike="noStrike" kern="1200" dirty="0" smtClean="0">
                <a:solidFill>
                  <a:schemeClr val="tx1"/>
                </a:solidFill>
                <a:effectLst/>
                <a:latin typeface="+mn-lt"/>
                <a:ea typeface="+mn-ea"/>
                <a:cs typeface="+mn-cs"/>
              </a:rPr>
              <a:t>Spin off products</a:t>
            </a:r>
          </a:p>
          <a:p>
            <a:pPr lvl="1" fontAlgn="base"/>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is a for-profit company</a:t>
            </a:r>
          </a:p>
          <a:p>
            <a:pPr fontAlgn="base"/>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smtClean="0">
                <a:solidFill>
                  <a:schemeClr val="tx1"/>
                </a:solidFill>
                <a:effectLst/>
                <a:latin typeface="+mn-lt"/>
                <a:ea typeface="+mn-ea"/>
                <a:cs typeface="+mn-cs"/>
              </a:rPr>
              <a:t>Q: Additional comments</a:t>
            </a:r>
            <a:r>
              <a:rPr lang="en-US" sz="1100" b="0" i="0" kern="1200" dirty="0" smtClean="0">
                <a:solidFill>
                  <a:schemeClr val="tx1"/>
                </a:solidFill>
                <a:effectLst/>
                <a:latin typeface="+mn-lt"/>
                <a:ea typeface="+mn-ea"/>
                <a:cs typeface="+mn-cs"/>
              </a:rPr>
              <a:t/>
            </a:r>
            <a:br>
              <a:rPr lang="en-US" sz="1100" b="0" i="0" kern="1200" dirty="0" smtClean="0">
                <a:solidFill>
                  <a:schemeClr val="tx1"/>
                </a:solidFill>
                <a:effectLst/>
                <a:latin typeface="+mn-lt"/>
                <a:ea typeface="+mn-ea"/>
                <a:cs typeface="+mn-cs"/>
              </a:rPr>
            </a:br>
            <a:r>
              <a:rPr lang="en-US" sz="1100" b="0" i="0" u="none" strike="noStrike" kern="1200" dirty="0" err="1" smtClean="0">
                <a:solidFill>
                  <a:schemeClr val="tx1"/>
                </a:solidFill>
                <a:effectLst/>
                <a:latin typeface="+mn-lt"/>
                <a:ea typeface="+mn-ea"/>
                <a:cs typeface="+mn-cs"/>
              </a:rPr>
              <a:t>Seperate</a:t>
            </a:r>
            <a:r>
              <a:rPr lang="en-US" sz="1100" b="0" i="0" u="none" strike="noStrike" kern="1200" dirty="0" smtClean="0">
                <a:solidFill>
                  <a:schemeClr val="tx1"/>
                </a:solidFill>
                <a:effectLst/>
                <a:latin typeface="+mn-lt"/>
                <a:ea typeface="+mn-ea"/>
                <a:cs typeface="+mn-cs"/>
              </a:rPr>
              <a:t> out </a:t>
            </a:r>
            <a:r>
              <a:rPr lang="en-US" sz="1100" b="0" i="0" u="none" strike="noStrike" kern="1200" dirty="0" err="1" smtClean="0">
                <a:solidFill>
                  <a:schemeClr val="tx1"/>
                </a:solidFill>
                <a:effectLst/>
                <a:latin typeface="+mn-lt"/>
                <a:ea typeface="+mn-ea"/>
                <a:cs typeface="+mn-cs"/>
              </a:rPr>
              <a:t>Protei</a:t>
            </a:r>
            <a:r>
              <a:rPr lang="en-US" sz="1100" b="0" i="0" u="none" strike="noStrike" kern="1200" dirty="0" smtClean="0">
                <a:solidFill>
                  <a:schemeClr val="tx1"/>
                </a:solidFill>
                <a:effectLst/>
                <a:latin typeface="+mn-lt"/>
                <a:ea typeface="+mn-ea"/>
                <a:cs typeface="+mn-cs"/>
              </a:rPr>
              <a:t> and OpenH2O</a:t>
            </a:r>
          </a:p>
          <a:p>
            <a:pPr lvl="1" fontAlgn="base"/>
            <a:r>
              <a:rPr lang="en-US" sz="1100" b="0" i="0" u="none" strike="noStrike" kern="1200" dirty="0" smtClean="0">
                <a:solidFill>
                  <a:schemeClr val="tx1"/>
                </a:solidFill>
                <a:effectLst/>
                <a:latin typeface="+mn-lt"/>
                <a:ea typeface="+mn-ea"/>
                <a:cs typeface="+mn-cs"/>
              </a:rPr>
              <a:t>See them as different projects</a:t>
            </a:r>
          </a:p>
          <a:p>
            <a:pPr fontAlgn="base"/>
            <a:r>
              <a:rPr lang="en-US" sz="1100" b="0" i="0" u="none" strike="noStrike" kern="1200" dirty="0" err="1" smtClean="0">
                <a:solidFill>
                  <a:schemeClr val="tx1"/>
                </a:solidFill>
                <a:effectLst/>
                <a:latin typeface="+mn-lt"/>
                <a:ea typeface="+mn-ea"/>
                <a:cs typeface="+mn-cs"/>
              </a:rPr>
              <a:t>Seperate</a:t>
            </a:r>
            <a:r>
              <a:rPr lang="en-US" sz="1100" b="0" i="0" u="none" strike="noStrike" kern="1200" dirty="0" smtClean="0">
                <a:solidFill>
                  <a:schemeClr val="tx1"/>
                </a:solidFill>
                <a:effectLst/>
                <a:latin typeface="+mn-lt"/>
                <a:ea typeface="+mn-ea"/>
                <a:cs typeface="+mn-cs"/>
              </a:rPr>
              <a:t> sponsorship packages</a:t>
            </a:r>
          </a:p>
          <a:p>
            <a:pPr fontAlgn="base"/>
            <a:r>
              <a:rPr lang="en-US" sz="1100" b="0" i="0" u="none" strike="noStrike" kern="1200" dirty="0" smtClean="0">
                <a:solidFill>
                  <a:schemeClr val="tx1"/>
                </a:solidFill>
                <a:effectLst/>
                <a:latin typeface="+mn-lt"/>
                <a:ea typeface="+mn-ea"/>
                <a:cs typeface="+mn-cs"/>
              </a:rPr>
              <a:t>See if there are entrepreneurial groups within there</a:t>
            </a:r>
          </a:p>
          <a:p>
            <a:pPr fontAlgn="base"/>
            <a:r>
              <a:rPr lang="en-US" sz="1100" b="0" i="0" u="none" strike="noStrike" kern="1200" dirty="0" smtClean="0">
                <a:solidFill>
                  <a:schemeClr val="tx1"/>
                </a:solidFill>
                <a:effectLst/>
                <a:latin typeface="+mn-lt"/>
                <a:ea typeface="+mn-ea"/>
                <a:cs typeface="+mn-cs"/>
              </a:rPr>
              <a:t>Prioritizes plan of approach</a:t>
            </a:r>
          </a:p>
          <a:p>
            <a:pPr fontAlgn="base"/>
            <a:r>
              <a:rPr lang="en-US" sz="1100" b="0" i="0" u="none" strike="noStrike" kern="1200" dirty="0" smtClean="0">
                <a:solidFill>
                  <a:schemeClr val="tx1"/>
                </a:solidFill>
                <a:effectLst/>
                <a:latin typeface="+mn-lt"/>
                <a:ea typeface="+mn-ea"/>
                <a:cs typeface="+mn-cs"/>
              </a:rPr>
              <a:t>Win-win</a:t>
            </a:r>
          </a:p>
          <a:p>
            <a:pPr fontAlgn="base"/>
            <a:r>
              <a:rPr lang="en-US" sz="1100" b="0" i="0" u="none" strike="noStrike" kern="1200" dirty="0" smtClean="0">
                <a:solidFill>
                  <a:schemeClr val="tx1"/>
                </a:solidFill>
                <a:effectLst/>
                <a:latin typeface="+mn-lt"/>
                <a:ea typeface="+mn-ea"/>
                <a:cs typeface="+mn-cs"/>
              </a:rPr>
              <a:t>Quid quo pro</a:t>
            </a:r>
            <a:endParaRPr lang="en-US" sz="1100" b="0" i="0" u="none" strike="noStrike" kern="1200" dirty="0">
              <a:solidFill>
                <a:schemeClr val="tx1"/>
              </a:solidFill>
              <a:effectLst/>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2" name="Shape 12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smtClean="0"/>
              <a:t>Through these</a:t>
            </a:r>
            <a:r>
              <a:rPr lang="en" baseline="0" dirty="0" smtClean="0"/>
              <a:t> surveys, interviews, and data collection, we came to the wonder A-Ha! </a:t>
            </a:r>
            <a:r>
              <a:rPr lang="en-US" baseline="0" dirty="0" smtClean="0"/>
              <a:t>M</a:t>
            </a:r>
            <a:r>
              <a:rPr lang="en" baseline="0" dirty="0" smtClean="0"/>
              <a:t>oment. Which we’ll get to in a minute. </a:t>
            </a:r>
            <a:endParaRPr lang="e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168400" y="687388"/>
            <a:ext cx="4521200" cy="3390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6" name="Shape 1276"/>
          <p:cNvSpPr txBox="1">
            <a:spLocks noGrp="1"/>
          </p:cNvSpPr>
          <p:nvPr>
            <p:ph type="body" idx="1"/>
          </p:nvPr>
        </p:nvSpPr>
        <p:spPr>
          <a:xfrm>
            <a:off x="685800" y="4311650"/>
            <a:ext cx="5486399" cy="4084500"/>
          </a:xfrm>
          <a:prstGeom prst="rect">
            <a:avLst/>
          </a:prstGeom>
          <a:noFill/>
          <a:ln>
            <a:noFill/>
          </a:ln>
        </p:spPr>
        <p:txBody>
          <a:bodyPr lIns="91425" tIns="45000" rIns="91425" bIns="45000" anchor="t" anchorCtr="0">
            <a:spAutoFit/>
          </a:bodyPr>
          <a:lstStyle/>
          <a:p>
            <a:r>
              <a:rPr lang="en-US" dirty="0" smtClean="0"/>
              <a:t>Our </a:t>
            </a:r>
            <a:r>
              <a:rPr lang="en-US" baseline="0" dirty="0" smtClean="0"/>
              <a:t>studies show that people are not adopting OpenH20 primarily because..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2" name="Shape 128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 dirty="0" smtClean="0"/>
              <a:t>So</a:t>
            </a:r>
            <a:r>
              <a:rPr lang="en" baseline="0" dirty="0" smtClean="0"/>
              <a:t> what does this all mean.. Here’s where you want to pay extra close attention. We have used these tools to form our recommendation.</a:t>
            </a:r>
            <a:endParaRPr lang="e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 is</a:t>
            </a:r>
            <a:r>
              <a:rPr lang="en-US" baseline="0" dirty="0" smtClean="0"/>
              <a:t> OpenH2O? </a:t>
            </a:r>
          </a:p>
          <a:p>
            <a:r>
              <a:rPr lang="en-US" baseline="0" dirty="0" smtClean="0"/>
              <a:t>A global community of like minded individuals who are passionate about using technology to improve our ocean</a:t>
            </a:r>
          </a:p>
          <a:p>
            <a:r>
              <a:rPr lang="en-US" dirty="0" smtClean="0"/>
              <a:t>As a team,</a:t>
            </a:r>
            <a:r>
              <a:rPr lang="en-US" baseline="0" dirty="0" smtClean="0"/>
              <a:t> we share that same passion.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077443"/>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Problem</a:t>
            </a:r>
            <a:r>
              <a:rPr lang="en-US" sz="1100" kern="1200" dirty="0" smtClean="0">
                <a:solidFill>
                  <a:schemeClr val="tx1"/>
                </a:solidFill>
                <a:effectLst/>
                <a:latin typeface="+mn-lt"/>
                <a:ea typeface="+mn-ea"/>
                <a:cs typeface="+mn-cs"/>
              </a:rPr>
              <a:t>: Oceanic research institutions buy their equipment from disparate providers. They make purchases by word-of-mouth and have no efficient way of comparing prices, equipment functionality, or communicate what other tools they need. This is one major reason why oceanic development is so slow.</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060717"/>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100" b="1" kern="1200" dirty="0" smtClean="0">
                <a:solidFill>
                  <a:schemeClr val="tx1"/>
                </a:solidFill>
                <a:effectLst/>
                <a:latin typeface="+mn-lt"/>
                <a:ea typeface="+mn-ea"/>
                <a:cs typeface="+mn-cs"/>
              </a:rPr>
              <a:t>Problem</a:t>
            </a:r>
            <a:r>
              <a:rPr lang="en-US" sz="1100" kern="1200" dirty="0" smtClean="0">
                <a:solidFill>
                  <a:schemeClr val="tx1"/>
                </a:solidFill>
                <a:effectLst/>
                <a:latin typeface="+mn-lt"/>
                <a:ea typeface="+mn-ea"/>
                <a:cs typeface="+mn-cs"/>
              </a:rPr>
              <a:t>: Clearly, there’s a</a:t>
            </a:r>
            <a:r>
              <a:rPr lang="en-US" sz="1100" kern="1200" baseline="0" dirty="0" smtClean="0">
                <a:solidFill>
                  <a:schemeClr val="tx1"/>
                </a:solidFill>
                <a:effectLst/>
                <a:latin typeface="+mn-lt"/>
                <a:ea typeface="+mn-ea"/>
                <a:cs typeface="+mn-cs"/>
              </a:rPr>
              <a:t> significant gap in the market. And it shouldn’t be this way. There should be something to fill this market need.</a:t>
            </a: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Solution</a:t>
            </a:r>
            <a:r>
              <a:rPr lang="en-US" sz="1100" kern="1200" dirty="0" smtClean="0">
                <a:solidFill>
                  <a:schemeClr val="tx1"/>
                </a:solidFill>
                <a:effectLst/>
                <a:latin typeface="+mn-lt"/>
                <a:ea typeface="+mn-ea"/>
                <a:cs typeface="+mn-cs"/>
              </a:rPr>
              <a:t>: Create an Amazon.com like marketplace for the buyers and sellers of oceanic equipment. Buyers would be research institutions and sellers would be the oceanic equipment providers.</a:t>
            </a:r>
          </a:p>
          <a:p>
            <a:r>
              <a:rPr lang="en-US" sz="1100" b="1" kern="1200" dirty="0" smtClean="0">
                <a:solidFill>
                  <a:schemeClr val="tx1"/>
                </a:solidFill>
                <a:effectLst/>
                <a:latin typeface="+mn-lt"/>
                <a:ea typeface="+mn-ea"/>
                <a:cs typeface="+mn-cs"/>
              </a:rPr>
              <a:t>Then</a:t>
            </a:r>
            <a:r>
              <a:rPr lang="en-US" sz="1100" b="0" kern="1200" dirty="0" smtClean="0">
                <a:solidFill>
                  <a:schemeClr val="tx1"/>
                </a:solidFill>
                <a:effectLst/>
                <a:latin typeface="+mn-lt"/>
                <a:ea typeface="+mn-ea"/>
                <a:cs typeface="+mn-cs"/>
              </a:rPr>
              <a:t>:</a:t>
            </a:r>
            <a:r>
              <a:rPr lang="en-US" sz="1100" b="0" kern="1200" baseline="0" dirty="0" smtClean="0">
                <a:solidFill>
                  <a:schemeClr val="tx1"/>
                </a:solidFill>
                <a:effectLst/>
                <a:latin typeface="+mn-lt"/>
                <a:ea typeface="+mn-ea"/>
                <a:cs typeface="+mn-cs"/>
              </a:rPr>
              <a:t> Bring Enthusiasts (students/technologists) to the community who will contribute and innovate to co-designing, licensing, and sharing data</a:t>
            </a:r>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Market</a:t>
            </a:r>
            <a:r>
              <a:rPr lang="en-US" sz="1100" kern="1200" dirty="0" smtClean="0">
                <a:solidFill>
                  <a:schemeClr val="tx1"/>
                </a:solidFill>
                <a:effectLst/>
                <a:latin typeface="+mn-lt"/>
                <a:ea typeface="+mn-ea"/>
                <a:cs typeface="+mn-cs"/>
              </a:rPr>
              <a:t>: Many major universities, such as Stanford, have oceanic research groups that make large purchases. Large energy corporations have a need to stay competitive through innovation. Governmental agencies, such as the EPA and National Science Foundation have a desire to conduct ocean research. This is a large and niche market.  </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23"/>
        <p:cNvGrpSpPr/>
        <p:nvPr/>
      </p:nvGrpSpPr>
      <p:grpSpPr>
        <a:xfrm>
          <a:off x="0" y="0"/>
          <a:ext cx="0" cy="0"/>
          <a:chOff x="0" y="0"/>
          <a:chExt cx="0" cy="0"/>
        </a:xfrm>
      </p:grpSpPr>
      <p:sp>
        <p:nvSpPr>
          <p:cNvPr id="1324" name="Shape 1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5" name="Shape 13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Equipment</a:t>
            </a:r>
            <a:r>
              <a:rPr lang="en-US" baseline="0" dirty="0" smtClean="0"/>
              <a:t> provider examples (before this slide) and research institutes</a:t>
            </a:r>
          </a:p>
          <a:p>
            <a:r>
              <a:rPr lang="en-US" baseline="0" dirty="0" smtClean="0"/>
              <a:t>List as appendix or supporting doc </a:t>
            </a:r>
          </a:p>
          <a:p>
            <a:endParaRPr lang="en-US" baseline="0" dirty="0" smtClean="0"/>
          </a:p>
          <a:p>
            <a:r>
              <a:rPr lang="en-US" baseline="0" dirty="0" smtClean="0"/>
              <a:t>This matrix highlights the relationship between the three buckets.</a:t>
            </a:r>
          </a:p>
          <a:p>
            <a:r>
              <a:rPr lang="en-US" baseline="0" dirty="0" smtClean="0"/>
              <a:t>You’ll notice that, as we go down the list, when one group provides, the others benefit</a:t>
            </a:r>
          </a:p>
          <a:p>
            <a:r>
              <a:rPr lang="en-US" baseline="0" dirty="0" smtClean="0"/>
              <a:t>It is this kind of ‘quid pro quo’ ecosystem that we need to build, where you scratch my back and I’ll scratch yours</a:t>
            </a:r>
          </a:p>
          <a:p>
            <a:endParaRPr lang="en-US" baseline="0" dirty="0" smtClean="0"/>
          </a:p>
          <a:p>
            <a:r>
              <a:rPr lang="en-US" baseline="0" dirty="0" smtClean="0"/>
              <a:t>Firstly, under technologies, equipment providers supply the instrumentations and research apparatus to the other two groups,</a:t>
            </a:r>
          </a:p>
          <a:p>
            <a:r>
              <a:rPr lang="en-US" baseline="0" dirty="0" smtClean="0"/>
              <a:t>And in return, they receive revenue to grow their business</a:t>
            </a:r>
          </a:p>
          <a:p>
            <a:endParaRPr lang="en-US" baseline="0" dirty="0" smtClean="0"/>
          </a:p>
          <a:p>
            <a:r>
              <a:rPr lang="en-US" baseline="0" dirty="0" smtClean="0"/>
              <a:t>The field of information is the where the most intricate exchanges happen.</a:t>
            </a:r>
          </a:p>
          <a:p>
            <a:r>
              <a:rPr lang="en-US" baseline="0" dirty="0" smtClean="0"/>
              <a:t>Equipment Providers, being subject matter experts, can and do have the knowledge to pass on to the research institutions to improve their research methodologies. Research Institutions and enthusiasts, who use the equipment that these equipment providers sell, can give feedback on which features to retain, improve or discard.</a:t>
            </a:r>
          </a:p>
          <a:p>
            <a:endParaRPr lang="en-US" baseline="0" dirty="0" smtClean="0"/>
          </a:p>
          <a:p>
            <a:r>
              <a:rPr lang="en-US" baseline="0" dirty="0" smtClean="0"/>
              <a:t>Research Institutions and enthusiasts form a nice synergy in this area too. Enthusiasts craving for new interesting findings or projects to work on can depend on research institutions to provide them. Research Institutes who need independent data to support their claims can recruit enthusiasts to provide a second pair of eyes.</a:t>
            </a:r>
          </a:p>
          <a:p>
            <a:endParaRPr lang="en-US" baseline="0" dirty="0" smtClean="0"/>
          </a:p>
          <a:p>
            <a:r>
              <a:rPr lang="en-US" baseline="0" dirty="0" smtClean="0"/>
              <a:t>Reputation is key for equipment providers, whose niche business depend on good referrals and that is where research institutions and enthusiasts come into play. Imagine if your autonomous submarine becomes endorsed by the Stanford Oceanic Research Group, or a product you sell goes viral on </a:t>
            </a:r>
            <a:r>
              <a:rPr lang="en-US" baseline="0" dirty="0" err="1" smtClean="0"/>
              <a:t>Youtube</a:t>
            </a:r>
            <a:r>
              <a:rPr lang="en-US" baseline="0" dirty="0" smtClean="0"/>
              <a:t> because an enthusiastic user found a really cool way to use it and uploaded it. The amount of </a:t>
            </a:r>
            <a:r>
              <a:rPr lang="en-US" baseline="0" dirty="0" err="1" smtClean="0"/>
              <a:t>visiblity</a:t>
            </a:r>
            <a:r>
              <a:rPr lang="en-US" baseline="0" dirty="0" smtClean="0"/>
              <a:t> your company can gain will be breathtaking</a:t>
            </a:r>
          </a:p>
          <a:p>
            <a:endParaRPr lang="en-US" baseline="0" dirty="0" smtClean="0"/>
          </a:p>
          <a:p>
            <a:r>
              <a:rPr lang="en-US" baseline="0" dirty="0" smtClean="0"/>
              <a:t>Last but not the least, </a:t>
            </a:r>
            <a:endParaRPr lang="en-US" dirty="0" smtClean="0"/>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29"/>
        <p:cNvGrpSpPr/>
        <p:nvPr/>
      </p:nvGrpSpPr>
      <p:grpSpPr>
        <a:xfrm>
          <a:off x="0" y="0"/>
          <a:ext cx="0" cy="0"/>
          <a:chOff x="0" y="0"/>
          <a:chExt cx="0" cy="0"/>
        </a:xfrm>
      </p:grpSpPr>
      <p:sp>
        <p:nvSpPr>
          <p:cNvPr id="1330" name="Shape 1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1" name="Shape 13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Knowing</a:t>
            </a:r>
            <a:r>
              <a:rPr lang="en-US" baseline="0" dirty="0" smtClean="0"/>
              <a:t> the kind of tightly knit ecosystem that we aim to build, here’s the positioning statement that sums up our goal for OpenH2O.</a:t>
            </a:r>
          </a:p>
          <a:p>
            <a:endParaRPr lang="en-US" baseline="0" dirty="0" smtClean="0"/>
          </a:p>
          <a:p>
            <a:r>
              <a:rPr lang="en-US" baseline="0" dirty="0" smtClean="0"/>
              <a:t>With this in mind, I shall move on to talk about how exactly we are going to achieve this.</a:t>
            </a:r>
          </a:p>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41"/>
        <p:cNvGrpSpPr/>
        <p:nvPr/>
      </p:nvGrpSpPr>
      <p:grpSpPr>
        <a:xfrm>
          <a:off x="0" y="0"/>
          <a:ext cx="0" cy="0"/>
          <a:chOff x="0" y="0"/>
          <a:chExt cx="0" cy="0"/>
        </a:xfrm>
      </p:grpSpPr>
      <p:sp>
        <p:nvSpPr>
          <p:cNvPr id="1342" name="Shape 1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3" name="Shape 13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Short Term: MVP - build community</a:t>
            </a:r>
          </a:p>
          <a:p>
            <a:pPr lvl="0" rtl="0">
              <a:buNone/>
            </a:pPr>
            <a:r>
              <a:rPr lang="en" dirty="0"/>
              <a:t>Medium: Delight</a:t>
            </a:r>
          </a:p>
          <a:p>
            <a:pPr>
              <a:buNone/>
            </a:pPr>
            <a:r>
              <a:rPr lang="en" dirty="0"/>
              <a:t>Long Term: Spin off technologies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63"/>
        <p:cNvGrpSpPr/>
        <p:nvPr/>
      </p:nvGrpSpPr>
      <p:grpSpPr>
        <a:xfrm>
          <a:off x="0" y="0"/>
          <a:ext cx="0" cy="0"/>
          <a:chOff x="0" y="0"/>
          <a:chExt cx="0" cy="0"/>
        </a:xfrm>
      </p:grpSpPr>
      <p:sp>
        <p:nvSpPr>
          <p:cNvPr id="1364" name="Shape 136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Cite</a:t>
            </a:r>
            <a:r>
              <a:rPr lang="en-US" baseline="0" dirty="0" smtClean="0"/>
              <a:t>  the source</a:t>
            </a:r>
          </a:p>
          <a:p>
            <a:r>
              <a:rPr lang="en-US" baseline="0" dirty="0" smtClean="0"/>
              <a:t>What is the focus NOW. The MVP</a:t>
            </a:r>
          </a:p>
          <a:p>
            <a:r>
              <a:rPr lang="en-US" dirty="0" smtClean="0"/>
              <a:t>Highlight</a:t>
            </a:r>
            <a:r>
              <a:rPr lang="en-US" baseline="0" dirty="0" smtClean="0"/>
              <a:t> current arrow</a:t>
            </a:r>
          </a:p>
          <a:p>
            <a:endParaRPr lang="en-US" baseline="0" dirty="0" smtClean="0"/>
          </a:p>
          <a:p>
            <a:r>
              <a:rPr lang="en-US" baseline="0" dirty="0" smtClean="0"/>
              <a:t>Building the minimum viable feature set. Just like every structure needs solid foundation, the minimum viable product is the core set of features that we think should be on OpenH2O when it launches such that visitors to the site are attracted to it, and REMAIN attracted to it.</a:t>
            </a:r>
          </a:p>
          <a:p>
            <a:endParaRPr lang="en-US" baseline="0" dirty="0" smtClean="0"/>
          </a:p>
          <a:p>
            <a:r>
              <a:rPr lang="en-US" baseline="0" dirty="0" smtClean="0"/>
              <a:t>How we decided on this set of features is done through our market research, which includes 2 methodologies: surveys and best-practices.</a:t>
            </a:r>
          </a:p>
          <a:p>
            <a:endParaRPr lang="en-US" baseline="0" dirty="0" smtClean="0"/>
          </a:p>
          <a:p>
            <a:r>
              <a:rPr lang="en-US" baseline="0" dirty="0" smtClean="0"/>
              <a:t>In our survey, we asked our </a:t>
            </a:r>
            <a:r>
              <a:rPr lang="en-US" baseline="0" dirty="0" err="1" smtClean="0"/>
              <a:t>surveyees</a:t>
            </a:r>
            <a:r>
              <a:rPr lang="en-US" baseline="0" dirty="0" smtClean="0"/>
              <a:t> what features they wanted most, and in what areas they felt most comfortable contributing to. In addition, we also took a look at some of the best practices that other successful online communities exhibit and incorporated them if we felt they could make a significant impact.</a:t>
            </a:r>
          </a:p>
          <a:p>
            <a:endParaRPr lang="en-US" baseline="0" dirty="0" smtClean="0"/>
          </a:p>
          <a:p>
            <a:r>
              <a:rPr lang="en-US" baseline="0" smtClean="0"/>
              <a:t>In our analysis, we will explore a few of these factors in detail</a:t>
            </a:r>
          </a:p>
          <a:p>
            <a:endParaRPr lang="en-US" dirty="0"/>
          </a:p>
        </p:txBody>
      </p:sp>
      <p:sp>
        <p:nvSpPr>
          <p:cNvPr id="1365" name="Shape 1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80"/>
        <p:cNvGrpSpPr/>
        <p:nvPr/>
      </p:nvGrpSpPr>
      <p:grpSpPr>
        <a:xfrm>
          <a:off x="0" y="0"/>
          <a:ext cx="0" cy="0"/>
          <a:chOff x="0" y="0"/>
          <a:chExt cx="0" cy="0"/>
        </a:xfrm>
      </p:grpSpPr>
      <p:sp>
        <p:nvSpPr>
          <p:cNvPr id="1381" name="Shape 1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2" name="Shape 138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r>
              <a:rPr lang="en" dirty="0" smtClean="0"/>
              <a:t>But as I mentioned,</a:t>
            </a:r>
            <a:r>
              <a:rPr lang="en" baseline="0" dirty="0" smtClean="0"/>
              <a:t> building the minimum features isn’t enough.</a:t>
            </a:r>
          </a:p>
          <a:p>
            <a:pPr lvl="0" rtl="0">
              <a:buClr>
                <a:srgbClr val="000000"/>
              </a:buClr>
              <a:buSzPct val="100000"/>
              <a:buFont typeface="Arial"/>
              <a:buNone/>
            </a:pPr>
            <a:r>
              <a:rPr lang="en" baseline="0" dirty="0" smtClean="0"/>
              <a:t>We need to curate content, and using the features that we have, reach out to our buckets and get them involved.</a:t>
            </a:r>
          </a:p>
          <a:p>
            <a:pPr lvl="0" rtl="0">
              <a:buClr>
                <a:srgbClr val="000000"/>
              </a:buClr>
              <a:buSzPct val="100000"/>
              <a:buFont typeface="Arial"/>
              <a:buNone/>
            </a:pPr>
            <a:r>
              <a:rPr lang="en" baseline="0" dirty="0" smtClean="0"/>
              <a:t/>
            </a:r>
            <a:br>
              <a:rPr lang="en" baseline="0" dirty="0" smtClean="0"/>
            </a:br>
            <a:r>
              <a:rPr lang="en" baseline="0" dirty="0" smtClean="0"/>
              <a:t>Being a community portal, the content we put up should probably include a social element to it. We want to encourage a two-way dialogue, or even a many-way discussion instead of a one-way monologue. </a:t>
            </a:r>
          </a:p>
          <a:p>
            <a:pPr lvl="0" rtl="0">
              <a:buClr>
                <a:srgbClr val="000000"/>
              </a:buClr>
              <a:buSzPct val="100000"/>
              <a:buFont typeface="Arial"/>
              <a:buNone/>
            </a:pPr>
            <a:endParaRPr lang="en" baseline="0" dirty="0" smtClean="0"/>
          </a:p>
          <a:p>
            <a:pPr lvl="0" rtl="0">
              <a:buClr>
                <a:srgbClr val="000000"/>
              </a:buClr>
              <a:buSzPct val="100000"/>
              <a:buFont typeface="Arial"/>
              <a:buNone/>
            </a:pPr>
            <a:r>
              <a:rPr lang="en" baseline="0" dirty="0" smtClean="0"/>
              <a:t>Evident especially on the social media front,  this technique of sharing has a good chance of achieving virility. </a:t>
            </a:r>
          </a:p>
          <a:p>
            <a:pPr lvl="0" rtl="0">
              <a:buClr>
                <a:srgbClr val="000000"/>
              </a:buClr>
              <a:buSzPct val="100000"/>
              <a:buFont typeface="Arial"/>
              <a:buNone/>
            </a:pPr>
            <a:r>
              <a:rPr lang="en" baseline="0" dirty="0" smtClean="0"/>
              <a:t>Later on, we explore the different motivations and strategies behind how social media can help us in content creation.</a:t>
            </a:r>
          </a:p>
          <a:p>
            <a:pPr lvl="0" rtl="0">
              <a:buClr>
                <a:srgbClr val="000000"/>
              </a:buClr>
              <a:buSzPct val="100000"/>
              <a:buFont typeface="Arial"/>
              <a:buNone/>
            </a:pPr>
            <a:endParaRPr lang="en" dirty="0" smtClean="0"/>
          </a:p>
          <a:p>
            <a:pPr lvl="0" rtl="0">
              <a:buClr>
                <a:srgbClr val="000000"/>
              </a:buClr>
              <a:buSzPct val="100000"/>
              <a:buFont typeface="Arial"/>
              <a:buNone/>
            </a:pPr>
            <a:endParaRPr lang="en" dirty="0" smtClean="0"/>
          </a:p>
          <a:p>
            <a:pPr lvl="0" rtl="0">
              <a:buClr>
                <a:srgbClr val="000000"/>
              </a:buClr>
              <a:buSzPct val="100000"/>
              <a:buFont typeface="Arial"/>
              <a:buNone/>
            </a:pPr>
            <a:r>
              <a:rPr lang="en" dirty="0" smtClean="0"/>
              <a:t>Competitions</a:t>
            </a:r>
          </a:p>
          <a:p>
            <a:pPr lvl="0" rtl="0">
              <a:buClr>
                <a:srgbClr val="000000"/>
              </a:buClr>
              <a:buSzPct val="100000"/>
              <a:buFont typeface="Arial"/>
              <a:buNone/>
            </a:pPr>
            <a:r>
              <a:rPr lang="en" dirty="0" smtClean="0"/>
              <a:t>	Other things to grow community</a:t>
            </a:r>
          </a:p>
          <a:p>
            <a:pPr lvl="0" rtl="0">
              <a:buClr>
                <a:srgbClr val="000000"/>
              </a:buClr>
              <a:buSzPct val="100000"/>
              <a:buFont typeface="Arial"/>
              <a:buNone/>
            </a:pPr>
            <a:r>
              <a:rPr lang="en" dirty="0" smtClean="0"/>
              <a:t>	Contests, Industry sponsored (NASA)</a:t>
            </a:r>
          </a:p>
          <a:p>
            <a:pPr lvl="0">
              <a:buClr>
                <a:srgbClr val="000000"/>
              </a:buClr>
              <a:buSzPct val="100000"/>
              <a:buFont typeface="Arial"/>
              <a:buNone/>
            </a:pPr>
            <a:r>
              <a:rPr lang="en" dirty="0" smtClean="0"/>
              <a:t>	Speaker conferences (movies BlueOcean s</a:t>
            </a:r>
            <a:endParaRPr lang="e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86"/>
        <p:cNvGrpSpPr/>
        <p:nvPr/>
      </p:nvGrpSpPr>
      <p:grpSpPr>
        <a:xfrm>
          <a:off x="0" y="0"/>
          <a:ext cx="0" cy="0"/>
          <a:chOff x="0" y="0"/>
          <a:chExt cx="0" cy="0"/>
        </a:xfrm>
      </p:grpSpPr>
      <p:sp>
        <p:nvSpPr>
          <p:cNvPr id="1387" name="Shape 1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8" name="Shape 138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The</a:t>
            </a:r>
            <a:r>
              <a:rPr lang="en-US" baseline="0" dirty="0" smtClean="0"/>
              <a:t> last stage kicks in when we have the numbers to show. </a:t>
            </a:r>
          </a:p>
          <a:p>
            <a:endParaRPr lang="en-US" baseline="0" dirty="0" smtClean="0"/>
          </a:p>
          <a:p>
            <a:r>
              <a:rPr lang="en-US" baseline="0" dirty="0" smtClean="0"/>
              <a:t>This is when it’ll be easier for us to seek VC funding, sponsorships.</a:t>
            </a:r>
          </a:p>
          <a:p>
            <a:r>
              <a:rPr lang="en-US" baseline="0" dirty="0" smtClean="0"/>
              <a:t>It is also when we have the reputation and resources to incubate other startups which have goals aligned with ours. That will open up even more doors for OpenH2O to expand its breadth of operations. </a:t>
            </a:r>
          </a:p>
          <a:p>
            <a:endParaRPr lang="en-US" baseline="0" dirty="0" smtClean="0"/>
          </a:p>
          <a:p>
            <a:r>
              <a:rPr lang="en-US" baseline="0" dirty="0" smtClean="0"/>
              <a:t>This stage is still a distance away. What we have highlighted here probably only represents a slice of what is possible. At this stage, we would have gone over and beyond a go-to-market strategy, and may require us to employ a different set of </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92"/>
        <p:cNvGrpSpPr/>
        <p:nvPr/>
      </p:nvGrpSpPr>
      <p:grpSpPr>
        <a:xfrm>
          <a:off x="0" y="0"/>
          <a:ext cx="0" cy="0"/>
          <a:chOff x="0" y="0"/>
          <a:chExt cx="0" cy="0"/>
        </a:xfrm>
      </p:grpSpPr>
      <p:sp>
        <p:nvSpPr>
          <p:cNvPr id="1393" name="Shape 1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4" name="Shape 13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31"/>
        <p:cNvGrpSpPr/>
        <p:nvPr/>
      </p:nvGrpSpPr>
      <p:grpSpPr>
        <a:xfrm>
          <a:off x="0" y="0"/>
          <a:ext cx="0" cy="0"/>
          <a:chOff x="0" y="0"/>
          <a:chExt cx="0" cy="0"/>
        </a:xfrm>
      </p:grpSpPr>
      <p:sp>
        <p:nvSpPr>
          <p:cNvPr id="1132" name="Shape 113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Analysis should start off with bucket analysis</a:t>
            </a:r>
          </a:p>
          <a:p>
            <a:r>
              <a:rPr lang="en-US" dirty="0" smtClean="0"/>
              <a:t>Step 1 in GTM</a:t>
            </a:r>
            <a:r>
              <a:rPr lang="en-US" baseline="0" dirty="0" smtClean="0"/>
              <a:t> is identifying buckets</a:t>
            </a:r>
            <a:endParaRPr lang="en-US" dirty="0" smtClean="0"/>
          </a:p>
          <a:p>
            <a:r>
              <a:rPr lang="en-US" dirty="0" smtClean="0"/>
              <a:t>Decision should just be hypothesis</a:t>
            </a:r>
            <a:endParaRPr lang="en-US" baseline="0" dirty="0" smtClean="0"/>
          </a:p>
          <a:p>
            <a:r>
              <a:rPr lang="en-US" dirty="0" smtClean="0"/>
              <a:t>Increase</a:t>
            </a:r>
            <a:r>
              <a:rPr lang="en-US" baseline="0" dirty="0" smtClean="0"/>
              <a:t> font size</a:t>
            </a:r>
            <a:endParaRPr lang="en-US" dirty="0" smtClean="0"/>
          </a:p>
          <a:p>
            <a:r>
              <a:rPr lang="en-US" dirty="0" smtClean="0"/>
              <a:t>Belongs in Analysis</a:t>
            </a:r>
            <a:endParaRPr dirty="0"/>
          </a:p>
        </p:txBody>
      </p:sp>
      <p:sp>
        <p:nvSpPr>
          <p:cNvPr id="1133" name="Shape 1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8100" lvl="0" indent="0" rtl="0">
              <a:buClr>
                <a:schemeClr val="dk1"/>
              </a:buClr>
              <a:buSzPct val="166666"/>
              <a:buFont typeface="Arial"/>
              <a:buNone/>
            </a:pPr>
            <a:r>
              <a:rPr lang="en" dirty="0" smtClean="0"/>
              <a:t>Starting</a:t>
            </a:r>
            <a:r>
              <a:rPr lang="en" baseline="0" dirty="0" smtClean="0"/>
              <a:t> with the big picture, OpenH20’s vision..</a:t>
            </a:r>
          </a:p>
          <a:p>
            <a:pPr marL="38100" lvl="0" indent="0" rtl="0">
              <a:buClr>
                <a:schemeClr val="dk1"/>
              </a:buClr>
              <a:buSzPct val="156249"/>
              <a:buFont typeface="Arial"/>
              <a:buNone/>
            </a:pPr>
            <a:r>
              <a:rPr lang="en" sz="1100" dirty="0" smtClean="0"/>
              <a:t>Provide information and latest updates about </a:t>
            </a:r>
            <a:r>
              <a:rPr lang="en" dirty="0" smtClean="0"/>
              <a:t>OpenH</a:t>
            </a:r>
            <a:r>
              <a:rPr lang="en" sz="800" dirty="0" smtClean="0"/>
              <a:t>2</a:t>
            </a:r>
            <a:r>
              <a:rPr lang="en" dirty="0" smtClean="0"/>
              <a:t>O</a:t>
            </a:r>
            <a:r>
              <a:rPr lang="en" sz="1100" dirty="0" smtClean="0"/>
              <a:t> and its projects</a:t>
            </a:r>
          </a:p>
          <a:p>
            <a:pPr marL="38100" lvl="0" indent="0" rtl="0">
              <a:buClr>
                <a:schemeClr val="dk1"/>
              </a:buClr>
              <a:buSzPct val="156249"/>
              <a:buFont typeface="Arial"/>
              <a:buNone/>
            </a:pPr>
            <a:r>
              <a:rPr lang="en" sz="1100" dirty="0" smtClean="0"/>
              <a:t>Online community platform for people to collaborate on projects</a:t>
            </a:r>
          </a:p>
          <a:p>
            <a:pPr marL="38100" lvl="0" indent="0" rtl="0">
              <a:buClr>
                <a:schemeClr val="dk1"/>
              </a:buClr>
              <a:buSzPct val="166666"/>
              <a:buFont typeface="Arial"/>
              <a:buNone/>
            </a:pPr>
            <a:r>
              <a:rPr lang="en" baseline="0" dirty="0" smtClean="0"/>
              <a:t>Our goals as your marketing team.. (is to make that happen)</a:t>
            </a:r>
            <a:endParaRPr lang="en" dirty="0" smtClean="0"/>
          </a:p>
          <a:p>
            <a:pPr marL="38100" lvl="0" indent="0" rtl="0">
              <a:buClr>
                <a:schemeClr val="dk1"/>
              </a:buClr>
              <a:buSzPct val="156249"/>
              <a:buFont typeface="Arial"/>
              <a:buNone/>
            </a:pPr>
            <a:r>
              <a:rPr lang="en" sz="1100" dirty="0" smtClean="0"/>
              <a:t>Our ultimate goal is</a:t>
            </a:r>
            <a:r>
              <a:rPr lang="en" sz="1100" baseline="0" dirty="0" smtClean="0"/>
              <a:t> for the online community is to create..</a:t>
            </a:r>
            <a:endParaRPr lang="en" sz="11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5161825"/>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45"/>
        <p:cNvGrpSpPr/>
        <p:nvPr/>
      </p:nvGrpSpPr>
      <p:grpSpPr>
        <a:xfrm>
          <a:off x="0" y="0"/>
          <a:ext cx="0" cy="0"/>
          <a:chOff x="0" y="0"/>
          <a:chExt cx="0" cy="0"/>
        </a:xfrm>
      </p:grpSpPr>
      <p:sp>
        <p:nvSpPr>
          <p:cNvPr id="1146" name="Shape 114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147" name="Shape 1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73"/>
        <p:cNvGrpSpPr/>
        <p:nvPr/>
      </p:nvGrpSpPr>
      <p:grpSpPr>
        <a:xfrm>
          <a:off x="0" y="0"/>
          <a:ext cx="0" cy="0"/>
          <a:chOff x="0" y="0"/>
          <a:chExt cx="0" cy="0"/>
        </a:xfrm>
      </p:grpSpPr>
      <p:sp>
        <p:nvSpPr>
          <p:cNvPr id="1174" name="Shape 117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175" name="Shape 1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new persona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372513"/>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98"/>
        <p:cNvGrpSpPr/>
        <p:nvPr/>
      </p:nvGrpSpPr>
      <p:grpSpPr>
        <a:xfrm>
          <a:off x="0" y="0"/>
          <a:ext cx="0" cy="0"/>
          <a:chOff x="0" y="0"/>
          <a:chExt cx="0" cy="0"/>
        </a:xfrm>
      </p:grpSpPr>
      <p:sp>
        <p:nvSpPr>
          <p:cNvPr id="1399" name="Shape 1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0" name="Shape 140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Visualize</a:t>
            </a:r>
            <a:r>
              <a:rPr lang="en-US" baseline="0" dirty="0" smtClean="0"/>
              <a:t> this slide</a:t>
            </a:r>
          </a:p>
          <a:p>
            <a:r>
              <a:rPr lang="en-US" baseline="0" dirty="0" smtClean="0"/>
              <a:t>(Question mark/light bulb)</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6" name="Shape 140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Facebook –</a:t>
            </a:r>
            <a:r>
              <a:rPr lang="en-US" baseline="0" dirty="0" smtClean="0"/>
              <a:t> 750 million users</a:t>
            </a:r>
          </a:p>
          <a:p>
            <a:r>
              <a:rPr lang="en-US" baseline="0" dirty="0" smtClean="0"/>
              <a:t>Twitter – 200 million users</a:t>
            </a:r>
          </a:p>
          <a:p>
            <a:r>
              <a:rPr lang="en-US" baseline="0" dirty="0" err="1" smtClean="0"/>
              <a:t>Linkedin</a:t>
            </a:r>
            <a:r>
              <a:rPr lang="en-US" baseline="0" dirty="0" smtClean="0"/>
              <a:t> – 100 million users</a:t>
            </a:r>
          </a:p>
          <a:p>
            <a:endParaRPr lang="en-US" baseline="0" dirty="0" smtClean="0"/>
          </a:p>
          <a:p>
            <a:r>
              <a:rPr lang="en-US" baseline="0" dirty="0" smtClean="0"/>
              <a:t>Developing strategies to reach out to this huge audience base will help OpenH20 grow in the long run.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842580"/>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u="sng" dirty="0" smtClean="0"/>
              <a:t>Potential sponsors</a:t>
            </a:r>
            <a:r>
              <a:rPr lang="en-US" dirty="0" smtClean="0"/>
              <a:t>:</a:t>
            </a:r>
          </a:p>
          <a:p>
            <a:pPr marL="228600" indent="-228600">
              <a:buAutoNum type="arabicPeriod"/>
            </a:pPr>
            <a:r>
              <a:rPr lang="en-US" baseline="0" dirty="0" smtClean="0"/>
              <a:t>David Guggenheim</a:t>
            </a:r>
          </a:p>
          <a:p>
            <a:pPr marL="228600" indent="-228600">
              <a:buAutoNum type="arabicPeriod"/>
            </a:pPr>
            <a:r>
              <a:rPr lang="en-US" baseline="0" dirty="0" smtClean="0"/>
              <a:t> Kevin </a:t>
            </a:r>
            <a:r>
              <a:rPr lang="en-US" baseline="0" dirty="0" err="1" smtClean="0"/>
              <a:t>Wisnefski</a:t>
            </a:r>
            <a:endParaRPr lang="en-US" baseline="0" dirty="0" smtClean="0"/>
          </a:p>
          <a:p>
            <a:pPr marL="228600" indent="-228600">
              <a:buAutoNum type="arabicPeriod"/>
            </a:pPr>
            <a:r>
              <a:rPr lang="en-US" baseline="0" dirty="0" smtClean="0"/>
              <a:t> Mystery Bay Marine</a:t>
            </a:r>
          </a:p>
          <a:p>
            <a:pPr marL="228600" indent="-228600">
              <a:buAutoNum type="arabicPeriod"/>
            </a:pPr>
            <a:endParaRPr lang="en-US" baseline="0" dirty="0" smtClean="0"/>
          </a:p>
          <a:p>
            <a:pPr marL="0" indent="0">
              <a:buNone/>
            </a:pPr>
            <a:r>
              <a:rPr lang="en-US" u="sng" baseline="0" dirty="0" smtClean="0"/>
              <a:t>Potential Partners:</a:t>
            </a:r>
          </a:p>
          <a:p>
            <a:pPr marL="228600" indent="-228600">
              <a:buFont typeface="+mj-lt"/>
              <a:buAutoNum type="arabicPeriod"/>
            </a:pPr>
            <a:r>
              <a:rPr lang="en-US" baseline="0" dirty="0" smtClean="0"/>
              <a:t>New Ocean Blue</a:t>
            </a:r>
          </a:p>
          <a:p>
            <a:pPr marL="228600" indent="-228600">
              <a:buFont typeface="+mj-lt"/>
              <a:buAutoNum type="arabicPeriod"/>
            </a:pPr>
            <a:r>
              <a:rPr lang="en-US" baseline="0" dirty="0" smtClean="0"/>
              <a:t>Green </a:t>
            </a:r>
            <a:r>
              <a:rPr lang="en-US" baseline="0" dirty="0" err="1" smtClean="0"/>
              <a:t>Garmento</a:t>
            </a:r>
            <a:endParaRPr lang="en-US" baseline="0" dirty="0" smtClean="0"/>
          </a:p>
          <a:p>
            <a:pPr marL="228600" indent="-228600">
              <a:buFont typeface="+mj-lt"/>
              <a:buAutoNum type="arabicPeriod"/>
            </a:pPr>
            <a:r>
              <a:rPr lang="en-US" baseline="0" dirty="0" err="1" smtClean="0"/>
              <a:t>Seadub</a:t>
            </a:r>
            <a:endParaRPr lang="en-US" baseline="0" dirty="0" smtClean="0"/>
          </a:p>
          <a:p>
            <a:pPr marL="228600" indent="-228600">
              <a:buFont typeface="+mj-lt"/>
              <a:buAutoNum type="arabicPeriod"/>
            </a:pPr>
            <a:r>
              <a:rPr lang="en-US" baseline="0" dirty="0" smtClean="0"/>
              <a:t>Clean Ocean Action</a:t>
            </a:r>
          </a:p>
          <a:p>
            <a:pPr marL="228600" indent="-228600">
              <a:buFont typeface="+mj-lt"/>
              <a:buAutoNum type="arabicPeriod"/>
            </a:pPr>
            <a:r>
              <a:rPr lang="en-US" baseline="0" dirty="0" smtClean="0"/>
              <a:t>Gold </a:t>
            </a:r>
            <a:r>
              <a:rPr lang="en-US" baseline="0" dirty="0" err="1" smtClean="0"/>
              <a:t>Zlato</a:t>
            </a:r>
            <a:r>
              <a:rPr lang="en-US" baseline="0" dirty="0" smtClean="0"/>
              <a:t> conquest</a:t>
            </a:r>
          </a:p>
          <a:p>
            <a:pPr marL="0" indent="0">
              <a:buNone/>
            </a:pPr>
            <a:endParaRPr lang="en-US" baseline="0" dirty="0" smtClean="0"/>
          </a:p>
          <a:p>
            <a:pPr marL="0" indent="0">
              <a:buNone/>
            </a:pPr>
            <a:r>
              <a:rPr lang="en-US" u="sng" baseline="0" dirty="0" smtClean="0"/>
              <a:t>Potential Co-developers:</a:t>
            </a:r>
          </a:p>
          <a:p>
            <a:pPr marL="228600" indent="-228600">
              <a:buFont typeface="+mj-lt"/>
              <a:buAutoNum type="arabicPeriod"/>
            </a:pPr>
            <a:r>
              <a:rPr lang="en-US" baseline="0" dirty="0" err="1" smtClean="0"/>
              <a:t>CodeMyDesigns</a:t>
            </a:r>
            <a:endParaRPr lang="en-US" baseline="0" dirty="0" smtClean="0"/>
          </a:p>
          <a:p>
            <a:pPr marL="228600" indent="-228600">
              <a:buFont typeface="+mj-lt"/>
              <a:buAutoNum type="arabicPeriod"/>
            </a:pPr>
            <a:r>
              <a:rPr lang="en-US" baseline="0" dirty="0" smtClean="0"/>
              <a:t>LMR</a:t>
            </a:r>
          </a:p>
          <a:p>
            <a:pPr marL="228600" indent="-228600">
              <a:buFont typeface="+mj-lt"/>
              <a:buAutoNum type="arabicPeriod"/>
            </a:pPr>
            <a:r>
              <a:rPr lang="en-US" baseline="0" dirty="0" smtClean="0"/>
              <a:t>Drupal Bangalore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9749252"/>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Out of</a:t>
            </a:r>
            <a:r>
              <a:rPr lang="en-US" baseline="0" dirty="0" smtClean="0"/>
              <a:t> the 200 million users on twitter, we have identified the groups shown above that form the potential partner/collaborator base for OpenH20. </a:t>
            </a:r>
          </a:p>
          <a:p>
            <a:endParaRPr lang="en-US" baseline="0" dirty="0" smtClean="0"/>
          </a:p>
          <a:p>
            <a:r>
              <a:rPr lang="en-US" baseline="0" dirty="0" smtClean="0"/>
              <a:t>There are quite a huge number of people associated with these groups as shown below:</a:t>
            </a:r>
          </a:p>
          <a:p>
            <a:pPr marL="228600" indent="-228600">
              <a:buFont typeface="+mj-lt"/>
              <a:buAutoNum type="arabicPeriod"/>
            </a:pPr>
            <a:r>
              <a:rPr lang="en-US" sz="1100" b="0" i="0" u="none" strike="noStrike" kern="1200" dirty="0" smtClean="0">
                <a:solidFill>
                  <a:schemeClr val="tx1"/>
                </a:solidFill>
                <a:effectLst/>
                <a:latin typeface="+mn-lt"/>
                <a:ea typeface="+mn-ea"/>
                <a:cs typeface="+mn-cs"/>
              </a:rPr>
              <a:t>Ocean groups </a:t>
            </a:r>
            <a:r>
              <a:rPr lang="en-US" dirty="0" smtClean="0"/>
              <a:t> </a:t>
            </a:r>
            <a:r>
              <a:rPr lang="en-US" sz="1100" b="0" i="0" u="none" strike="noStrike" kern="1200" dirty="0" smtClean="0">
                <a:solidFill>
                  <a:schemeClr val="tx1"/>
                </a:solidFill>
                <a:effectLst/>
                <a:latin typeface="+mn-lt"/>
                <a:ea typeface="+mn-ea"/>
                <a:cs typeface="+mn-cs"/>
              </a:rPr>
              <a:t>20000+ people</a:t>
            </a:r>
            <a:r>
              <a:rPr lang="en-US" dirty="0" smtClean="0"/>
              <a:t> </a:t>
            </a:r>
          </a:p>
          <a:p>
            <a:pPr marL="228600" indent="-228600">
              <a:buFont typeface="+mj-lt"/>
              <a:buAutoNum type="arabicPeriod"/>
            </a:pPr>
            <a:r>
              <a:rPr lang="en-US" sz="1100" b="0" i="0" u="none" strike="noStrike" kern="1200" dirty="0" smtClean="0">
                <a:solidFill>
                  <a:schemeClr val="tx1"/>
                </a:solidFill>
                <a:effectLst/>
                <a:latin typeface="+mn-lt"/>
                <a:ea typeface="+mn-ea"/>
                <a:cs typeface="+mn-cs"/>
              </a:rPr>
              <a:t>Open source communities</a:t>
            </a:r>
            <a:r>
              <a:rPr lang="en-US" dirty="0" smtClean="0"/>
              <a:t> </a:t>
            </a:r>
            <a:r>
              <a:rPr lang="en-US" sz="1100" b="0" i="0" u="none" strike="noStrike" kern="1200" dirty="0" smtClean="0">
                <a:solidFill>
                  <a:schemeClr val="tx1"/>
                </a:solidFill>
                <a:effectLst/>
                <a:latin typeface="+mn-lt"/>
                <a:ea typeface="+mn-ea"/>
                <a:cs typeface="+mn-cs"/>
              </a:rPr>
              <a:t>10000+ people</a:t>
            </a:r>
          </a:p>
          <a:p>
            <a:pPr marL="228600" indent="-228600">
              <a:buFont typeface="+mj-lt"/>
              <a:buAutoNum type="arabicPeriod"/>
            </a:pPr>
            <a:r>
              <a:rPr lang="en-US" sz="1100" b="0" i="0" u="none" strike="noStrike" kern="1200" dirty="0" smtClean="0">
                <a:solidFill>
                  <a:schemeClr val="tx1"/>
                </a:solidFill>
                <a:effectLst/>
                <a:latin typeface="+mn-lt"/>
                <a:ea typeface="+mn-ea"/>
                <a:cs typeface="+mn-cs"/>
              </a:rPr>
              <a:t>Technology groups</a:t>
            </a:r>
            <a:r>
              <a:rPr lang="en-US" dirty="0" smtClean="0"/>
              <a:t> </a:t>
            </a:r>
            <a:r>
              <a:rPr lang="en-US" sz="1100" b="0" i="0" u="none" strike="noStrike" kern="1200" dirty="0" smtClean="0">
                <a:solidFill>
                  <a:schemeClr val="tx1"/>
                </a:solidFill>
                <a:effectLst/>
                <a:latin typeface="+mn-lt"/>
                <a:ea typeface="+mn-ea"/>
                <a:cs typeface="+mn-cs"/>
              </a:rPr>
              <a:t>20000+ people</a:t>
            </a:r>
            <a:r>
              <a:rPr lang="en-US" dirty="0" smtClean="0"/>
              <a:t> </a:t>
            </a:r>
          </a:p>
          <a:p>
            <a:pPr marL="228600" indent="-228600">
              <a:buFont typeface="+mj-lt"/>
              <a:buAutoNum type="arabicPeriod"/>
            </a:pPr>
            <a:r>
              <a:rPr lang="en-US" sz="1100" b="0" i="0" u="none" strike="noStrike" kern="1200" dirty="0" smtClean="0">
                <a:solidFill>
                  <a:schemeClr val="tx1"/>
                </a:solidFill>
                <a:effectLst/>
                <a:latin typeface="+mn-lt"/>
                <a:ea typeface="+mn-ea"/>
                <a:cs typeface="+mn-cs"/>
              </a:rPr>
              <a:t>Media sites/marketers</a:t>
            </a:r>
            <a:r>
              <a:rPr lang="en-US" dirty="0" smtClean="0"/>
              <a:t> </a:t>
            </a:r>
            <a:r>
              <a:rPr lang="en-US" sz="1100" b="0" i="0" u="none" strike="noStrike" kern="1200" dirty="0" smtClean="0">
                <a:solidFill>
                  <a:schemeClr val="tx1"/>
                </a:solidFill>
                <a:effectLst/>
                <a:latin typeface="+mn-lt"/>
                <a:ea typeface="+mn-ea"/>
                <a:cs typeface="+mn-cs"/>
              </a:rPr>
              <a:t>20000+ people</a:t>
            </a:r>
            <a:r>
              <a:rPr lang="en-US" dirty="0" smtClean="0"/>
              <a:t> </a:t>
            </a:r>
          </a:p>
          <a:p>
            <a:pPr marL="0" indent="0">
              <a:buFont typeface="+mj-lt"/>
              <a:buNone/>
            </a:pPr>
            <a:endParaRPr lang="en-US" dirty="0"/>
          </a:p>
          <a:p>
            <a:pPr marL="0" indent="0">
              <a:buFont typeface="+mj-lt"/>
              <a:buNone/>
            </a:pPr>
            <a:r>
              <a:rPr lang="en-US" dirty="0" smtClean="0"/>
              <a:t>Strategies</a:t>
            </a:r>
            <a:r>
              <a:rPr lang="en-US" baseline="0" dirty="0" smtClean="0"/>
              <a:t> are to developed to tap into this audience base to build the community for OpenH20</a:t>
            </a: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A2B3A08-0976-446A-9105-7B5ABC3E65D4}" type="slidenum">
              <a:rPr lang="en-US" smtClean="0"/>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3410848"/>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A2B3A08-0976-446A-9105-7B5ABC3E65D4}" type="slidenum">
              <a:rPr lang="en-US" smtClean="0"/>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962151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We</a:t>
            </a:r>
            <a:r>
              <a:rPr lang="en-US" baseline="0" dirty="0" smtClean="0"/>
              <a:t> approached our goals through the DE-DART framework</a:t>
            </a:r>
          </a:p>
          <a:p>
            <a:r>
              <a:rPr lang="en-US" baseline="0" dirty="0" smtClean="0"/>
              <a:t>In each step of the way, we will break down for you..</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Received</a:t>
            </a:r>
            <a:r>
              <a:rPr lang="en-US" baseline="0" dirty="0" smtClean="0"/>
              <a:t> messages from people such as David Guggenheim and Mystery Bay Marine expressing interest in sharing information.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2562529"/>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A2B3A08-0976-446A-9105-7B5ABC3E65D4}" type="slidenum">
              <a:rPr lang="en-US" smtClean="0"/>
              <a:pPr/>
              <a:t>56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618088"/>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Linkedin</a:t>
            </a:r>
            <a:r>
              <a:rPr lang="en-US" baseline="0" dirty="0" smtClean="0"/>
              <a:t> is a great platform to find professionals with the expertise required in any field. It can help OpenH20 achieve its short term goal of finding potential </a:t>
            </a:r>
            <a:r>
              <a:rPr lang="en-US" u="sng" baseline="0" dirty="0" smtClean="0"/>
              <a:t>technical collaborators</a:t>
            </a:r>
            <a:r>
              <a:rPr lang="en-US" baseline="0" dirty="0" smtClean="0"/>
              <a:t> to develop </a:t>
            </a:r>
            <a:r>
              <a:rPr lang="en-US" baseline="0" dirty="0" err="1" smtClean="0"/>
              <a:t>Protei</a:t>
            </a:r>
            <a:r>
              <a:rPr lang="en-US" baseline="0" dirty="0" smtClean="0"/>
              <a:t>. Since it also gives the geographical location of these professionals, it is easier to find the target audience for OpenH20.</a:t>
            </a:r>
          </a:p>
          <a:p>
            <a:endParaRPr lang="en-US" baseline="0" dirty="0" smtClean="0"/>
          </a:p>
          <a:p>
            <a:r>
              <a:rPr lang="en-US" baseline="0" dirty="0" smtClean="0"/>
              <a:t>There are a total of 25000+ people found on </a:t>
            </a:r>
            <a:r>
              <a:rPr lang="en-US" baseline="0" dirty="0" err="1" smtClean="0"/>
              <a:t>Linkedin</a:t>
            </a:r>
            <a:r>
              <a:rPr lang="en-US" baseline="0" dirty="0" smtClean="0"/>
              <a:t> who specialize in </a:t>
            </a:r>
          </a:p>
          <a:p>
            <a:pPr marL="228600" indent="-228600">
              <a:buAutoNum type="arabicPeriod"/>
            </a:pPr>
            <a:r>
              <a:rPr lang="en-US" baseline="0" dirty="0" smtClean="0"/>
              <a:t>Robotics</a:t>
            </a:r>
          </a:p>
          <a:p>
            <a:pPr marL="228600" indent="-228600">
              <a:buAutoNum type="arabicPeriod"/>
            </a:pPr>
            <a:r>
              <a:rPr lang="en-US" baseline="0" dirty="0" smtClean="0"/>
              <a:t>Automation</a:t>
            </a:r>
          </a:p>
          <a:p>
            <a:pPr marL="228600" indent="-228600">
              <a:buAutoNum type="arabicPeriod"/>
            </a:pPr>
            <a:r>
              <a:rPr lang="en-US" baseline="0" dirty="0" smtClean="0"/>
              <a:t>Sensors and Actuators</a:t>
            </a:r>
          </a:p>
          <a:p>
            <a:pPr marL="228600" indent="-228600">
              <a:buAutoNum type="arabicPeriod"/>
            </a:pPr>
            <a:r>
              <a:rPr lang="en-US" baseline="0" dirty="0" smtClean="0"/>
              <a:t>Marine engineering</a:t>
            </a:r>
          </a:p>
          <a:p>
            <a:pPr marL="228600" indent="-228600">
              <a:buAutoNum type="arabicPeriod"/>
            </a:pPr>
            <a:r>
              <a:rPr lang="en-US" baseline="0" dirty="0" smtClean="0"/>
              <a:t>Mechatronics</a:t>
            </a:r>
          </a:p>
          <a:p>
            <a:pPr marL="228600" indent="-228600">
              <a:buAutoNum type="arabicPeriod"/>
            </a:pPr>
            <a:endParaRPr lang="en-US" baseline="0" dirty="0" smtClean="0"/>
          </a:p>
          <a:p>
            <a:pPr marL="0" indent="0">
              <a:buNone/>
            </a:pPr>
            <a:r>
              <a:rPr lang="en-US" baseline="0" dirty="0" smtClean="0"/>
              <a:t>In addition, there are also groups for Non-Profits and marketing for NPOs. These groups should bring </a:t>
            </a:r>
            <a:r>
              <a:rPr lang="en-US" u="sng" baseline="0" dirty="0" smtClean="0"/>
              <a:t>potential partners</a:t>
            </a:r>
            <a:r>
              <a:rPr lang="en-US" u="none" baseline="0" dirty="0" smtClean="0"/>
              <a:t> </a:t>
            </a:r>
            <a:r>
              <a:rPr lang="en-US" baseline="0" dirty="0" smtClean="0"/>
              <a:t>for OpenH20.</a:t>
            </a:r>
          </a:p>
          <a:p>
            <a:pPr marL="0" indent="0">
              <a:buNone/>
            </a:pPr>
            <a:endParaRPr lang="en-US" baseline="0" dirty="0" smtClean="0"/>
          </a:p>
          <a:p>
            <a:pPr marL="0" indent="0">
              <a:buNone/>
            </a:pPr>
            <a:r>
              <a:rPr lang="en-US" baseline="0" dirty="0" smtClean="0"/>
              <a:t>The industry bigwigs also use </a:t>
            </a:r>
            <a:r>
              <a:rPr lang="en-US" baseline="0" dirty="0" err="1" smtClean="0"/>
              <a:t>Linkedin</a:t>
            </a:r>
            <a:r>
              <a:rPr lang="en-US" baseline="0" dirty="0" smtClean="0"/>
              <a:t> regularly which makes it important for OpenH20 to create its presence on this site so the interested persons can be converted to </a:t>
            </a:r>
            <a:r>
              <a:rPr lang="en-US" u="sng" baseline="0" dirty="0" smtClean="0"/>
              <a:t>potential sponsors</a:t>
            </a:r>
            <a:r>
              <a:rPr lang="en-US" baseline="0" dirty="0" smtClean="0"/>
              <a: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493347"/>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Blog created</a:t>
            </a:r>
            <a:r>
              <a:rPr lang="en-US" baseline="0" dirty="0" smtClean="0"/>
              <a:t> on </a:t>
            </a:r>
            <a:r>
              <a:rPr lang="en-US" baseline="0" dirty="0" err="1" smtClean="0"/>
              <a:t>Wordpress</a:t>
            </a:r>
            <a:r>
              <a:rPr lang="en-US" baseline="0" dirty="0" smtClean="0"/>
              <a:t> on May 15</a:t>
            </a:r>
            <a:r>
              <a:rPr lang="en-US" baseline="30000" dirty="0" smtClean="0"/>
              <a:t>th</a:t>
            </a:r>
            <a:r>
              <a:rPr lang="en-US" baseline="0" dirty="0" smtClean="0"/>
              <a:t> 2012. </a:t>
            </a:r>
            <a:r>
              <a:rPr lang="en-US" baseline="0" dirty="0" err="1" smtClean="0"/>
              <a:t>Wordpress</a:t>
            </a:r>
            <a:r>
              <a:rPr lang="en-US" baseline="0" dirty="0" smtClean="0"/>
              <a:t> allows search engine indexing and provides space that the social networks do not provide to post content. </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59"/>
        <p:cNvGrpSpPr/>
        <p:nvPr/>
      </p:nvGrpSpPr>
      <p:grpSpPr>
        <a:xfrm>
          <a:off x="0" y="0"/>
          <a:ext cx="0" cy="0"/>
          <a:chOff x="0" y="0"/>
          <a:chExt cx="0" cy="0"/>
        </a:xfrm>
      </p:grpSpPr>
      <p:sp>
        <p:nvSpPr>
          <p:cNvPr id="1460" name="Shape 1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1" name="Shape 14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r>
              <a:rPr lang="en" dirty="0"/>
              <a:t>The most wanted features:</a:t>
            </a:r>
            <a:br>
              <a:rPr lang="en" dirty="0"/>
            </a:br>
            <a:r>
              <a:rPr lang="en" dirty="0"/>
              <a:t> Educational Resources</a:t>
            </a:r>
          </a:p>
          <a:p>
            <a:pPr lvl="0" rtl="0">
              <a:buClr>
                <a:srgbClr val="000000"/>
              </a:buClr>
              <a:buSzPct val="100000"/>
              <a:buFont typeface="Arial"/>
              <a:buNone/>
            </a:pPr>
            <a:r>
              <a:rPr lang="en" dirty="0"/>
              <a:t>Open Source Project Instructionals</a:t>
            </a:r>
          </a:p>
          <a:p>
            <a:pPr lvl="0" rtl="0">
              <a:buClr>
                <a:srgbClr val="000000"/>
              </a:buClr>
              <a:buSzPct val="100000"/>
              <a:buFont typeface="Arial"/>
              <a:buNone/>
            </a:pPr>
            <a:r>
              <a:rPr lang="en" dirty="0"/>
              <a:t>Uncovering new research</a:t>
            </a:r>
          </a:p>
          <a:p>
            <a:pPr lvl="0">
              <a:buClr>
                <a:srgbClr val="000000"/>
              </a:buClr>
              <a:buSzPct val="100000"/>
              <a:buFont typeface="Arial"/>
              <a:buNone/>
            </a:pPr>
            <a:endParaRPr lang="e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52"/>
        <p:cNvGrpSpPr/>
        <p:nvPr/>
      </p:nvGrpSpPr>
      <p:grpSpPr>
        <a:xfrm>
          <a:off x="0" y="0"/>
          <a:ext cx="0" cy="0"/>
          <a:chOff x="0" y="0"/>
          <a:chExt cx="0" cy="0"/>
        </a:xfrm>
      </p:grpSpPr>
      <p:sp>
        <p:nvSpPr>
          <p:cNvPr id="1453" name="Shape 1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4" name="Shape 14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Why</a:t>
            </a:r>
          </a:p>
          <a:p>
            <a:endParaRPr lang="en" dirty="0"/>
          </a:p>
          <a:p>
            <a:pPr lvl="0" rtl="0">
              <a:buNone/>
            </a:pPr>
            <a:r>
              <a:rPr lang="en" dirty="0"/>
              <a:t>Webpage no longer a collection of information</a:t>
            </a:r>
          </a:p>
          <a:p>
            <a:pPr lvl="0" rtl="0">
              <a:buNone/>
            </a:pPr>
            <a:r>
              <a:rPr lang="en" dirty="0"/>
              <a:t>If we want to attract users, we must be able to relate to them</a:t>
            </a:r>
          </a:p>
          <a:p>
            <a:pPr lvl="0" rtl="0">
              <a:buNone/>
            </a:pPr>
            <a:r>
              <a:rPr lang="en" dirty="0"/>
              <a:t>Not just that, we must tell our story in the most "frictionless" way possible</a:t>
            </a:r>
          </a:p>
          <a:p>
            <a:pPr lvl="0" rtl="0">
              <a:buNone/>
            </a:pPr>
            <a:r>
              <a:rPr lang="en" dirty="0"/>
              <a:t>What are they looking for most when they come onboard</a:t>
            </a:r>
          </a:p>
          <a:p>
            <a:endParaRPr lang="en" dirty="0"/>
          </a:p>
          <a:p>
            <a:pPr lvl="0" rtl="0">
              <a:buClr>
                <a:srgbClr val="000000"/>
              </a:buClr>
              <a:buSzPct val="100000"/>
              <a:buFont typeface="Arial"/>
              <a:buNone/>
            </a:pPr>
            <a:r>
              <a:rPr lang="en" dirty="0"/>
              <a:t>How does this fit in with our goals</a:t>
            </a:r>
          </a:p>
          <a:p>
            <a:pPr marL="342900" lvl="0" indent="-292100" rtl="0">
              <a:spcBef>
                <a:spcPts val="640"/>
              </a:spcBef>
              <a:buClr>
                <a:srgbClr val="000000"/>
              </a:buClr>
              <a:buSzPct val="166666"/>
              <a:buFont typeface="Arial"/>
              <a:buChar char="•"/>
            </a:pPr>
            <a:r>
              <a:rPr lang="en" dirty="0"/>
              <a:t>Projects centric</a:t>
            </a:r>
          </a:p>
          <a:p>
            <a:pPr marL="342900" lvl="0" indent="-292100" rtl="0">
              <a:spcBef>
                <a:spcPts val="640"/>
              </a:spcBef>
              <a:buClr>
                <a:srgbClr val="000000"/>
              </a:buClr>
              <a:buSzPct val="166666"/>
              <a:buFont typeface="Arial"/>
              <a:buChar char="•"/>
            </a:pPr>
            <a:r>
              <a:rPr lang="en" dirty="0"/>
              <a:t>Collaboration platform for </a:t>
            </a:r>
            <a:r>
              <a:rPr lang="en" dirty="0" smtClean="0"/>
              <a:t>project </a:t>
            </a:r>
            <a:r>
              <a:rPr lang="en" dirty="0"/>
              <a:t>member</a:t>
            </a:r>
          </a:p>
          <a:p>
            <a:pPr marL="342900" lvl="0" indent="-292100">
              <a:spcBef>
                <a:spcPts val="640"/>
              </a:spcBef>
              <a:buClr>
                <a:srgbClr val="000000"/>
              </a:buClr>
              <a:buSzPct val="166666"/>
              <a:buFont typeface="Arial"/>
              <a:buChar char="•"/>
            </a:pPr>
            <a:r>
              <a:rPr lang="en" dirty="0"/>
              <a:t>Forums for community </a:t>
            </a:r>
            <a:r>
              <a:rPr lang="en" dirty="0" smtClean="0"/>
              <a:t>discussion</a:t>
            </a:r>
          </a:p>
          <a:p>
            <a:pPr marL="342900" lvl="0" indent="-292100">
              <a:spcBef>
                <a:spcPts val="640"/>
              </a:spcBef>
              <a:buClr>
                <a:srgbClr val="000000"/>
              </a:buClr>
              <a:buSzPct val="166666"/>
              <a:buFont typeface="Arial"/>
              <a:buChar char="•"/>
            </a:pPr>
            <a:endParaRPr lang="en" dirty="0" smtClean="0"/>
          </a:p>
          <a:p>
            <a:pPr marL="342900" lvl="0" indent="-292100">
              <a:spcBef>
                <a:spcPts val="640"/>
              </a:spcBef>
              <a:buClr>
                <a:srgbClr val="000000"/>
              </a:buClr>
              <a:buSzPct val="166666"/>
              <a:buFont typeface="Arial"/>
              <a:buChar char="•"/>
            </a:pPr>
            <a:endParaRPr lang="en" dirty="0" smtClean="0"/>
          </a:p>
          <a:p>
            <a:pPr marL="342900" lvl="0" indent="-292100">
              <a:spcBef>
                <a:spcPts val="640"/>
              </a:spcBef>
              <a:buClr>
                <a:srgbClr val="000000"/>
              </a:buClr>
              <a:buSzPct val="166666"/>
              <a:buFont typeface="Arial"/>
              <a:buNone/>
            </a:pPr>
            <a:r>
              <a:rPr lang="en" dirty="0" smtClean="0"/>
              <a:t>Reorganize this page:</a:t>
            </a:r>
            <a:endParaRPr lang="e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67"/>
        <p:cNvGrpSpPr/>
        <p:nvPr/>
      </p:nvGrpSpPr>
      <p:grpSpPr>
        <a:xfrm>
          <a:off x="0" y="0"/>
          <a:ext cx="0" cy="0"/>
          <a:chOff x="0" y="0"/>
          <a:chExt cx="0" cy="0"/>
        </a:xfrm>
      </p:grpSpPr>
      <p:sp>
        <p:nvSpPr>
          <p:cNvPr id="1468" name="Shape 1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9" name="Shape 14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What goes here:</a:t>
            </a:r>
          </a:p>
          <a:p>
            <a:pPr lvl="0" rtl="0">
              <a:buNone/>
            </a:pPr>
            <a:r>
              <a:rPr lang="en" dirty="0"/>
              <a:t>News</a:t>
            </a:r>
          </a:p>
          <a:p>
            <a:pPr lvl="0" rtl="0">
              <a:buNone/>
            </a:pPr>
            <a:r>
              <a:rPr lang="en" dirty="0"/>
              <a:t>Research headlines</a:t>
            </a:r>
          </a:p>
          <a:p>
            <a:pPr lvl="0" rtl="0">
              <a:buNone/>
            </a:pPr>
            <a:r>
              <a:rPr lang="en" dirty="0"/>
              <a:t>Product showcase</a:t>
            </a:r>
          </a:p>
          <a:p>
            <a:endParaRPr lang="en" dirty="0"/>
          </a:p>
          <a:p>
            <a:pPr lvl="0" rtl="0">
              <a:buNone/>
            </a:pPr>
            <a:r>
              <a:rPr lang="en" dirty="0"/>
              <a:t>Key takeaway:</a:t>
            </a:r>
          </a:p>
          <a:p>
            <a:pPr lvl="0" rtl="0">
              <a:buNone/>
            </a:pPr>
            <a:r>
              <a:rPr lang="en" dirty="0"/>
              <a:t>Not all content are created equal.</a:t>
            </a:r>
          </a:p>
          <a:p>
            <a:pPr lvl="0" rtl="0">
              <a:buNone/>
            </a:pPr>
            <a:r>
              <a:rPr lang="en" dirty="0"/>
              <a:t>Develop the back-end capability to 'sense' what people seem to like, and put these articles in front.</a:t>
            </a:r>
          </a:p>
          <a:p>
            <a:endParaRPr lang="en" dirty="0" smtClean="0"/>
          </a:p>
          <a:p>
            <a:endParaRPr lang="en" dirty="0" smtClean="0"/>
          </a:p>
          <a:p>
            <a:endParaRPr lang="en" dirty="0" smtClean="0"/>
          </a:p>
          <a:p>
            <a:r>
              <a:rPr lang="en" dirty="0" smtClean="0"/>
              <a:t>Tie this back to our motivations</a:t>
            </a:r>
            <a:r>
              <a:rPr lang="en" baseline="0" dirty="0" smtClean="0"/>
              <a:t> page</a:t>
            </a:r>
            <a:endParaRPr lang="en" dirty="0"/>
          </a:p>
          <a:p>
            <a:endParaRPr lang="en" dirty="0"/>
          </a:p>
          <a:p>
            <a:endParaRPr lang="e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buClr>
                <a:srgbClr val="000000"/>
              </a:buClr>
              <a:buSzPct val="100000"/>
              <a:buFont typeface="Arial"/>
              <a:buNone/>
            </a:pPr>
            <a:r>
              <a:rPr lang="en" dirty="0" smtClean="0"/>
              <a:t>Centralized, uniform portal for everyone</a:t>
            </a:r>
          </a:p>
          <a:p>
            <a:pPr lvl="0" rtl="0">
              <a:buNone/>
            </a:pPr>
            <a:r>
              <a:rPr lang="en" dirty="0" smtClean="0"/>
              <a:t>Inspiration?</a:t>
            </a:r>
            <a:br>
              <a:rPr lang="en" dirty="0" smtClean="0"/>
            </a:br>
            <a:r>
              <a:rPr lang="en" dirty="0" smtClean="0"/>
              <a:t>College portals</a:t>
            </a:r>
          </a:p>
          <a:p>
            <a:endParaRPr lang="en" dirty="0" smtClean="0"/>
          </a:p>
          <a:p>
            <a:pPr lvl="0" rtl="0">
              <a:buNone/>
            </a:pPr>
            <a:r>
              <a:rPr lang="en" dirty="0" smtClean="0"/>
              <a:t>Institution: OpenH2O</a:t>
            </a:r>
          </a:p>
          <a:p>
            <a:pPr lvl="0" rtl="0">
              <a:buNone/>
            </a:pPr>
            <a:r>
              <a:rPr lang="en" dirty="0" smtClean="0"/>
              <a:t>Students: Projects</a:t>
            </a:r>
            <a:endParaRPr lang="en"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8780334"/>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75"/>
        <p:cNvGrpSpPr/>
        <p:nvPr/>
      </p:nvGrpSpPr>
      <p:grpSpPr>
        <a:xfrm>
          <a:off x="0" y="0"/>
          <a:ext cx="0" cy="0"/>
          <a:chOff x="0" y="0"/>
          <a:chExt cx="0" cy="0"/>
        </a:xfrm>
      </p:grpSpPr>
      <p:sp>
        <p:nvSpPr>
          <p:cNvPr id="1476" name="Shape 1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7" name="Shape 14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b="1" dirty="0" smtClean="0"/>
              <a:t>All </a:t>
            </a:r>
            <a:r>
              <a:rPr lang="en" b="1" dirty="0"/>
              <a:t>projects share the same feature set</a:t>
            </a:r>
          </a:p>
          <a:p>
            <a:pPr lvl="0" rtl="0">
              <a:buNone/>
            </a:pPr>
            <a:r>
              <a:rPr lang="en" dirty="0"/>
              <a:t>About Us:</a:t>
            </a:r>
          </a:p>
          <a:p>
            <a:pPr lvl="0" rtl="0">
              <a:buNone/>
            </a:pPr>
            <a:r>
              <a:rPr lang="en" dirty="0"/>
              <a:t>Showcase:</a:t>
            </a:r>
          </a:p>
          <a:p>
            <a:pPr lvl="0" rtl="0">
              <a:buNone/>
            </a:pPr>
            <a:r>
              <a:rPr lang="en" dirty="0"/>
              <a:t>Workspace:</a:t>
            </a:r>
          </a:p>
          <a:p>
            <a:endParaRPr lang="en" dirty="0" smtClean="0"/>
          </a:p>
          <a:p>
            <a:r>
              <a:rPr lang="en" dirty="0" smtClean="0"/>
              <a:t>3</a:t>
            </a:r>
            <a:r>
              <a:rPr lang="en" baseline="0" dirty="0" smtClean="0"/>
              <a:t> way venn diagram, highlight current section and grey out others</a:t>
            </a:r>
            <a:endParaRPr lang="en" dirty="0" smtClean="0"/>
          </a:p>
          <a:p>
            <a:endParaRPr lang="en" dirty="0" smtClean="0"/>
          </a:p>
          <a:p>
            <a:r>
              <a:rPr lang="en" dirty="0" smtClean="0"/>
              <a:t>Highlight</a:t>
            </a:r>
            <a:r>
              <a:rPr lang="en" baseline="0" dirty="0" smtClean="0"/>
              <a:t> what I’m talking about</a:t>
            </a:r>
          </a:p>
          <a:p>
            <a:r>
              <a:rPr lang="en" baseline="0" dirty="0" smtClean="0"/>
              <a:t>Come up with a better way to title these few slides</a:t>
            </a:r>
          </a:p>
          <a:p>
            <a:endParaRPr lang="en" dirty="0"/>
          </a:p>
          <a:p>
            <a:endParaRPr lang="e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1"/>
        <p:cNvGrpSpPr/>
        <p:nvPr/>
      </p:nvGrpSpPr>
      <p:grpSpPr>
        <a:xfrm>
          <a:off x="0" y="0"/>
          <a:ext cx="0" cy="0"/>
          <a:chOff x="0" y="0"/>
          <a:chExt cx="0" cy="0"/>
        </a:xfrm>
      </p:grpSpPr>
      <p:sp>
        <p:nvSpPr>
          <p:cNvPr id="1492" name="Shape 149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100000"/>
              <a:buFont typeface="Arial"/>
              <a:buNone/>
            </a:pPr>
            <a:r>
              <a:rPr lang="en" sz="1100"/>
              <a:t>One-to-many dessemination</a:t>
            </a:r>
          </a:p>
          <a:p>
            <a:pPr lvl="0" rtl="0">
              <a:buClr>
                <a:srgbClr val="000000"/>
              </a:buClr>
              <a:buSzPct val="100000"/>
              <a:buFont typeface="Arial"/>
              <a:buNone/>
            </a:pPr>
            <a:r>
              <a:rPr lang="en" sz="1100"/>
              <a:t>Many-to-many sharing </a:t>
            </a:r>
          </a:p>
          <a:p>
            <a:endParaRPr lang="en" sz="1100"/>
          </a:p>
          <a:p>
            <a:endParaRPr lang="en" sz="1100"/>
          </a:p>
        </p:txBody>
      </p:sp>
      <p:sp>
        <p:nvSpPr>
          <p:cNvPr id="1493" name="Shape 1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9"/>
        <p:cNvGrpSpPr/>
        <p:nvPr/>
      </p:nvGrpSpPr>
      <p:grpSpPr>
        <a:xfrm>
          <a:off x="0" y="0"/>
          <a:ext cx="0" cy="0"/>
          <a:chOff x="0" y="0"/>
          <a:chExt cx="0" cy="0"/>
        </a:xfrm>
      </p:grpSpPr>
      <p:sp>
        <p:nvSpPr>
          <p:cNvPr id="1060" name="Shape 10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1" name="Shape 10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smtClean="0"/>
              <a:t>Through the different</a:t>
            </a:r>
            <a:r>
              <a:rPr lang="en" baseline="0" dirty="0" smtClean="0"/>
              <a:t> steps we used these tools and methodologies..</a:t>
            </a:r>
            <a:endParaRPr lang="en" dirty="0" smtClean="0"/>
          </a:p>
          <a:p>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3"/>
        <p:cNvGrpSpPr/>
        <p:nvPr/>
      </p:nvGrpSpPr>
      <p:grpSpPr>
        <a:xfrm>
          <a:off x="0" y="0"/>
          <a:ext cx="0" cy="0"/>
          <a:chOff x="0" y="0"/>
          <a:chExt cx="0" cy="0"/>
        </a:xfrm>
      </p:grpSpPr>
      <p:sp>
        <p:nvSpPr>
          <p:cNvPr id="1484" name="Shape 1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5" name="Shape 14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8"/>
        <p:cNvGrpSpPr/>
        <p:nvPr/>
      </p:nvGrpSpPr>
      <p:grpSpPr>
        <a:xfrm>
          <a:off x="0" y="0"/>
          <a:ext cx="0" cy="0"/>
          <a:chOff x="0" y="0"/>
          <a:chExt cx="0" cy="0"/>
        </a:xfrm>
      </p:grpSpPr>
      <p:sp>
        <p:nvSpPr>
          <p:cNvPr id="1499" name="Shape 14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en"/>
              <a:t>Advantages of a message board:</a:t>
            </a:r>
          </a:p>
          <a:p>
            <a:endParaRPr lang="en"/>
          </a:p>
          <a:p>
            <a:pPr lvl="0" rtl="0">
              <a:buNone/>
            </a:pPr>
            <a:r>
              <a:rPr lang="en"/>
              <a:t>Versatile - Discussions, idle chit-chat, Marketplace</a:t>
            </a:r>
          </a:p>
          <a:p>
            <a:pPr>
              <a:buNone/>
            </a:pPr>
            <a:r>
              <a:rPr lang="en"/>
              <a:t>Classic - phpBB, vBulletin follow a similar format and have  </a:t>
            </a:r>
          </a:p>
        </p:txBody>
      </p:sp>
      <p:sp>
        <p:nvSpPr>
          <p:cNvPr id="1500" name="Shape 1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05"/>
        <p:cNvGrpSpPr/>
        <p:nvPr/>
      </p:nvGrpSpPr>
      <p:grpSpPr>
        <a:xfrm>
          <a:off x="0" y="0"/>
          <a:ext cx="0" cy="0"/>
          <a:chOff x="0" y="0"/>
          <a:chExt cx="0" cy="0"/>
        </a:xfrm>
      </p:grpSpPr>
      <p:sp>
        <p:nvSpPr>
          <p:cNvPr id="1506" name="Shape 1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7" name="Shape 15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r>
              <a:rPr lang="en" dirty="0"/>
              <a:t>Partnerships should be separate within Analysis</a:t>
            </a:r>
          </a:p>
          <a:p>
            <a:pPr lvl="0" rtl="0">
              <a:buClr>
                <a:srgbClr val="000000"/>
              </a:buClr>
              <a:buSzPct val="100000"/>
              <a:buFont typeface="Arial"/>
              <a:buNone/>
            </a:pPr>
            <a:r>
              <a:rPr lang="en" dirty="0"/>
              <a:t>List them be specific: universities with ocean programs, santa cruz, other UCs, international universitities, companies interested in ocean (BP, energy companies), government, environmental protection agency, other open source communitites (instructables, DIYdrones), online ocean sites</a:t>
            </a:r>
          </a:p>
          <a:p>
            <a:pPr lvl="0" rtl="0">
              <a:buClr>
                <a:srgbClr val="000000"/>
              </a:buClr>
              <a:buSzPct val="100000"/>
              <a:buFont typeface="Arial"/>
              <a:buNone/>
            </a:pPr>
            <a:r>
              <a:rPr lang="en" dirty="0"/>
              <a:t>Specific examples</a:t>
            </a:r>
          </a:p>
          <a:p>
            <a:pPr lvl="0" rtl="0">
              <a:buClr>
                <a:srgbClr val="000000"/>
              </a:buClr>
              <a:buSzPct val="100000"/>
              <a:buFont typeface="Arial"/>
              <a:buNone/>
            </a:pPr>
            <a:r>
              <a:rPr lang="en" dirty="0"/>
              <a:t>put in table: category and specific list</a:t>
            </a:r>
          </a:p>
          <a:p>
            <a:pPr lvl="0" rtl="0">
              <a:buClr>
                <a:srgbClr val="000000"/>
              </a:buClr>
              <a:buSzPct val="100000"/>
              <a:buFont typeface="Arial"/>
              <a:buNone/>
            </a:pPr>
            <a:r>
              <a:rPr lang="en" dirty="0"/>
              <a:t>Jeff Moores 2x2 Matrix</a:t>
            </a:r>
          </a:p>
          <a:p>
            <a:pPr lvl="0" rtl="0">
              <a:buClr>
                <a:srgbClr val="000000"/>
              </a:buClr>
              <a:buSzPct val="100000"/>
              <a:buFont typeface="Arial"/>
              <a:buNone/>
            </a:pPr>
            <a:r>
              <a:rPr lang="en" dirty="0"/>
              <a:t>Do give get for strategic/learning (pick two)</a:t>
            </a:r>
          </a:p>
          <a:p>
            <a:pPr lvl="0" rtl="0">
              <a:buNone/>
            </a:pPr>
            <a:r>
              <a:rPr lang="en" dirty="0"/>
              <a:t>4 slides:</a:t>
            </a:r>
          </a:p>
          <a:p>
            <a:pPr lvl="0" rtl="0">
              <a:buNone/>
            </a:pPr>
            <a:r>
              <a:rPr lang="en" dirty="0"/>
              <a:t>1) illustraive list</a:t>
            </a:r>
          </a:p>
          <a:p>
            <a:pPr lvl="0" rtl="0">
              <a:buNone/>
            </a:pPr>
            <a:r>
              <a:rPr lang="en" dirty="0"/>
              <a:t>2) 2x2 grid</a:t>
            </a:r>
          </a:p>
          <a:p>
            <a:pPr lvl="0" rtl="0">
              <a:buNone/>
            </a:pPr>
            <a:r>
              <a:rPr lang="en" dirty="0"/>
              <a:t>3) give/get</a:t>
            </a:r>
          </a:p>
          <a:p>
            <a:pPr lvl="0">
              <a:buClr>
                <a:srgbClr val="000000"/>
              </a:buClr>
              <a:buSzPct val="100000"/>
              <a:buFont typeface="Arial"/>
              <a:buNone/>
            </a:pPr>
            <a:r>
              <a:rPr lang="en" dirty="0"/>
              <a:t>4) give/get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26"/>
        <p:cNvGrpSpPr/>
        <p:nvPr/>
      </p:nvGrpSpPr>
      <p:grpSpPr>
        <a:xfrm>
          <a:off x="0" y="0"/>
          <a:ext cx="0" cy="0"/>
          <a:chOff x="0" y="0"/>
          <a:chExt cx="0" cy="0"/>
        </a:xfrm>
      </p:grpSpPr>
      <p:sp>
        <p:nvSpPr>
          <p:cNvPr id="1527" name="Shape 1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8" name="Shape 15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r>
              <a:rPr lang="en" dirty="0"/>
              <a:t>Partnerships should be separate within Analysis</a:t>
            </a:r>
          </a:p>
          <a:p>
            <a:pPr lvl="0" rtl="0">
              <a:buClr>
                <a:srgbClr val="000000"/>
              </a:buClr>
              <a:buSzPct val="100000"/>
              <a:buFont typeface="Arial"/>
              <a:buNone/>
            </a:pPr>
            <a:r>
              <a:rPr lang="en" dirty="0"/>
              <a:t>List them be specific: universities with ocean programs, santa cruz, other UCs, international universitities, companies interested in ocean (BP, energy companies), government, environmental protection agency, other open source communitites (instructables, DIYdrones), online ocean sites</a:t>
            </a:r>
          </a:p>
          <a:p>
            <a:pPr lvl="0" rtl="0">
              <a:buClr>
                <a:srgbClr val="000000"/>
              </a:buClr>
              <a:buSzPct val="100000"/>
              <a:buFont typeface="Arial"/>
              <a:buNone/>
            </a:pPr>
            <a:r>
              <a:rPr lang="en" dirty="0"/>
              <a:t>Specific examples</a:t>
            </a:r>
          </a:p>
          <a:p>
            <a:pPr lvl="0" rtl="0">
              <a:buClr>
                <a:srgbClr val="000000"/>
              </a:buClr>
              <a:buSzPct val="100000"/>
              <a:buFont typeface="Arial"/>
              <a:buNone/>
            </a:pPr>
            <a:r>
              <a:rPr lang="en" dirty="0"/>
              <a:t>put in table: category and specific list</a:t>
            </a:r>
          </a:p>
          <a:p>
            <a:pPr lvl="0" rtl="0">
              <a:buClr>
                <a:srgbClr val="000000"/>
              </a:buClr>
              <a:buSzPct val="100000"/>
              <a:buFont typeface="Arial"/>
              <a:buNone/>
            </a:pPr>
            <a:r>
              <a:rPr lang="en" dirty="0"/>
              <a:t>Jeff Moores 2x2 Matrix</a:t>
            </a:r>
          </a:p>
          <a:p>
            <a:pPr lvl="0" rtl="0">
              <a:buClr>
                <a:srgbClr val="000000"/>
              </a:buClr>
              <a:buSzPct val="100000"/>
              <a:buFont typeface="Arial"/>
              <a:buNone/>
            </a:pPr>
            <a:r>
              <a:rPr lang="en" dirty="0" smtClean="0"/>
              <a:t>OpenH20 should</a:t>
            </a:r>
            <a:r>
              <a:rPr lang="en" baseline="0" dirty="0" smtClean="0"/>
              <a:t> focus on learning partners first, then focus on others after (highlight talking points)</a:t>
            </a:r>
            <a:endParaRPr lang="en" dirty="0" smtClean="0"/>
          </a:p>
          <a:p>
            <a:pPr lvl="0" rtl="0">
              <a:buClr>
                <a:srgbClr val="000000"/>
              </a:buClr>
              <a:buSzPct val="100000"/>
              <a:buFont typeface="Arial"/>
              <a:buNone/>
            </a:pPr>
            <a:r>
              <a:rPr lang="en" dirty="0" smtClean="0"/>
              <a:t>Do </a:t>
            </a:r>
            <a:r>
              <a:rPr lang="en" dirty="0"/>
              <a:t>give get for </a:t>
            </a:r>
            <a:r>
              <a:rPr lang="en" dirty="0" smtClean="0"/>
              <a:t>learning </a:t>
            </a:r>
            <a:r>
              <a:rPr lang="en" dirty="0"/>
              <a:t>(pick two)</a:t>
            </a:r>
          </a:p>
          <a:p>
            <a:pPr lvl="0" rtl="0">
              <a:buClr>
                <a:srgbClr val="000000"/>
              </a:buClr>
              <a:buSzPct val="100000"/>
              <a:buFont typeface="Arial"/>
              <a:buNone/>
            </a:pPr>
            <a:r>
              <a:rPr lang="en" dirty="0"/>
              <a:t>4 slides:</a:t>
            </a:r>
          </a:p>
          <a:p>
            <a:pPr lvl="0" rtl="0">
              <a:buClr>
                <a:srgbClr val="000000"/>
              </a:buClr>
              <a:buSzPct val="100000"/>
              <a:buFont typeface="Arial"/>
              <a:buNone/>
            </a:pPr>
            <a:r>
              <a:rPr lang="en" dirty="0"/>
              <a:t>1) illustraive list</a:t>
            </a:r>
          </a:p>
          <a:p>
            <a:pPr lvl="0" rtl="0">
              <a:buClr>
                <a:srgbClr val="000000"/>
              </a:buClr>
              <a:buSzPct val="100000"/>
              <a:buFont typeface="Arial"/>
              <a:buNone/>
            </a:pPr>
            <a:r>
              <a:rPr lang="en" dirty="0"/>
              <a:t>2) 2x2 grid</a:t>
            </a:r>
          </a:p>
          <a:p>
            <a:pPr lvl="0" rtl="0">
              <a:buClr>
                <a:srgbClr val="000000"/>
              </a:buClr>
              <a:buSzPct val="100000"/>
              <a:buFont typeface="Arial"/>
              <a:buNone/>
            </a:pPr>
            <a:r>
              <a:rPr lang="en" dirty="0"/>
              <a:t>3) give/get</a:t>
            </a:r>
          </a:p>
          <a:p>
            <a:pPr lvl="0">
              <a:buClr>
                <a:srgbClr val="000000"/>
              </a:buClr>
              <a:buSzPct val="100000"/>
              <a:buFont typeface="Arial"/>
              <a:buNone/>
            </a:pPr>
            <a:r>
              <a:rPr lang="en" dirty="0"/>
              <a:t>4) give/get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2"/>
        <p:cNvGrpSpPr/>
        <p:nvPr/>
      </p:nvGrpSpPr>
      <p:grpSpPr>
        <a:xfrm>
          <a:off x="0" y="0"/>
          <a:ext cx="0" cy="0"/>
          <a:chOff x="0" y="0"/>
          <a:chExt cx="0" cy="0"/>
        </a:xfrm>
      </p:grpSpPr>
      <p:sp>
        <p:nvSpPr>
          <p:cNvPr id="1533" name="Shape 1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4" name="Shape 15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r>
              <a:rPr lang="en" dirty="0"/>
              <a:t>Partnerships should be separate within Analysis</a:t>
            </a:r>
          </a:p>
          <a:p>
            <a:pPr lvl="0" rtl="0">
              <a:buClr>
                <a:srgbClr val="000000"/>
              </a:buClr>
              <a:buSzPct val="100000"/>
              <a:buFont typeface="Arial"/>
              <a:buNone/>
            </a:pPr>
            <a:r>
              <a:rPr lang="en" dirty="0"/>
              <a:t>List them be specific: universities with ocean programs, santa cruz, other UCs, international universitities, companies interested in ocean (BP, energy companies), government, environmental protection agency, other open source communitites (instructables, DIYdrones), online ocean sites</a:t>
            </a:r>
          </a:p>
          <a:p>
            <a:pPr lvl="0" rtl="0">
              <a:buClr>
                <a:srgbClr val="000000"/>
              </a:buClr>
              <a:buSzPct val="100000"/>
              <a:buFont typeface="Arial"/>
              <a:buNone/>
            </a:pPr>
            <a:r>
              <a:rPr lang="en" dirty="0"/>
              <a:t>Specific examples</a:t>
            </a:r>
          </a:p>
          <a:p>
            <a:pPr lvl="0" rtl="0">
              <a:buClr>
                <a:srgbClr val="000000"/>
              </a:buClr>
              <a:buSzPct val="100000"/>
              <a:buFont typeface="Arial"/>
              <a:buNone/>
            </a:pPr>
            <a:r>
              <a:rPr lang="en" dirty="0"/>
              <a:t>put in table: category and specific list</a:t>
            </a:r>
          </a:p>
          <a:p>
            <a:pPr lvl="0" rtl="0">
              <a:buClr>
                <a:srgbClr val="000000"/>
              </a:buClr>
              <a:buSzPct val="100000"/>
              <a:buFont typeface="Arial"/>
              <a:buNone/>
            </a:pPr>
            <a:r>
              <a:rPr lang="en" dirty="0"/>
              <a:t>Jeff Moores 2x2 Matrix</a:t>
            </a:r>
          </a:p>
          <a:p>
            <a:pPr lvl="0" rtl="0">
              <a:buClr>
                <a:srgbClr val="000000"/>
              </a:buClr>
              <a:buSzPct val="100000"/>
              <a:buFont typeface="Arial"/>
              <a:buNone/>
            </a:pPr>
            <a:r>
              <a:rPr lang="en" dirty="0"/>
              <a:t>Do give get for strategic/learning (pick two)</a:t>
            </a:r>
          </a:p>
          <a:p>
            <a:pPr lvl="0" rtl="0">
              <a:buClr>
                <a:srgbClr val="000000"/>
              </a:buClr>
              <a:buSzPct val="100000"/>
              <a:buFont typeface="Arial"/>
              <a:buNone/>
            </a:pPr>
            <a:r>
              <a:rPr lang="en" dirty="0"/>
              <a:t>4 slides:</a:t>
            </a:r>
          </a:p>
          <a:p>
            <a:pPr lvl="0" rtl="0">
              <a:buClr>
                <a:srgbClr val="000000"/>
              </a:buClr>
              <a:buSzPct val="100000"/>
              <a:buFont typeface="Arial"/>
              <a:buNone/>
            </a:pPr>
            <a:r>
              <a:rPr lang="en" dirty="0"/>
              <a:t>1) illustraive list</a:t>
            </a:r>
          </a:p>
          <a:p>
            <a:pPr lvl="0" rtl="0">
              <a:buClr>
                <a:srgbClr val="000000"/>
              </a:buClr>
              <a:buSzPct val="100000"/>
              <a:buFont typeface="Arial"/>
              <a:buNone/>
            </a:pPr>
            <a:r>
              <a:rPr lang="en" dirty="0"/>
              <a:t>2) 2x2 grid</a:t>
            </a:r>
          </a:p>
          <a:p>
            <a:pPr lvl="0" rtl="0">
              <a:buClr>
                <a:srgbClr val="000000"/>
              </a:buClr>
              <a:buSzPct val="100000"/>
              <a:buFont typeface="Arial"/>
              <a:buNone/>
            </a:pPr>
            <a:r>
              <a:rPr lang="en" dirty="0"/>
              <a:t>3) give/get</a:t>
            </a:r>
          </a:p>
          <a:p>
            <a:pPr lvl="0">
              <a:buClr>
                <a:srgbClr val="000000"/>
              </a:buClr>
              <a:buSzPct val="100000"/>
              <a:buFont typeface="Arial"/>
              <a:buNone/>
            </a:pPr>
            <a:r>
              <a:rPr lang="en" dirty="0"/>
              <a:t>4) give/get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8"/>
        <p:cNvGrpSpPr/>
        <p:nvPr/>
      </p:nvGrpSpPr>
      <p:grpSpPr>
        <a:xfrm>
          <a:off x="0" y="0"/>
          <a:ext cx="0" cy="0"/>
          <a:chOff x="0" y="0"/>
          <a:chExt cx="0" cy="0"/>
        </a:xfrm>
      </p:grpSpPr>
      <p:sp>
        <p:nvSpPr>
          <p:cNvPr id="1539" name="Shape 1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0" name="Shape 15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r>
              <a:rPr lang="en"/>
              <a:t>Partnerships should be separate within Analysis</a:t>
            </a:r>
          </a:p>
          <a:p>
            <a:pPr lvl="0" rtl="0">
              <a:buClr>
                <a:srgbClr val="000000"/>
              </a:buClr>
              <a:buSzPct val="100000"/>
              <a:buFont typeface="Arial"/>
              <a:buNone/>
            </a:pPr>
            <a:r>
              <a:rPr lang="en"/>
              <a:t>List them be specific: universities with ocean programs, santa cruz, other UCs, international universitities, companies interested in ocean (BP, energy companies), government, environmental protection agency, other open source communitites (instructables, DIYdrones), online ocean sites</a:t>
            </a:r>
          </a:p>
          <a:p>
            <a:pPr lvl="0" rtl="0">
              <a:buClr>
                <a:srgbClr val="000000"/>
              </a:buClr>
              <a:buSzPct val="100000"/>
              <a:buFont typeface="Arial"/>
              <a:buNone/>
            </a:pPr>
            <a:r>
              <a:rPr lang="en"/>
              <a:t>Specific examples</a:t>
            </a:r>
          </a:p>
          <a:p>
            <a:pPr lvl="0" rtl="0">
              <a:buClr>
                <a:srgbClr val="000000"/>
              </a:buClr>
              <a:buSzPct val="100000"/>
              <a:buFont typeface="Arial"/>
              <a:buNone/>
            </a:pPr>
            <a:r>
              <a:rPr lang="en"/>
              <a:t>put in table: category and specific list</a:t>
            </a:r>
          </a:p>
          <a:p>
            <a:pPr lvl="0" rtl="0">
              <a:buClr>
                <a:srgbClr val="000000"/>
              </a:buClr>
              <a:buSzPct val="100000"/>
              <a:buFont typeface="Arial"/>
              <a:buNone/>
            </a:pPr>
            <a:r>
              <a:rPr lang="en"/>
              <a:t>Jeff Moores 2x2 Matrix</a:t>
            </a:r>
          </a:p>
          <a:p>
            <a:pPr lvl="0" rtl="0">
              <a:buClr>
                <a:srgbClr val="000000"/>
              </a:buClr>
              <a:buSzPct val="100000"/>
              <a:buFont typeface="Arial"/>
              <a:buNone/>
            </a:pPr>
            <a:r>
              <a:rPr lang="en"/>
              <a:t>Do give get for strategic/learning (pick two)</a:t>
            </a:r>
          </a:p>
          <a:p>
            <a:pPr lvl="0" rtl="0">
              <a:buClr>
                <a:srgbClr val="000000"/>
              </a:buClr>
              <a:buSzPct val="100000"/>
              <a:buFont typeface="Arial"/>
              <a:buNone/>
            </a:pPr>
            <a:r>
              <a:rPr lang="en"/>
              <a:t>4 slides:</a:t>
            </a:r>
          </a:p>
          <a:p>
            <a:pPr lvl="0" rtl="0">
              <a:buClr>
                <a:srgbClr val="000000"/>
              </a:buClr>
              <a:buSzPct val="100000"/>
              <a:buFont typeface="Arial"/>
              <a:buNone/>
            </a:pPr>
            <a:r>
              <a:rPr lang="en"/>
              <a:t>1) illustraive list</a:t>
            </a:r>
          </a:p>
          <a:p>
            <a:pPr lvl="0" rtl="0">
              <a:buClr>
                <a:srgbClr val="000000"/>
              </a:buClr>
              <a:buSzPct val="100000"/>
              <a:buFont typeface="Arial"/>
              <a:buNone/>
            </a:pPr>
            <a:r>
              <a:rPr lang="en"/>
              <a:t>2) 2x2 grid</a:t>
            </a:r>
          </a:p>
          <a:p>
            <a:pPr lvl="0" rtl="0">
              <a:buClr>
                <a:srgbClr val="000000"/>
              </a:buClr>
              <a:buSzPct val="100000"/>
              <a:buFont typeface="Arial"/>
              <a:buNone/>
            </a:pPr>
            <a:r>
              <a:rPr lang="en"/>
              <a:t>3) give/get</a:t>
            </a:r>
          </a:p>
          <a:p>
            <a:pPr lvl="0">
              <a:buClr>
                <a:srgbClr val="000000"/>
              </a:buClr>
              <a:buSzPct val="100000"/>
              <a:buFont typeface="Arial"/>
              <a:buNone/>
            </a:pPr>
            <a:r>
              <a:rPr lang="en"/>
              <a:t>4) give/get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68"/>
        <p:cNvGrpSpPr/>
        <p:nvPr/>
      </p:nvGrpSpPr>
      <p:grpSpPr>
        <a:xfrm>
          <a:off x="0" y="0"/>
          <a:ext cx="0" cy="0"/>
          <a:chOff x="0" y="0"/>
          <a:chExt cx="0" cy="0"/>
        </a:xfrm>
      </p:grpSpPr>
      <p:sp>
        <p:nvSpPr>
          <p:cNvPr id="1569" name="Shape 1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0" name="Shape 157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dirty="0"/>
              <a:t>Phase 1, 2, 3</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92"/>
        <p:cNvGrpSpPr/>
        <p:nvPr/>
      </p:nvGrpSpPr>
      <p:grpSpPr>
        <a:xfrm>
          <a:off x="0" y="0"/>
          <a:ext cx="0" cy="0"/>
          <a:chOff x="0" y="0"/>
          <a:chExt cx="0" cy="0"/>
        </a:xfrm>
      </p:grpSpPr>
      <p:sp>
        <p:nvSpPr>
          <p:cNvPr id="1393" name="Shape 1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4" name="Shape 13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44"/>
        <p:cNvGrpSpPr/>
        <p:nvPr/>
      </p:nvGrpSpPr>
      <p:grpSpPr>
        <a:xfrm>
          <a:off x="0" y="0"/>
          <a:ext cx="0" cy="0"/>
          <a:chOff x="0" y="0"/>
          <a:chExt cx="0" cy="0"/>
        </a:xfrm>
      </p:grpSpPr>
      <p:sp>
        <p:nvSpPr>
          <p:cNvPr id="1545" name="Shape 1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6" name="Shape 15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Seek advice from web-devs and users.</a:t>
            </a:r>
          </a:p>
          <a:p>
            <a:pPr lvl="0" rtl="0">
              <a:buNone/>
            </a:pPr>
            <a:r>
              <a:rPr lang="en"/>
              <a:t>Do the criticisms agree with one another?</a:t>
            </a:r>
          </a:p>
          <a:p>
            <a:endParaRPr lang="en"/>
          </a:p>
          <a:p>
            <a:pPr lvl="0" rtl="0">
              <a:buNone/>
            </a:pPr>
            <a:r>
              <a:rPr lang="en"/>
              <a:t>Incentivizing parters:</a:t>
            </a:r>
          </a:p>
          <a:p>
            <a:pPr lvl="0" rtl="0">
              <a:buNone/>
            </a:pPr>
            <a:r>
              <a:rPr lang="en"/>
              <a:t>Who would benefit from OpenH2O's success? </a:t>
            </a:r>
          </a:p>
          <a:p>
            <a:endParaRPr lang="en"/>
          </a:p>
          <a:p>
            <a:pPr lvl="0" rtl="0">
              <a:buNone/>
            </a:pPr>
            <a:r>
              <a:rPr lang="en"/>
              <a:t>Donation ala wikipedia</a:t>
            </a:r>
          </a:p>
          <a:p>
            <a:endParaRPr lang="en"/>
          </a:p>
          <a:p>
            <a:pPr>
              <a:buNone/>
            </a:pPr>
            <a:endParaRPr lang="en"/>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92"/>
        <p:cNvGrpSpPr/>
        <p:nvPr/>
      </p:nvGrpSpPr>
      <p:grpSpPr>
        <a:xfrm>
          <a:off x="0" y="0"/>
          <a:ext cx="0" cy="0"/>
          <a:chOff x="0" y="0"/>
          <a:chExt cx="0" cy="0"/>
        </a:xfrm>
      </p:grpSpPr>
      <p:sp>
        <p:nvSpPr>
          <p:cNvPr id="1393" name="Shape 1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4" name="Shape 13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5"/>
        <p:cNvGrpSpPr/>
        <p:nvPr/>
      </p:nvGrpSpPr>
      <p:grpSpPr>
        <a:xfrm>
          <a:off x="0" y="0"/>
          <a:ext cx="0" cy="0"/>
          <a:chOff x="0" y="0"/>
          <a:chExt cx="0" cy="0"/>
        </a:xfrm>
      </p:grpSpPr>
      <p:sp>
        <p:nvSpPr>
          <p:cNvPr id="1066" name="Shape 10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7" name="Shape 10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endParaRPr lang="e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we started, with </a:t>
            </a:r>
            <a:r>
              <a:rPr lang="en-US" baseline="0" dirty="0" err="1" smtClean="0"/>
              <a:t>Protei</a:t>
            </a:r>
            <a:endParaRPr lang="en-US" baseline="0" dirty="0" smtClean="0"/>
          </a:p>
          <a:p>
            <a:r>
              <a:rPr lang="en-US" baseline="0" dirty="0" smtClean="0"/>
              <a:t>We wish to get OpenH20 here and the DE-DART framework, recommendations, analysis, will provide the right fuel to drive OpenH20 across the chasm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5272669"/>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Put this in appendix</a:t>
            </a:r>
            <a:endParaRPr dirty="0"/>
          </a:p>
        </p:txBody>
      </p:sp>
      <p:sp>
        <p:nvSpPr>
          <p:cNvPr id="1189" name="Shape 1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1"/>
        <p:cNvGrpSpPr/>
        <p:nvPr/>
      </p:nvGrpSpPr>
      <p:grpSpPr>
        <a:xfrm>
          <a:off x="0" y="0"/>
          <a:ext cx="0" cy="0"/>
          <a:chOff x="0" y="0"/>
          <a:chExt cx="0" cy="0"/>
        </a:xfrm>
      </p:grpSpPr>
      <p:sp>
        <p:nvSpPr>
          <p:cNvPr id="1112" name="Shape 111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Through our discussions with Cesar and Etienne</a:t>
            </a:r>
            <a:r>
              <a:rPr lang="en-US" baseline="0" dirty="0" smtClean="0"/>
              <a:t>, surveys, research, and analysis, we have concluded that OpenH20 is.. On the TALC</a:t>
            </a:r>
          </a:p>
          <a:p>
            <a:r>
              <a:rPr lang="en-US" baseline="0" dirty="0" err="1" smtClean="0"/>
              <a:t>DIYDrones</a:t>
            </a:r>
            <a:r>
              <a:rPr lang="en-US" baseline="0" dirty="0" smtClean="0"/>
              <a:t> and </a:t>
            </a:r>
            <a:r>
              <a:rPr lang="en-US" baseline="0" dirty="0" err="1" smtClean="0"/>
              <a:t>instructables</a:t>
            </a:r>
            <a:r>
              <a:rPr lang="en-US" baseline="0" dirty="0" smtClean="0"/>
              <a:t> are in the early adopters stage because they have a basic community around them</a:t>
            </a:r>
          </a:p>
          <a:p>
            <a:r>
              <a:rPr lang="en-US" baseline="0" dirty="0" err="1" smtClean="0"/>
              <a:t>KickStarter</a:t>
            </a:r>
            <a:r>
              <a:rPr lang="en-US" baseline="0" dirty="0" smtClean="0"/>
              <a:t> has crossed the chasm, they have significant traction among the technologists and enthusiasts, have scaled to reach the students, the attention of research institutions, and received funding from VCs.</a:t>
            </a:r>
          </a:p>
          <a:p>
            <a:endParaRPr lang="en-US" baseline="0" dirty="0" smtClean="0"/>
          </a:p>
          <a:p>
            <a:r>
              <a:rPr lang="en-US" dirty="0" smtClean="0"/>
              <a:t>With</a:t>
            </a:r>
            <a:r>
              <a:rPr lang="en-US" baseline="0" dirty="0" smtClean="0"/>
              <a:t> our help, we want to drive OpenH20 across the chasm.</a:t>
            </a:r>
            <a:endParaRPr lang="en-US" dirty="0" smtClean="0"/>
          </a:p>
          <a:p>
            <a:endParaRPr lang="en-US" dirty="0" smtClean="0"/>
          </a:p>
          <a:p>
            <a:r>
              <a:rPr lang="en-US" dirty="0" smtClean="0"/>
              <a:t>Innovators</a:t>
            </a:r>
            <a:r>
              <a:rPr lang="en-US" baseline="0" dirty="0" smtClean="0"/>
              <a:t> – Techies: try it!</a:t>
            </a:r>
          </a:p>
          <a:p>
            <a:r>
              <a:rPr lang="en-US" baseline="0" dirty="0" smtClean="0"/>
              <a:t>Early adopters – Visionaries: get ahead of the herd!</a:t>
            </a:r>
          </a:p>
          <a:p>
            <a:r>
              <a:rPr lang="en-US" baseline="0" dirty="0" smtClean="0"/>
              <a:t>Early majority – Pragmatists: stick with the herd!</a:t>
            </a:r>
          </a:p>
          <a:p>
            <a:r>
              <a:rPr lang="en-US" baseline="0" dirty="0" smtClean="0"/>
              <a:t>Late majority – Conservatives: hold on!</a:t>
            </a:r>
          </a:p>
          <a:p>
            <a:r>
              <a:rPr lang="en-US" baseline="0" dirty="0" smtClean="0"/>
              <a:t>Laggards – Skeptics: no way!</a:t>
            </a:r>
          </a:p>
        </p:txBody>
      </p:sp>
      <p:sp>
        <p:nvSpPr>
          <p:cNvPr id="1113" name="Shape 1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7"/>
        <p:cNvGrpSpPr/>
        <p:nvPr/>
      </p:nvGrpSpPr>
      <p:grpSpPr>
        <a:xfrm>
          <a:off x="0" y="0"/>
          <a:ext cx="0" cy="0"/>
          <a:chOff x="0" y="0"/>
          <a:chExt cx="0" cy="0"/>
        </a:xfrm>
      </p:grpSpPr>
      <p:sp>
        <p:nvSpPr>
          <p:cNvPr id="1118" name="Shape 1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9" name="Shape 11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New Slide:</a:t>
            </a:r>
          </a:p>
          <a:p>
            <a:r>
              <a:rPr lang="en-US" dirty="0" smtClean="0"/>
              <a:t>Examples</a:t>
            </a:r>
            <a:r>
              <a:rPr lang="en-US" baseline="0" dirty="0" smtClean="0"/>
              <a:t> of the ideal person apart of the community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0E2307-1E40-4E12-8716-25BFDA8E7013}" type="datetime1">
              <a:rPr lang="en-US" smtClean="0"/>
              <a:pPr/>
              <a:t>7/14/12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7D7A59-36E2-48B9-B146-C1E59501F6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dirty="0"/>
          </a:p>
        </p:txBody>
      </p:sp>
      <p:pic>
        <p:nvPicPr>
          <p:cNvPr id="5" name="Picture 5" descr="http://a0.twimg.com/profile_images/2208887787/Open_H2O2_bigger.jpg"/>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0" y="6096000"/>
            <a:ext cx="695325" cy="695325"/>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91244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7/14/12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18D072-EF12-4AA2-BD71-ABC68B06D0E2}" type="datetime1">
              <a:rPr lang="en-US" smtClean="0"/>
              <a:pPr/>
              <a:t>7/14/12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7/14/12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7/14/12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A7E191-5F94-4FC1-B823-BD7CABF7FA06}" type="datetime1">
              <a:rPr lang="en-US" smtClean="0"/>
              <a:pPr/>
              <a:t>7/14/12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7/14/12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7/14/12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 Id="rId5"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4" Type="http://schemas.openxmlformats.org/officeDocument/2006/relationships/image" Target="../media/image19.png"/><Relationship Id="rId5" Type="http://schemas.openxmlformats.org/officeDocument/2006/relationships/image" Target="../media/image12.jpeg"/><Relationship Id="rId7"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0.xml"/><Relationship Id="rId9" Type="http://schemas.openxmlformats.org/officeDocument/2006/relationships/image" Target="../media/image23.jpeg"/><Relationship Id="rId3" Type="http://schemas.openxmlformats.org/officeDocument/2006/relationships/image" Target="../media/image18.jpeg"/><Relationship Id="rId6"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jpeg"/><Relationship Id="rId5"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4"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chart" Target="../charts/chart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chart" Target="../charts/chart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chart" Target="../charts/chart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chart" Target="../charts/chart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chart" Target="../charts/chart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4" Type="http://schemas.openxmlformats.org/officeDocument/2006/relationships/image" Target="../media/image30.jpeg"/><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9.jpeg"/><Relationship Id="rId5"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image" Target="../media/image33.jpeg"/><Relationship Id="rId5" Type="http://schemas.openxmlformats.org/officeDocument/2006/relationships/image" Target="../media/image34.jpeg"/><Relationship Id="rId7" Type="http://schemas.openxmlformats.org/officeDocument/2006/relationships/image" Target="../media/image36.jpeg"/><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2.jpeg"/><Relationship Id="rId6"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3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8.jpeg"/><Relationship Id="rId4" Type="http://schemas.openxmlformats.org/officeDocument/2006/relationships/tags" Target="../tags/tag9.xml"/><Relationship Id="rId5" Type="http://schemas.openxmlformats.org/officeDocument/2006/relationships/slideLayout" Target="../slideLayouts/slideLayout12.xml"/><Relationship Id="rId7" Type="http://schemas.openxmlformats.org/officeDocument/2006/relationships/image" Target="../media/image30.jpeg"/><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6"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4" Type="http://schemas.openxmlformats.org/officeDocument/2006/relationships/image" Target="../media/image39.jpeg"/><Relationship Id="rId4" Type="http://schemas.openxmlformats.org/officeDocument/2006/relationships/tags" Target="../tags/tag13.xml"/><Relationship Id="rId7" Type="http://schemas.openxmlformats.org/officeDocument/2006/relationships/tags" Target="../tags/tag16.xml"/><Relationship Id="rId11"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tags" Target="../tags/tag15.xml"/><Relationship Id="rId16" Type="http://schemas.openxmlformats.org/officeDocument/2006/relationships/image" Target="../media/image40.jpeg"/><Relationship Id="rId8" Type="http://schemas.openxmlformats.org/officeDocument/2006/relationships/tags" Target="../tags/tag17.xml"/><Relationship Id="rId13" Type="http://schemas.openxmlformats.org/officeDocument/2006/relationships/image" Target="../media/image30.jpeg"/><Relationship Id="rId10" Type="http://schemas.openxmlformats.org/officeDocument/2006/relationships/tags" Target="../tags/tag19.xml"/><Relationship Id="rId5" Type="http://schemas.openxmlformats.org/officeDocument/2006/relationships/tags" Target="../tags/tag14.xml"/><Relationship Id="rId15" Type="http://schemas.openxmlformats.org/officeDocument/2006/relationships/image" Target="../media/image38.jpeg"/><Relationship Id="rId12" Type="http://schemas.openxmlformats.org/officeDocument/2006/relationships/notesSlide" Target="../notesSlides/notesSlide31.xml"/><Relationship Id="rId17" Type="http://schemas.openxmlformats.org/officeDocument/2006/relationships/image" Target="../media/image9.jpeg"/><Relationship Id="rId2" Type="http://schemas.openxmlformats.org/officeDocument/2006/relationships/tags" Target="../tags/tag11.xml"/><Relationship Id="rId9" Type="http://schemas.openxmlformats.org/officeDocument/2006/relationships/tags" Target="../tags/tag18.xml"/><Relationship Id="rId3" Type="http://schemas.openxmlformats.org/officeDocument/2006/relationships/tags" Target="../tags/tag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4.xml"/><Relationship Id="rId4" Type="http://schemas.openxmlformats.org/officeDocument/2006/relationships/tags" Target="../tags/tag23.xml"/><Relationship Id="rId5" Type="http://schemas.openxmlformats.org/officeDocument/2006/relationships/tags" Target="../tags/tag24.xml"/><Relationship Id="rId7" Type="http://schemas.openxmlformats.org/officeDocument/2006/relationships/slideLayout" Target="../slideLayouts/slideLayout12.xml"/><Relationship Id="rId1" Type="http://schemas.openxmlformats.org/officeDocument/2006/relationships/tags" Target="../tags/tag20.xml"/><Relationship Id="rId2" Type="http://schemas.openxmlformats.org/officeDocument/2006/relationships/tags" Target="../tags/tag21.xml"/><Relationship Id="rId3" Type="http://schemas.openxmlformats.org/officeDocument/2006/relationships/tags" Target="../tags/tag22.xml"/><Relationship Id="rId6" Type="http://schemas.openxmlformats.org/officeDocument/2006/relationships/tags" Target="../tags/tag25.xml"/></Relationships>
</file>

<file path=ppt/slides/_rels/slide39.xml.rels><?xml version="1.0" encoding="UTF-8" standalone="yes"?>
<Relationships xmlns="http://schemas.openxmlformats.org/package/2006/relationships"><Relationship Id="rId4" Type="http://schemas.openxmlformats.org/officeDocument/2006/relationships/image" Target="../media/image42.emf"/><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1.emf"/></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4" Type="http://schemas.openxmlformats.org/officeDocument/2006/relationships/slideLayout" Target="../slideLayouts/slideLayout12.xml"/><Relationship Id="rId5" Type="http://schemas.openxmlformats.org/officeDocument/2006/relationships/notesSlide" Target="../notesSlides/notesSlide4.xml"/><Relationship Id="rId7"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6" Type="http://schemas.openxmlformats.org/officeDocument/2006/relationships/image" Target="../media/image9.jpeg"/></Relationships>
</file>

<file path=ppt/slides/_rels/slide40.xml.rels><?xml version="1.0" encoding="UTF-8" standalone="yes"?>
<Relationships xmlns="http://schemas.openxmlformats.org/package/2006/relationships"><Relationship Id="rId4" Type="http://schemas.openxmlformats.org/officeDocument/2006/relationships/image" Target="../media/image43.emf"/><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1.emf"/><Relationship Id="rId5"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image" Target="../media/image35.jpeg"/><Relationship Id="rId4" Type="http://schemas.openxmlformats.org/officeDocument/2006/relationships/image" Target="../media/image43.emf"/><Relationship Id="rId5" Type="http://schemas.openxmlformats.org/officeDocument/2006/relationships/image" Target="../media/image32.jpeg"/><Relationship Id="rId7"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37.xml"/><Relationship Id="rId9" Type="http://schemas.openxmlformats.org/officeDocument/2006/relationships/image" Target="../media/image36.jpeg"/><Relationship Id="rId3" Type="http://schemas.openxmlformats.org/officeDocument/2006/relationships/image" Target="../media/image42.emf"/><Relationship Id="rId6"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44.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45.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4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0.jpeg"/><Relationship Id="rId5" Type="http://schemas.openxmlformats.org/officeDocument/2006/relationships/image" Target="../media/image4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hyperlink" Target="http://img.constantcontact.com/docs/pdf/why-social-media-marketing.pdf"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48.jpeg"/><Relationship Id="rId4" Type="http://schemas.openxmlformats.org/officeDocument/2006/relationships/diagramLayout" Target="../diagrams/layout5.xml"/><Relationship Id="rId10" Type="http://schemas.openxmlformats.org/officeDocument/2006/relationships/image" Target="../media/image50.jpeg"/><Relationship Id="rId5" Type="http://schemas.openxmlformats.org/officeDocument/2006/relationships/diagramQuickStyle" Target="../diagrams/quickStyle5.xml"/><Relationship Id="rId7" Type="http://schemas.openxmlformats.org/officeDocument/2006/relationships/image" Target="../media/image47.png"/><Relationship Id="rId11"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45.xml"/><Relationship Id="rId9" Type="http://schemas.openxmlformats.org/officeDocument/2006/relationships/image" Target="../media/image49.png"/><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4" Type="http://schemas.openxmlformats.org/officeDocument/2006/relationships/hyperlink" Target="http://oceandoctor.org/" TargetMode="External"/><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hyperlink" Target="https://twitter.com/" TargetMode="External"/><Relationship Id="rId5" Type="http://schemas.openxmlformats.org/officeDocument/2006/relationships/image" Target="../media/image47.png"/></Relationships>
</file>

<file path=ppt/slides/_rels/slide51.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chart" Target="../charts/chart9.xml"/></Relationships>
</file>

<file path=ppt/slides/_rels/slide52.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chart" Target="../charts/chart10.xml"/></Relationships>
</file>

<file path=ppt/slides/_rels/slide53.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twitter.com/" TargetMode="External"/><Relationship Id="rId5" Type="http://schemas.openxmlformats.org/officeDocument/2006/relationships/chart" Target="../charts/char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4"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51.png"/><Relationship Id="rId5" Type="http://schemas.openxmlformats.org/officeDocument/2006/relationships/image" Target="../media/image49.png"/></Relationships>
</file>

<file path=ppt/slides/_rels/slide57.xml.rels><?xml version="1.0" encoding="UTF-8" standalone="yes"?>
<Relationships xmlns="http://schemas.openxmlformats.org/package/2006/relationships"><Relationship Id="rId4"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hart" Target="../charts/chart12.xml"/><Relationship Id="rId5" Type="http://schemas.openxmlformats.org/officeDocument/2006/relationships/image" Target="../media/image49.png"/></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4" Type="http://schemas.openxmlformats.org/officeDocument/2006/relationships/image" Target="../media/image48.jpeg"/><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0.xml.rels><?xml version="1.0" encoding="UTF-8" standalone="yes"?>
<Relationships xmlns="http://schemas.openxmlformats.org/package/2006/relationships"><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www.forbes.com/sites/kenmakovsky/2012/05/14/why-should-companies-blog/" TargetMode="External"/></Relationships>
</file>

<file path=ppt/slides/_rels/slide61.xml.rels><?xml version="1.0" encoding="UTF-8" standalone="yes"?>
<Relationships xmlns="http://schemas.openxmlformats.org/package/2006/relationships"><Relationship Id="rId4" Type="http://schemas.openxmlformats.org/officeDocument/2006/relationships/hyperlink" Target="http://diydrones.com/profiles/blog/list" TargetMode="External"/><Relationship Id="rId1" Type="http://schemas.openxmlformats.org/officeDocument/2006/relationships/slideLayout" Target="../slideLayouts/slideLayout6.xml"/><Relationship Id="rId2" Type="http://schemas.openxmlformats.org/officeDocument/2006/relationships/image" Target="../media/image50.jpeg"/><Relationship Id="rId3" Type="http://schemas.openxmlformats.org/officeDocument/2006/relationships/chart" Target="../charts/chart14.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3" Type="http://schemas.openxmlformats.org/officeDocument/2006/relationships/chart" Target="../charts/chart1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5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3" Type="http://schemas.openxmlformats.org/officeDocument/2006/relationships/image" Target="../media/image5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5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3"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3"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3"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3" Type="http://schemas.openxmlformats.org/officeDocument/2006/relationships/image" Target="../media/image59.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3" Type="http://schemas.openxmlformats.org/officeDocument/2006/relationships/image" Target="../media/image6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8" Type="http://schemas.openxmlformats.org/officeDocument/2006/relationships/image" Target="../media/image5.jpeg"/><Relationship Id="rId4" Type="http://schemas.openxmlformats.org/officeDocument/2006/relationships/image" Target="../media/image62.png"/><Relationship Id="rId10" Type="http://schemas.openxmlformats.org/officeDocument/2006/relationships/image" Target="../media/image9.jpeg"/><Relationship Id="rId5" Type="http://schemas.openxmlformats.org/officeDocument/2006/relationships/image" Target="../media/image63.png"/><Relationship Id="rId7" Type="http://schemas.openxmlformats.org/officeDocument/2006/relationships/image" Target="../media/image4.png"/><Relationship Id="rId11" Type="http://schemas.openxmlformats.org/officeDocument/2006/relationships/image" Target="../media/image10.jpeg"/><Relationship Id="rId12"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70.xml"/><Relationship Id="rId9" Type="http://schemas.openxmlformats.org/officeDocument/2006/relationships/image" Target="../media/image6.png"/><Relationship Id="rId3" Type="http://schemas.openxmlformats.org/officeDocument/2006/relationships/image" Target="../media/image61.png"/><Relationship Id="rId6"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image" Target="../media/image16.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 Id="rId5"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2"/>
        <p:cNvGrpSpPr/>
        <p:nvPr/>
      </p:nvGrpSpPr>
      <p:grpSpPr>
        <a:xfrm>
          <a:off x="0" y="0"/>
          <a:ext cx="0" cy="0"/>
          <a:chOff x="0" y="0"/>
          <a:chExt cx="0" cy="0"/>
        </a:xfrm>
      </p:grpSpPr>
      <p:sp>
        <p:nvSpPr>
          <p:cNvPr id="1033" name="Shape 1033"/>
          <p:cNvSpPr txBox="1">
            <a:spLocks noGrp="1"/>
          </p:cNvSpPr>
          <p:nvPr>
            <p:ph type="ctrTitle"/>
          </p:nvPr>
        </p:nvSpPr>
        <p:spPr>
          <a:xfrm>
            <a:off x="685800" y="2209800"/>
            <a:ext cx="7772400" cy="1538853"/>
          </a:xfrm>
          <a:prstGeom prst="rect">
            <a:avLst/>
          </a:prstGeom>
        </p:spPr>
        <p:txBody>
          <a:bodyPr wrap="square" lIns="91425" tIns="91425" rIns="91425" bIns="91425" anchor="b" anchorCtr="0">
            <a:spAutoFit/>
          </a:bodyPr>
          <a:lstStyle/>
          <a:p>
            <a:pPr algn="l">
              <a:buNone/>
            </a:pPr>
            <a:r>
              <a:rPr lang="en" dirty="0" smtClean="0">
                <a:latin typeface="Arial" pitchFamily="34" charset="0"/>
                <a:cs typeface="Arial" pitchFamily="34" charset="0"/>
              </a:rPr>
              <a:t>Open</a:t>
            </a:r>
            <a:r>
              <a:rPr lang="en-US" dirty="0" smtClean="0">
                <a:latin typeface="Arial" pitchFamily="34" charset="0"/>
                <a:cs typeface="Arial" pitchFamily="34" charset="0"/>
              </a:rPr>
              <a:t>H2O</a:t>
            </a:r>
            <a:r>
              <a:rPr lang="en" dirty="0" smtClean="0">
                <a:latin typeface="Arial" pitchFamily="34" charset="0"/>
                <a:cs typeface="Arial" pitchFamily="34" charset="0"/>
              </a:rPr>
              <a:t/>
            </a:r>
            <a:br>
              <a:rPr lang="en" dirty="0" smtClean="0">
                <a:latin typeface="Arial" pitchFamily="34" charset="0"/>
                <a:cs typeface="Arial" pitchFamily="34" charset="0"/>
              </a:rPr>
            </a:br>
            <a:r>
              <a:rPr lang="en" sz="3200" dirty="0" smtClean="0">
                <a:latin typeface="Arial" pitchFamily="34" charset="0"/>
                <a:cs typeface="Arial" pitchFamily="34" charset="0"/>
              </a:rPr>
              <a:t>The Community for Oceanic Innovation</a:t>
            </a:r>
            <a:endParaRPr lang="en" sz="3200" dirty="0">
              <a:latin typeface="Arial" pitchFamily="34" charset="0"/>
              <a:cs typeface="Arial" pitchFamily="34" charset="0"/>
            </a:endParaRPr>
          </a:p>
        </p:txBody>
      </p:sp>
      <p:sp>
        <p:nvSpPr>
          <p:cNvPr id="9" name="Shape 1034"/>
          <p:cNvSpPr txBox="1">
            <a:spLocks/>
          </p:cNvSpPr>
          <p:nvPr/>
        </p:nvSpPr>
        <p:spPr>
          <a:xfrm>
            <a:off x="5634597" y="770722"/>
            <a:ext cx="3148299" cy="677078"/>
          </a:xfrm>
          <a:prstGeom prst="rect">
            <a:avLst/>
          </a:prstGeom>
        </p:spPr>
        <p:txBody>
          <a:bodyPr vert="horz" wrap="square" lIns="91425" tIns="91425" rIns="91425" bIns="91425" anchor="t" anchorCtr="0">
            <a:sp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3200" dirty="0" smtClean="0"/>
              <a:t>Team </a:t>
            </a:r>
            <a:r>
              <a:rPr lang="en-US" sz="3200" dirty="0" err="1" smtClean="0"/>
              <a:t>ProteUS</a:t>
            </a:r>
            <a:endParaRPr lang="en" sz="3200" dirty="0"/>
          </a:p>
        </p:txBody>
      </p:sp>
      <p:grpSp>
        <p:nvGrpSpPr>
          <p:cNvPr id="2" name="Group 1"/>
          <p:cNvGrpSpPr/>
          <p:nvPr/>
        </p:nvGrpSpPr>
        <p:grpSpPr>
          <a:xfrm>
            <a:off x="2819400" y="4609255"/>
            <a:ext cx="1658397" cy="2096345"/>
            <a:chOff x="3090370" y="4576397"/>
            <a:chExt cx="1658397" cy="2096345"/>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90370" y="4576397"/>
              <a:ext cx="1658397" cy="1634929"/>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4" name="Shape 1034"/>
            <p:cNvSpPr txBox="1">
              <a:spLocks/>
            </p:cNvSpPr>
            <p:nvPr/>
          </p:nvSpPr>
          <p:spPr>
            <a:xfrm>
              <a:off x="3519149" y="6211107"/>
              <a:ext cx="800839" cy="461635"/>
            </a:xfrm>
            <a:prstGeom prst="rect">
              <a:avLst/>
            </a:prstGeom>
          </p:spPr>
          <p:txBody>
            <a:bodyPr vert="horz" wrap="square" lIns="91425" tIns="91425" rIns="91425" bIns="91425" anchor="t" anchorCtr="0">
              <a:sp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1800" dirty="0" smtClean="0"/>
                <a:t>Allen</a:t>
              </a:r>
              <a:endParaRPr lang="en" sz="1800" dirty="0"/>
            </a:p>
          </p:txBody>
        </p:sp>
      </p:grpSp>
      <p:grpSp>
        <p:nvGrpSpPr>
          <p:cNvPr id="3" name="Group 2"/>
          <p:cNvGrpSpPr/>
          <p:nvPr/>
        </p:nvGrpSpPr>
        <p:grpSpPr>
          <a:xfrm>
            <a:off x="4752686" y="4503204"/>
            <a:ext cx="1265146" cy="2176905"/>
            <a:chOff x="4844988" y="4496056"/>
            <a:chExt cx="1265146" cy="2176905"/>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4988" y="4496056"/>
              <a:ext cx="1265146" cy="1825722"/>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5" name="Shape 1034"/>
            <p:cNvSpPr txBox="1">
              <a:spLocks/>
            </p:cNvSpPr>
            <p:nvPr/>
          </p:nvSpPr>
          <p:spPr>
            <a:xfrm>
              <a:off x="4921187" y="6211326"/>
              <a:ext cx="1112748" cy="461635"/>
            </a:xfrm>
            <a:prstGeom prst="rect">
              <a:avLst/>
            </a:prstGeom>
          </p:spPr>
          <p:txBody>
            <a:bodyPr vert="horz" wrap="square" lIns="91425" tIns="91425" rIns="91425" bIns="91425" anchor="t" anchorCtr="0">
              <a:sp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1800" dirty="0" err="1" smtClean="0"/>
                <a:t>Congyi</a:t>
              </a:r>
              <a:endParaRPr lang="en" sz="1800" dirty="0"/>
            </a:p>
          </p:txBody>
        </p:sp>
      </p:grpSp>
      <p:grpSp>
        <p:nvGrpSpPr>
          <p:cNvPr id="5" name="Group 4"/>
          <p:cNvGrpSpPr/>
          <p:nvPr/>
        </p:nvGrpSpPr>
        <p:grpSpPr>
          <a:xfrm>
            <a:off x="7696200" y="4532009"/>
            <a:ext cx="1258039" cy="2173591"/>
            <a:chOff x="7696200" y="4513665"/>
            <a:chExt cx="1258039" cy="2173591"/>
          </a:xfrm>
        </p:grpSpPr>
        <p:pic>
          <p:nvPicPr>
            <p:cNvPr id="12" name="Picture 11"/>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96200" y="4513665"/>
              <a:ext cx="1258039" cy="1811191"/>
            </a:xfrm>
            <a:prstGeom prst="rect">
              <a:avLst/>
            </a:prstGeom>
            <a:ln>
              <a:noFill/>
            </a:ln>
            <a:effectLst>
              <a:softEdge rad="112500"/>
            </a:effectLst>
          </p:spPr>
        </p:pic>
        <p:sp>
          <p:nvSpPr>
            <p:cNvPr id="16" name="Shape 1034"/>
            <p:cNvSpPr txBox="1">
              <a:spLocks/>
            </p:cNvSpPr>
            <p:nvPr/>
          </p:nvSpPr>
          <p:spPr>
            <a:xfrm>
              <a:off x="7924800" y="6225621"/>
              <a:ext cx="800839" cy="461635"/>
            </a:xfrm>
            <a:prstGeom prst="rect">
              <a:avLst/>
            </a:prstGeom>
          </p:spPr>
          <p:txBody>
            <a:bodyPr vert="horz" wrap="square" lIns="91425" tIns="91425" rIns="91425" bIns="91425" anchor="t" anchorCtr="0">
              <a:sp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1800" dirty="0" smtClean="0"/>
                <a:t>Ken</a:t>
              </a:r>
              <a:endParaRPr lang="en" sz="1800" dirty="0"/>
            </a:p>
          </p:txBody>
        </p:sp>
      </p:grpSp>
      <p:grpSp>
        <p:nvGrpSpPr>
          <p:cNvPr id="4" name="Group 3"/>
          <p:cNvGrpSpPr/>
          <p:nvPr/>
        </p:nvGrpSpPr>
        <p:grpSpPr>
          <a:xfrm>
            <a:off x="6292721" y="4709849"/>
            <a:ext cx="1128590" cy="1995751"/>
            <a:chOff x="6248400" y="4676990"/>
            <a:chExt cx="1128590" cy="1995751"/>
          </a:xfrm>
        </p:grpSpPr>
        <p:pic>
          <p:nvPicPr>
            <p:cNvPr id="10" name="Picture 9"/>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48400" y="4676990"/>
              <a:ext cx="1128590" cy="145295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17" name="Shape 1034"/>
            <p:cNvSpPr txBox="1">
              <a:spLocks/>
            </p:cNvSpPr>
            <p:nvPr/>
          </p:nvSpPr>
          <p:spPr>
            <a:xfrm>
              <a:off x="6248400" y="6211106"/>
              <a:ext cx="1128590" cy="461635"/>
            </a:xfrm>
            <a:prstGeom prst="rect">
              <a:avLst/>
            </a:prstGeom>
          </p:spPr>
          <p:txBody>
            <a:bodyPr vert="horz" wrap="square" lIns="91425" tIns="91425" rIns="91425" bIns="91425" anchor="t" anchorCtr="0">
              <a:sp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1800" dirty="0" smtClean="0"/>
                <a:t>Shwetha</a:t>
              </a:r>
              <a:endParaRPr lang="en" sz="1800" dirty="0"/>
            </a:p>
          </p:txBody>
        </p:sp>
      </p:gr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7028"/>
            <a:ext cx="8229600" cy="1143000"/>
          </a:xfrm>
        </p:spPr>
        <p:txBody>
          <a:bodyPr/>
          <a:lstStyle/>
          <a:p>
            <a:r>
              <a:rPr lang="en-US" dirty="0" smtClean="0">
                <a:latin typeface="Arial" pitchFamily="34" charset="0"/>
                <a:cs typeface="Arial" pitchFamily="34" charset="0"/>
              </a:rPr>
              <a:t>Personas</a:t>
            </a:r>
            <a:endParaRPr lang="en-US" dirty="0">
              <a:latin typeface="Arial" pitchFamily="34" charset="0"/>
              <a:cs typeface="Arial" pitchFamily="34" charset="0"/>
            </a:endParaRPr>
          </a:p>
        </p:txBody>
      </p:sp>
      <p:sp>
        <p:nvSpPr>
          <p:cNvPr id="5" name="TextBox 4"/>
          <p:cNvSpPr txBox="1"/>
          <p:nvPr/>
        </p:nvSpPr>
        <p:spPr>
          <a:xfrm>
            <a:off x="457200" y="757535"/>
            <a:ext cx="7620000" cy="461665"/>
          </a:xfrm>
          <a:prstGeom prst="rect">
            <a:avLst/>
          </a:prstGeom>
          <a:noFill/>
        </p:spPr>
        <p:txBody>
          <a:bodyPr wrap="square" rtlCol="0">
            <a:spAutoFit/>
          </a:bodyPr>
          <a:lstStyle/>
          <a:p>
            <a:r>
              <a:rPr lang="en-US" sz="2400" b="1" dirty="0" smtClean="0">
                <a:latin typeface="Arial" pitchFamily="34" charset="0"/>
                <a:cs typeface="Arial" pitchFamily="34" charset="0"/>
              </a:rPr>
              <a:t>Technologists</a:t>
            </a:r>
            <a:endParaRPr lang="en-US" sz="2400" b="1" dirty="0">
              <a:latin typeface="Arial" pitchFamily="34" charset="0"/>
              <a:cs typeface="Arial" pitchFamily="34" charset="0"/>
            </a:endParaRPr>
          </a:p>
        </p:txBody>
      </p:sp>
      <p:sp>
        <p:nvSpPr>
          <p:cNvPr id="7" name="Rectangle 6"/>
          <p:cNvSpPr/>
          <p:nvPr/>
        </p:nvSpPr>
        <p:spPr>
          <a:xfrm>
            <a:off x="5018314" y="1265733"/>
            <a:ext cx="3733800" cy="4093428"/>
          </a:xfrm>
          <a:prstGeom prst="rect">
            <a:avLst/>
          </a:prstGeom>
        </p:spPr>
        <p:txBody>
          <a:bodyPr wrap="square">
            <a:spAutoFit/>
          </a:bodyPr>
          <a:lstStyle/>
          <a:p>
            <a:pPr lvl="0"/>
            <a:r>
              <a:rPr lang="en" sz="2000" b="1" dirty="0" smtClean="0">
                <a:solidFill>
                  <a:schemeClr val="tx1"/>
                </a:solidFill>
              </a:rPr>
              <a:t>Meaningful </a:t>
            </a:r>
            <a:r>
              <a:rPr lang="en" sz="2000" b="1" dirty="0">
                <a:solidFill>
                  <a:schemeClr val="tx1"/>
                </a:solidFill>
              </a:rPr>
              <a:t>Ways to Engage Them</a:t>
            </a:r>
          </a:p>
          <a:p>
            <a:pPr lvl="0" algn="ctr"/>
            <a:endParaRPr lang="en-US" sz="2000" dirty="0">
              <a:solidFill>
                <a:schemeClr val="tx1"/>
              </a:solidFill>
            </a:endParaRPr>
          </a:p>
          <a:p>
            <a:pPr marL="342900" lvl="1" indent="-342900">
              <a:buFont typeface="Arial" pitchFamily="34" charset="0"/>
              <a:buChar char="•"/>
            </a:pPr>
            <a:r>
              <a:rPr lang="en-US" sz="2000" dirty="0">
                <a:solidFill>
                  <a:schemeClr val="tx1"/>
                </a:solidFill>
              </a:rPr>
              <a:t>Promote to people </a:t>
            </a:r>
            <a:r>
              <a:rPr lang="en-US" sz="2000" dirty="0" smtClean="0">
                <a:solidFill>
                  <a:schemeClr val="tx1"/>
                </a:solidFill>
              </a:rPr>
              <a:t>interested </a:t>
            </a:r>
            <a:r>
              <a:rPr lang="en-US" sz="2000" dirty="0">
                <a:solidFill>
                  <a:schemeClr val="tx1"/>
                </a:solidFill>
              </a:rPr>
              <a:t>in open source </a:t>
            </a:r>
            <a:r>
              <a:rPr lang="en-US" sz="2000" dirty="0" smtClean="0">
                <a:solidFill>
                  <a:schemeClr val="tx1"/>
                </a:solidFill>
              </a:rPr>
              <a:t>technologies</a:t>
            </a:r>
          </a:p>
          <a:p>
            <a:pPr marL="342900" lvl="1" indent="-342900">
              <a:buFont typeface="Arial" pitchFamily="34" charset="0"/>
              <a:buChar char="•"/>
            </a:pPr>
            <a:endParaRPr lang="en-US" sz="2000" dirty="0">
              <a:solidFill>
                <a:schemeClr val="tx1"/>
              </a:solidFill>
            </a:endParaRPr>
          </a:p>
          <a:p>
            <a:pPr marL="342900" lvl="1" indent="-342900">
              <a:buFont typeface="Arial" pitchFamily="34" charset="0"/>
              <a:buChar char="•"/>
            </a:pPr>
            <a:r>
              <a:rPr lang="en-US" sz="2000" dirty="0">
                <a:solidFill>
                  <a:schemeClr val="tx1"/>
                </a:solidFill>
              </a:rPr>
              <a:t>Build a better </a:t>
            </a:r>
            <a:r>
              <a:rPr lang="en-US" sz="2000" dirty="0" smtClean="0">
                <a:solidFill>
                  <a:schemeClr val="tx1"/>
                </a:solidFill>
              </a:rPr>
              <a:t>website</a:t>
            </a:r>
          </a:p>
          <a:p>
            <a:pPr marL="342900" lvl="1" indent="-342900">
              <a:buFont typeface="Arial" pitchFamily="34" charset="0"/>
              <a:buChar char="•"/>
            </a:pPr>
            <a:endParaRPr lang="en-US" sz="2000" dirty="0">
              <a:solidFill>
                <a:schemeClr val="tx1"/>
              </a:solidFill>
            </a:endParaRPr>
          </a:p>
          <a:p>
            <a:pPr marL="342900" lvl="1" indent="-342900">
              <a:buFont typeface="Arial" pitchFamily="34" charset="0"/>
              <a:buChar char="•"/>
            </a:pPr>
            <a:r>
              <a:rPr lang="en-US" sz="2000" dirty="0">
                <a:solidFill>
                  <a:schemeClr val="tx1"/>
                </a:solidFill>
              </a:rPr>
              <a:t>Organize conferences and call for </a:t>
            </a:r>
            <a:r>
              <a:rPr lang="en-US" sz="2000" dirty="0" smtClean="0">
                <a:solidFill>
                  <a:schemeClr val="tx1"/>
                </a:solidFill>
              </a:rPr>
              <a:t>people</a:t>
            </a:r>
          </a:p>
          <a:p>
            <a:pPr marL="342900" lvl="1" indent="-342900">
              <a:buFont typeface="Arial" pitchFamily="34" charset="0"/>
              <a:buChar char="•"/>
            </a:pPr>
            <a:endParaRPr lang="en-US" sz="2000" dirty="0">
              <a:solidFill>
                <a:schemeClr val="tx1"/>
              </a:solidFill>
            </a:endParaRPr>
          </a:p>
          <a:p>
            <a:pPr marL="342900" lvl="1" indent="-342900">
              <a:buFont typeface="Arial" pitchFamily="34" charset="0"/>
              <a:buChar char="•"/>
            </a:pPr>
            <a:r>
              <a:rPr lang="en-US" sz="2000" dirty="0">
                <a:solidFill>
                  <a:schemeClr val="tx1"/>
                </a:solidFill>
              </a:rPr>
              <a:t>Competitions</a:t>
            </a:r>
          </a:p>
        </p:txBody>
      </p:sp>
      <p:sp>
        <p:nvSpPr>
          <p:cNvPr id="3" name="TextBox 2"/>
          <p:cNvSpPr txBox="1"/>
          <p:nvPr/>
        </p:nvSpPr>
        <p:spPr>
          <a:xfrm>
            <a:off x="446314" y="1328593"/>
            <a:ext cx="4572000" cy="2246769"/>
          </a:xfrm>
          <a:prstGeom prst="rect">
            <a:avLst/>
          </a:prstGeom>
          <a:noFill/>
        </p:spPr>
        <p:txBody>
          <a:bodyPr wrap="square" rtlCol="0">
            <a:spAutoFit/>
          </a:bodyPr>
          <a:lstStyle/>
          <a:p>
            <a:r>
              <a:rPr lang="en-US" sz="2000" dirty="0"/>
              <a:t>Expertise </a:t>
            </a:r>
            <a:r>
              <a:rPr lang="en-US" sz="2000" dirty="0" smtClean="0"/>
              <a:t>in</a:t>
            </a:r>
          </a:p>
          <a:p>
            <a:pPr marL="342900" lvl="6" indent="-342900">
              <a:buFont typeface="Arial" pitchFamily="34" charset="0"/>
              <a:buChar char="•"/>
            </a:pPr>
            <a:r>
              <a:rPr lang="en-US" sz="2000" dirty="0" smtClean="0"/>
              <a:t>Marine </a:t>
            </a:r>
            <a:r>
              <a:rPr lang="en-US" sz="2000" dirty="0"/>
              <a:t>engineering</a:t>
            </a:r>
          </a:p>
          <a:p>
            <a:pPr marL="342900" indent="-342900">
              <a:buFont typeface="Arial" pitchFamily="34" charset="0"/>
              <a:buChar char="•"/>
            </a:pPr>
            <a:r>
              <a:rPr lang="en-US" sz="2000" dirty="0" smtClean="0"/>
              <a:t>Communications</a:t>
            </a:r>
            <a:endParaRPr lang="en-US" sz="2000" dirty="0"/>
          </a:p>
          <a:p>
            <a:pPr marL="342900" indent="-342900">
              <a:buFont typeface="Arial" pitchFamily="34" charset="0"/>
              <a:buChar char="•"/>
            </a:pPr>
            <a:r>
              <a:rPr lang="en-US" sz="2000" dirty="0"/>
              <a:t>Sensors and Actuators</a:t>
            </a:r>
          </a:p>
          <a:p>
            <a:pPr marL="342900" indent="-342900">
              <a:buFont typeface="Arial" pitchFamily="34" charset="0"/>
              <a:buChar char="•"/>
            </a:pPr>
            <a:r>
              <a:rPr lang="en-US" sz="2000" dirty="0"/>
              <a:t>Mechatronics</a:t>
            </a:r>
          </a:p>
          <a:p>
            <a:pPr marL="342900" indent="-342900">
              <a:buFont typeface="Arial" pitchFamily="34" charset="0"/>
              <a:buChar char="•"/>
            </a:pPr>
            <a:r>
              <a:rPr lang="en-US" sz="2000" dirty="0"/>
              <a:t>Robotics</a:t>
            </a:r>
          </a:p>
          <a:p>
            <a:r>
              <a:rPr lang="en-US" sz="2000" dirty="0"/>
              <a:t>Passionate about oceans</a:t>
            </a: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2629" y="3883138"/>
            <a:ext cx="3367314" cy="27312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174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0" name="Picture 6" descr="http://violetcrush.files.wordpress.com/2009/07/weekly_geek_logo.jp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404" t="11177" r="8414" b="17456"/>
          <a:stretch/>
        </p:blipFill>
        <p:spPr bwMode="auto">
          <a:xfrm>
            <a:off x="3864776" y="2667000"/>
            <a:ext cx="1878676" cy="1379913"/>
          </a:xfrm>
          <a:prstGeom prst="rect">
            <a:avLst/>
          </a:prstGeom>
          <a:noFill/>
          <a:ln>
            <a:solidFill>
              <a:schemeClr val="tx1">
                <a:lumMod val="50000"/>
                <a:lumOff val="50000"/>
              </a:schemeClr>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http://icons.iconarchive.com/icons/yootheme/halloween/512/geek-zombie-icon.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19317" y="4724557"/>
            <a:ext cx="1990668" cy="199066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descr="http://t2.gstatic.com/images?q=tbn:ANd9GcRbh44GiByw8emBaHFmjf00U9zcsXO5vofkoChIRBX3JohlIdeXuA"/>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1999" y="4593633"/>
            <a:ext cx="1177097" cy="212159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8" name="Picture 14" descr="http://t0.gstatic.com/images?q=tbn:ANd9GcRoA9xyCVe-Sl5GL9TuqKAFluORqPKAggAEIfcmitg21UX1KoNS8w"/>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00799" y="4285139"/>
            <a:ext cx="1197665" cy="79699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Cloud Callout 3"/>
          <p:cNvSpPr/>
          <p:nvPr/>
        </p:nvSpPr>
        <p:spPr>
          <a:xfrm>
            <a:off x="5964352" y="3886357"/>
            <a:ext cx="2265247" cy="1676400"/>
          </a:xfrm>
          <a:prstGeom prst="cloudCallout">
            <a:avLst>
              <a:gd name="adj1" fmla="val -70169"/>
              <a:gd name="adj2" fmla="val 19402"/>
            </a:avLst>
          </a:prstGeom>
          <a:no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Callout 4"/>
          <p:cNvSpPr/>
          <p:nvPr/>
        </p:nvSpPr>
        <p:spPr>
          <a:xfrm>
            <a:off x="679126" y="4419757"/>
            <a:ext cx="1857318" cy="1590322"/>
          </a:xfrm>
          <a:prstGeom prst="cloudCallout">
            <a:avLst>
              <a:gd name="adj1" fmla="val 73985"/>
              <a:gd name="adj2" fmla="val 54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6" descr="http://t3.gstatic.com/images?q=tbn:ANd9GcQ5JiSUFJcaQmqGASAZ1_VD7xGxlk63N7Hl-y8pE9BA2i3TgxSz"/>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6083" y="4800914"/>
            <a:ext cx="623403" cy="82800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2" name="Picture 18" descr="http://sharetv.org/images/guide/180690.jp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39242" y="1447801"/>
            <a:ext cx="1792619" cy="139684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Oval Callout 5"/>
          <p:cNvSpPr/>
          <p:nvPr/>
        </p:nvSpPr>
        <p:spPr>
          <a:xfrm>
            <a:off x="5372828" y="1370114"/>
            <a:ext cx="1724148" cy="1219200"/>
          </a:xfrm>
          <a:prstGeom prst="wedgeEllipseCallout">
            <a:avLst>
              <a:gd name="adj1" fmla="val -39821"/>
              <a:gd name="adj2" fmla="val 54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Hmm….Wonder if I should attend the robot conference tonight???</a:t>
            </a:r>
            <a:endParaRPr lang="en-US" sz="1050" dirty="0">
              <a:solidFill>
                <a:schemeClr val="tx1"/>
              </a:solidFill>
            </a:endParaRPr>
          </a:p>
        </p:txBody>
      </p:sp>
      <p:pic>
        <p:nvPicPr>
          <p:cNvPr id="18" name="Picture 20" descr="http://t1.gstatic.com/images?q=tbn:ANd9GcRQfJW9Z3UqqqIzYZAukOMkLzGuFVDm854WCJafpNLZ_80nnrUr"/>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8370" y="1447801"/>
            <a:ext cx="1500187" cy="762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7" name="Title 1"/>
          <p:cNvSpPr txBox="1">
            <a:spLocks/>
          </p:cNvSpPr>
          <p:nvPr/>
        </p:nvSpPr>
        <p:spPr>
          <a:xfrm>
            <a:off x="457200" y="220663"/>
            <a:ext cx="8229600" cy="5715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smtClean="0">
                <a:solidFill>
                  <a:schemeClr val="tx1"/>
                </a:solidFill>
                <a:latin typeface="Arial" pitchFamily="34" charset="0"/>
                <a:cs typeface="Arial" pitchFamily="34" charset="0"/>
              </a:rPr>
              <a:t>Personas</a:t>
            </a:r>
            <a:endParaRPr lang="en-US" sz="3600" b="1" dirty="0">
              <a:solidFill>
                <a:schemeClr val="tx1"/>
              </a:solidFill>
              <a:latin typeface="Arial" pitchFamily="34" charset="0"/>
              <a:cs typeface="Arial" pitchFamily="34" charset="0"/>
            </a:endParaRPr>
          </a:p>
        </p:txBody>
      </p:sp>
      <p:sp>
        <p:nvSpPr>
          <p:cNvPr id="19" name="TextBox 18"/>
          <p:cNvSpPr txBox="1"/>
          <p:nvPr/>
        </p:nvSpPr>
        <p:spPr>
          <a:xfrm>
            <a:off x="457200" y="792163"/>
            <a:ext cx="4595553" cy="461665"/>
          </a:xfrm>
          <a:prstGeom prst="rect">
            <a:avLst/>
          </a:prstGeom>
          <a:noFill/>
        </p:spPr>
        <p:txBody>
          <a:bodyPr wrap="square" rtlCol="0">
            <a:spAutoFit/>
          </a:bodyPr>
          <a:lstStyle/>
          <a:p>
            <a:r>
              <a:rPr lang="en-US" sz="2400" b="1" dirty="0" smtClean="0">
                <a:latin typeface="Arial" pitchFamily="34" charset="0"/>
                <a:cs typeface="Arial" pitchFamily="34" charset="0"/>
              </a:rPr>
              <a:t>Enthusiasts</a:t>
            </a:r>
            <a:endParaRPr lang="en-US" sz="2400" b="1" dirty="0">
              <a:latin typeface="Arial" pitchFamily="34" charset="0"/>
              <a:cs typeface="Arial" pitchFamily="34" charset="0"/>
            </a:endParaRPr>
          </a:p>
        </p:txBody>
      </p:sp>
      <p:sp>
        <p:nvSpPr>
          <p:cNvPr id="20" name="Rectangle 19"/>
          <p:cNvSpPr/>
          <p:nvPr/>
        </p:nvSpPr>
        <p:spPr>
          <a:xfrm>
            <a:off x="7315200" y="117157"/>
            <a:ext cx="1672061" cy="492443"/>
          </a:xfrm>
          <a:prstGeom prst="rect">
            <a:avLst/>
          </a:prstGeom>
        </p:spPr>
        <p:txBody>
          <a:bodyPr wrap="none">
            <a:spAutoFit/>
          </a:bodyPr>
          <a:lstStyle/>
          <a:p>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E-DART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742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7028"/>
            <a:ext cx="8229600" cy="1143000"/>
          </a:xfrm>
        </p:spPr>
        <p:txBody>
          <a:bodyPr/>
          <a:lstStyle/>
          <a:p>
            <a:r>
              <a:rPr lang="en-US" dirty="0" smtClean="0">
                <a:latin typeface="Arial" pitchFamily="34" charset="0"/>
                <a:cs typeface="Arial" pitchFamily="34" charset="0"/>
              </a:rPr>
              <a:t>Personas</a:t>
            </a:r>
            <a:endParaRPr lang="en-US" dirty="0">
              <a:latin typeface="Arial" pitchFamily="34" charset="0"/>
              <a:cs typeface="Arial" pitchFamily="34" charset="0"/>
            </a:endParaRPr>
          </a:p>
        </p:txBody>
      </p:sp>
      <p:sp>
        <p:nvSpPr>
          <p:cNvPr id="5" name="TextBox 4"/>
          <p:cNvSpPr txBox="1"/>
          <p:nvPr/>
        </p:nvSpPr>
        <p:spPr>
          <a:xfrm>
            <a:off x="457200" y="757535"/>
            <a:ext cx="7620000" cy="461665"/>
          </a:xfrm>
          <a:prstGeom prst="rect">
            <a:avLst/>
          </a:prstGeom>
          <a:noFill/>
        </p:spPr>
        <p:txBody>
          <a:bodyPr wrap="square" rtlCol="0">
            <a:spAutoFit/>
          </a:bodyPr>
          <a:lstStyle/>
          <a:p>
            <a:r>
              <a:rPr lang="en-US" sz="2400" b="1" dirty="0" smtClean="0">
                <a:latin typeface="Arial" pitchFamily="34" charset="0"/>
                <a:cs typeface="Arial" pitchFamily="34" charset="0"/>
              </a:rPr>
              <a:t>Students</a:t>
            </a:r>
            <a:endParaRPr lang="en-US" sz="2400" b="1" dirty="0">
              <a:latin typeface="Arial" pitchFamily="34" charset="0"/>
              <a:cs typeface="Arial" pitchFamily="34" charset="0"/>
            </a:endParaRPr>
          </a:p>
        </p:txBody>
      </p:sp>
      <p:sp>
        <p:nvSpPr>
          <p:cNvPr id="7" name="Rectangle 6"/>
          <p:cNvSpPr/>
          <p:nvPr/>
        </p:nvSpPr>
        <p:spPr>
          <a:xfrm>
            <a:off x="457200" y="3801040"/>
            <a:ext cx="4572000" cy="2554545"/>
          </a:xfrm>
          <a:prstGeom prst="rect">
            <a:avLst/>
          </a:prstGeom>
        </p:spPr>
        <p:txBody>
          <a:bodyPr>
            <a:spAutoFit/>
          </a:bodyPr>
          <a:lstStyle/>
          <a:p>
            <a:pPr lvl="0" algn="ctr"/>
            <a:r>
              <a:rPr lang="en" sz="2000" b="1" dirty="0" smtClean="0">
                <a:solidFill>
                  <a:schemeClr val="tx1"/>
                </a:solidFill>
              </a:rPr>
              <a:t>Meaningful </a:t>
            </a:r>
            <a:r>
              <a:rPr lang="en" sz="2000" b="1" dirty="0">
                <a:solidFill>
                  <a:schemeClr val="tx1"/>
                </a:solidFill>
              </a:rPr>
              <a:t>Ways to Engage Them</a:t>
            </a:r>
          </a:p>
          <a:p>
            <a:pPr lvl="0" algn="ctr"/>
            <a:endParaRPr lang="en-US" sz="2000" dirty="0">
              <a:solidFill>
                <a:schemeClr val="tx1"/>
              </a:solidFill>
            </a:endParaRPr>
          </a:p>
          <a:p>
            <a:pPr marL="342900" lvl="1" indent="-342900">
              <a:buFont typeface="Arial" pitchFamily="34" charset="0"/>
              <a:buChar char="•"/>
            </a:pPr>
            <a:r>
              <a:rPr lang="en-US" sz="2000" dirty="0" smtClean="0">
                <a:solidFill>
                  <a:schemeClr val="tx1"/>
                </a:solidFill>
              </a:rPr>
              <a:t>Provide a platform where they can easily find out information about technologies</a:t>
            </a:r>
          </a:p>
          <a:p>
            <a:pPr marL="342900" lvl="1" indent="-342900">
              <a:buFont typeface="Arial" pitchFamily="34" charset="0"/>
              <a:buChar char="•"/>
            </a:pPr>
            <a:endParaRPr lang="en-US" sz="2000" dirty="0" smtClean="0">
              <a:solidFill>
                <a:schemeClr val="tx1"/>
              </a:solidFill>
            </a:endParaRPr>
          </a:p>
          <a:p>
            <a:pPr marL="342900" lvl="1" indent="-342900">
              <a:buFont typeface="Arial" pitchFamily="34" charset="0"/>
              <a:buChar char="•"/>
            </a:pPr>
            <a:r>
              <a:rPr lang="en-US" sz="2000" dirty="0" smtClean="0">
                <a:solidFill>
                  <a:schemeClr val="tx1"/>
                </a:solidFill>
              </a:rPr>
              <a:t>Organize competitions and award prizes</a:t>
            </a: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10200" y="1752600"/>
            <a:ext cx="3047168" cy="3171825"/>
          </a:xfrm>
          <a:prstGeom prst="rect">
            <a:avLst/>
          </a:prstGeom>
        </p:spPr>
      </p:pic>
      <p:sp>
        <p:nvSpPr>
          <p:cNvPr id="3" name="TextBox 2"/>
          <p:cNvSpPr txBox="1"/>
          <p:nvPr/>
        </p:nvSpPr>
        <p:spPr>
          <a:xfrm>
            <a:off x="457200" y="1572161"/>
            <a:ext cx="4572000" cy="1938992"/>
          </a:xfrm>
          <a:prstGeom prst="rect">
            <a:avLst/>
          </a:prstGeom>
          <a:noFill/>
        </p:spPr>
        <p:txBody>
          <a:bodyPr wrap="square" rtlCol="0">
            <a:spAutoFit/>
          </a:bodyPr>
          <a:lstStyle/>
          <a:p>
            <a:pPr marL="342900" indent="-342900">
              <a:buFont typeface="Arial" pitchFamily="34" charset="0"/>
              <a:buChar char="•"/>
            </a:pPr>
            <a:r>
              <a:rPr lang="en-US" sz="2000" dirty="0"/>
              <a:t>Looking for academic </a:t>
            </a:r>
            <a:r>
              <a:rPr lang="en-US" sz="2000" dirty="0" smtClean="0"/>
              <a:t>knowledge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Eager </a:t>
            </a:r>
            <a:r>
              <a:rPr lang="en-US" sz="2000" dirty="0"/>
              <a:t>to study about new </a:t>
            </a:r>
            <a:r>
              <a:rPr lang="en-US" sz="2000" dirty="0" smtClean="0"/>
              <a:t>technologies</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Interested in competition</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365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Arial" pitchFamily="34" charset="0"/>
                <a:cs typeface="Arial" pitchFamily="34" charset="0"/>
              </a:rPr>
              <a:t>Personas</a:t>
            </a:r>
            <a:endParaRPr lang="en-US" dirty="0">
              <a:latin typeface="Arial" pitchFamily="34" charset="0"/>
              <a:cs typeface="Arial" pitchFamily="34" charset="0"/>
            </a:endParaRPr>
          </a:p>
        </p:txBody>
      </p:sp>
      <p:sp>
        <p:nvSpPr>
          <p:cNvPr id="5" name="TextBox 4"/>
          <p:cNvSpPr txBox="1"/>
          <p:nvPr/>
        </p:nvSpPr>
        <p:spPr>
          <a:xfrm>
            <a:off x="457200" y="792163"/>
            <a:ext cx="4595553" cy="461665"/>
          </a:xfrm>
          <a:prstGeom prst="rect">
            <a:avLst/>
          </a:prstGeom>
          <a:noFill/>
        </p:spPr>
        <p:txBody>
          <a:bodyPr wrap="square" rtlCol="0">
            <a:spAutoFit/>
          </a:bodyPr>
          <a:lstStyle/>
          <a:p>
            <a:r>
              <a:rPr lang="en-US" sz="2400" b="1" dirty="0" smtClean="0">
                <a:latin typeface="Arial" pitchFamily="34" charset="0"/>
                <a:cs typeface="Arial" pitchFamily="34" charset="0"/>
              </a:rPr>
              <a:t>The Research Institutions</a:t>
            </a:r>
            <a:endParaRPr lang="en-US" sz="2400" b="1" dirty="0">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02230" y="3886200"/>
            <a:ext cx="2503170" cy="2743200"/>
          </a:xfrm>
          <a:prstGeom prst="rect">
            <a:avLst/>
          </a:prstGeom>
        </p:spPr>
      </p:pic>
      <p:sp>
        <p:nvSpPr>
          <p:cNvPr id="10" name="Rectangle 9"/>
          <p:cNvSpPr/>
          <p:nvPr/>
        </p:nvSpPr>
        <p:spPr>
          <a:xfrm>
            <a:off x="533400" y="1371600"/>
            <a:ext cx="3810000" cy="3170099"/>
          </a:xfrm>
          <a:prstGeom prst="rect">
            <a:avLst/>
          </a:prstGeom>
        </p:spPr>
        <p:txBody>
          <a:bodyPr wrap="square">
            <a:spAutoFit/>
          </a:bodyPr>
          <a:lstStyle/>
          <a:p>
            <a:pPr marL="285750" indent="-285750">
              <a:buFont typeface="Arial" pitchFamily="34" charset="0"/>
              <a:buChar char="•"/>
            </a:pPr>
            <a:r>
              <a:rPr lang="en-US" sz="2000" dirty="0" smtClean="0">
                <a:solidFill>
                  <a:schemeClr val="tx1"/>
                </a:solidFill>
              </a:rPr>
              <a:t>Mostly </a:t>
            </a:r>
            <a:r>
              <a:rPr lang="en-US" sz="2000" dirty="0">
                <a:solidFill>
                  <a:schemeClr val="tx1"/>
                </a:solidFill>
              </a:rPr>
              <a:t>academic in </a:t>
            </a:r>
            <a:r>
              <a:rPr lang="en-US" sz="2000" dirty="0" smtClean="0">
                <a:solidFill>
                  <a:schemeClr val="tx1"/>
                </a:solidFill>
              </a:rPr>
              <a:t>nature</a:t>
            </a: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r>
              <a:rPr lang="en-US" sz="2000" dirty="0">
                <a:solidFill>
                  <a:schemeClr val="tx1"/>
                </a:solidFill>
              </a:rPr>
              <a:t>Build brand name as top </a:t>
            </a:r>
            <a:r>
              <a:rPr lang="en-US" sz="2000" dirty="0" smtClean="0">
                <a:solidFill>
                  <a:schemeClr val="tx1"/>
                </a:solidFill>
              </a:rPr>
              <a:t>priority</a:t>
            </a: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r>
              <a:rPr lang="en-US" sz="2000" dirty="0">
                <a:solidFill>
                  <a:schemeClr val="tx1"/>
                </a:solidFill>
              </a:rPr>
              <a:t>Recognition by having their work published/getting invited to give </a:t>
            </a:r>
            <a:r>
              <a:rPr lang="en-US" sz="2000" dirty="0" smtClean="0">
                <a:solidFill>
                  <a:schemeClr val="tx1"/>
                </a:solidFill>
              </a:rPr>
              <a:t>talks</a:t>
            </a: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endParaRPr lang="en-US" sz="2000" dirty="0">
              <a:solidFill>
                <a:schemeClr val="tx1"/>
              </a:solidFill>
            </a:endParaRPr>
          </a:p>
        </p:txBody>
      </p:sp>
      <p:sp>
        <p:nvSpPr>
          <p:cNvPr id="12" name="TextBox 11"/>
          <p:cNvSpPr txBox="1"/>
          <p:nvPr/>
        </p:nvSpPr>
        <p:spPr>
          <a:xfrm>
            <a:off x="5105400" y="1253728"/>
            <a:ext cx="3657600" cy="4308872"/>
          </a:xfrm>
          <a:prstGeom prst="rect">
            <a:avLst/>
          </a:prstGeom>
          <a:noFill/>
        </p:spPr>
        <p:txBody>
          <a:bodyPr wrap="square" rtlCol="0">
            <a:spAutoFit/>
          </a:bodyPr>
          <a:lstStyle/>
          <a:p>
            <a:pPr lvl="0" algn="ctr"/>
            <a:r>
              <a:rPr lang="en" sz="2000" b="1" dirty="0">
                <a:solidFill>
                  <a:schemeClr val="tx1"/>
                </a:solidFill>
              </a:rPr>
              <a:t>Meaningful Ways to Engage Them</a:t>
            </a:r>
          </a:p>
          <a:p>
            <a:pPr lvl="0" algn="ctr"/>
            <a:endParaRPr lang="en-US" sz="2000" dirty="0">
              <a:solidFill>
                <a:schemeClr val="tx1"/>
              </a:solidFill>
            </a:endParaRPr>
          </a:p>
          <a:p>
            <a:pPr marL="342900" lvl="1" indent="-342900">
              <a:buFont typeface="Arial" pitchFamily="34" charset="0"/>
              <a:buChar char="•"/>
            </a:pPr>
            <a:r>
              <a:rPr lang="en" sz="2000" dirty="0">
                <a:solidFill>
                  <a:schemeClr val="tx1"/>
                </a:solidFill>
              </a:rPr>
              <a:t>Provide a visible platform for them to promote researches</a:t>
            </a:r>
          </a:p>
          <a:p>
            <a:pPr marL="342900" lvl="1" indent="-342900">
              <a:buFont typeface="Arial" pitchFamily="34" charset="0"/>
              <a:buChar char="•"/>
            </a:pPr>
            <a:endParaRPr lang="en-US" sz="2000" dirty="0">
              <a:solidFill>
                <a:schemeClr val="tx1"/>
              </a:solidFill>
            </a:endParaRPr>
          </a:p>
          <a:p>
            <a:pPr marL="342900" lvl="1" indent="-342900">
              <a:buFont typeface="Arial" pitchFamily="34" charset="0"/>
              <a:buChar char="•"/>
            </a:pPr>
            <a:r>
              <a:rPr lang="en" sz="2000" dirty="0">
                <a:solidFill>
                  <a:schemeClr val="tx1"/>
                </a:solidFill>
              </a:rPr>
              <a:t>Provide ways to acquire resources to do researches</a:t>
            </a:r>
          </a:p>
          <a:p>
            <a:pPr marL="342900" lvl="1" indent="-342900">
              <a:buFont typeface="Arial" pitchFamily="34" charset="0"/>
              <a:buChar char="•"/>
            </a:pPr>
            <a:endParaRPr lang="en-US" sz="2000" dirty="0">
              <a:solidFill>
                <a:schemeClr val="tx1"/>
              </a:solidFill>
            </a:endParaRPr>
          </a:p>
          <a:p>
            <a:pPr marL="342900" lvl="1" indent="-342900">
              <a:buFont typeface="Arial" pitchFamily="34" charset="0"/>
              <a:buChar char="•"/>
            </a:pPr>
            <a:r>
              <a:rPr lang="en" sz="2000" dirty="0">
                <a:solidFill>
                  <a:schemeClr val="tx1"/>
                </a:solidFill>
              </a:rPr>
              <a:t>Provide a platform to facilitate collaboration across institutions</a:t>
            </a:r>
          </a:p>
          <a:p>
            <a:endParaRPr lang="en-US" dirty="0"/>
          </a:p>
        </p:txBody>
      </p:sp>
      <p:sp>
        <p:nvSpPr>
          <p:cNvPr id="9" name="Rectangle 8"/>
          <p:cNvSpPr/>
          <p:nvPr/>
        </p:nvSpPr>
        <p:spPr>
          <a:xfrm>
            <a:off x="7315200" y="117157"/>
            <a:ext cx="1672061" cy="492443"/>
          </a:xfrm>
          <a:prstGeom prst="rect">
            <a:avLst/>
          </a:prstGeom>
        </p:spPr>
        <p:txBody>
          <a:bodyPr wrap="none">
            <a:spAutoFit/>
          </a:bodyPr>
          <a:lstStyle/>
          <a:p>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E-DART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22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7028"/>
            <a:ext cx="8229600" cy="1143000"/>
          </a:xfrm>
        </p:spPr>
        <p:txBody>
          <a:bodyPr/>
          <a:lstStyle/>
          <a:p>
            <a:r>
              <a:rPr lang="en-US" dirty="0" smtClean="0">
                <a:latin typeface="Arial" pitchFamily="34" charset="0"/>
                <a:cs typeface="Arial" pitchFamily="34" charset="0"/>
              </a:rPr>
              <a:t>Personas</a:t>
            </a:r>
            <a:endParaRPr lang="en-US" dirty="0">
              <a:latin typeface="Arial" pitchFamily="34" charset="0"/>
              <a:cs typeface="Arial" pitchFamily="34" charset="0"/>
            </a:endParaRPr>
          </a:p>
        </p:txBody>
      </p:sp>
      <p:sp>
        <p:nvSpPr>
          <p:cNvPr id="5" name="TextBox 4"/>
          <p:cNvSpPr txBox="1"/>
          <p:nvPr/>
        </p:nvSpPr>
        <p:spPr>
          <a:xfrm>
            <a:off x="457200" y="757535"/>
            <a:ext cx="7620000" cy="461665"/>
          </a:xfrm>
          <a:prstGeom prst="rect">
            <a:avLst/>
          </a:prstGeom>
          <a:noFill/>
        </p:spPr>
        <p:txBody>
          <a:bodyPr wrap="square" rtlCol="0">
            <a:spAutoFit/>
          </a:bodyPr>
          <a:lstStyle/>
          <a:p>
            <a:r>
              <a:rPr lang="en-US" sz="2400" b="1" dirty="0" smtClean="0">
                <a:latin typeface="Arial" pitchFamily="34" charset="0"/>
                <a:cs typeface="Arial" pitchFamily="34" charset="0"/>
              </a:rPr>
              <a:t>Sponsors</a:t>
            </a:r>
            <a:endParaRPr lang="en-US" sz="2400" b="1" dirty="0">
              <a:latin typeface="Arial" pitchFamily="34" charset="0"/>
              <a:cs typeface="Arial" pitchFamily="34" charset="0"/>
            </a:endParaRPr>
          </a:p>
        </p:txBody>
      </p:sp>
      <p:sp>
        <p:nvSpPr>
          <p:cNvPr id="7" name="Rectangle 6"/>
          <p:cNvSpPr/>
          <p:nvPr/>
        </p:nvSpPr>
        <p:spPr>
          <a:xfrm>
            <a:off x="457200" y="4230231"/>
            <a:ext cx="7086600" cy="2246769"/>
          </a:xfrm>
          <a:prstGeom prst="rect">
            <a:avLst/>
          </a:prstGeom>
        </p:spPr>
        <p:txBody>
          <a:bodyPr wrap="square">
            <a:spAutoFit/>
          </a:bodyPr>
          <a:lstStyle/>
          <a:p>
            <a:pPr lvl="0"/>
            <a:r>
              <a:rPr lang="en" sz="2000" b="1" dirty="0" smtClean="0">
                <a:solidFill>
                  <a:schemeClr val="tx1"/>
                </a:solidFill>
              </a:rPr>
              <a:t>Meaningful </a:t>
            </a:r>
            <a:r>
              <a:rPr lang="en" sz="2000" b="1" dirty="0">
                <a:solidFill>
                  <a:schemeClr val="tx1"/>
                </a:solidFill>
              </a:rPr>
              <a:t>Ways to Engage Them</a:t>
            </a:r>
          </a:p>
          <a:p>
            <a:pPr lvl="0" algn="ctr"/>
            <a:endParaRPr lang="en-US" sz="2000" dirty="0">
              <a:solidFill>
                <a:schemeClr val="tx1"/>
              </a:solidFill>
            </a:endParaRPr>
          </a:p>
          <a:p>
            <a:pPr marL="342900" lvl="1" indent="-342900">
              <a:buFont typeface="Arial" pitchFamily="34" charset="0"/>
              <a:buChar char="•"/>
            </a:pPr>
            <a:r>
              <a:rPr lang="en-US" sz="2000" dirty="0">
                <a:solidFill>
                  <a:schemeClr val="tx1"/>
                </a:solidFill>
              </a:rPr>
              <a:t>Demonstrate value</a:t>
            </a:r>
          </a:p>
          <a:p>
            <a:pPr marL="342900" lvl="1" indent="-342900">
              <a:buFont typeface="Arial" pitchFamily="34" charset="0"/>
              <a:buChar char="•"/>
            </a:pPr>
            <a:r>
              <a:rPr lang="en-US" sz="2000" dirty="0">
                <a:solidFill>
                  <a:schemeClr val="tx1"/>
                </a:solidFill>
              </a:rPr>
              <a:t>Show the various levels of sponsorship and what each level entrails</a:t>
            </a:r>
          </a:p>
          <a:p>
            <a:pPr marL="342900" lvl="1" indent="-342900">
              <a:buFont typeface="Arial" pitchFamily="34" charset="0"/>
              <a:buChar char="•"/>
            </a:pPr>
            <a:r>
              <a:rPr lang="en-US" sz="2000" dirty="0">
                <a:solidFill>
                  <a:schemeClr val="tx1"/>
                </a:solidFill>
              </a:rPr>
              <a:t>Increased sponsor visibility, press releases, teaching the community about the sponsors</a:t>
            </a:r>
          </a:p>
        </p:txBody>
      </p:sp>
      <p:sp>
        <p:nvSpPr>
          <p:cNvPr id="3" name="TextBox 2"/>
          <p:cNvSpPr txBox="1"/>
          <p:nvPr/>
        </p:nvSpPr>
        <p:spPr>
          <a:xfrm>
            <a:off x="457200" y="1572161"/>
            <a:ext cx="6095999" cy="2246769"/>
          </a:xfrm>
          <a:prstGeom prst="rect">
            <a:avLst/>
          </a:prstGeom>
          <a:noFill/>
        </p:spPr>
        <p:txBody>
          <a:bodyPr wrap="square" rtlCol="0">
            <a:spAutoFit/>
          </a:bodyPr>
          <a:lstStyle/>
          <a:p>
            <a:pPr marL="342900" indent="-342900">
              <a:buFont typeface="Arial" pitchFamily="34" charset="0"/>
              <a:buChar char="•"/>
            </a:pPr>
            <a:r>
              <a:rPr lang="en-US" sz="2000" dirty="0"/>
              <a:t>Companies, businesses, and/or </a:t>
            </a:r>
            <a:r>
              <a:rPr lang="en-US" sz="2000" dirty="0" smtClean="0"/>
              <a:t>organizations</a:t>
            </a:r>
          </a:p>
          <a:p>
            <a:pPr marL="342900" indent="-342900">
              <a:buFont typeface="Arial" pitchFamily="34" charset="0"/>
              <a:buChar char="•"/>
            </a:pPr>
            <a:r>
              <a:rPr lang="en-US" sz="2000" dirty="0"/>
              <a:t>Similar mission statement</a:t>
            </a:r>
          </a:p>
          <a:p>
            <a:pPr marL="342900" indent="-342900">
              <a:buFont typeface="Arial" pitchFamily="34" charset="0"/>
              <a:buChar char="•"/>
            </a:pPr>
            <a:r>
              <a:rPr lang="en-US" sz="2000" dirty="0" smtClean="0"/>
              <a:t>Believes </a:t>
            </a:r>
            <a:r>
              <a:rPr lang="en-US" sz="2000" dirty="0"/>
              <a:t>in improving the environment by collaboration and </a:t>
            </a:r>
            <a:r>
              <a:rPr lang="en-US" sz="2000" dirty="0" smtClean="0"/>
              <a:t>innovation</a:t>
            </a:r>
          </a:p>
          <a:p>
            <a:pPr marL="342900" indent="-342900">
              <a:buFont typeface="Arial" pitchFamily="34" charset="0"/>
              <a:buChar char="•"/>
            </a:pPr>
            <a:r>
              <a:rPr lang="en-US" sz="2000" dirty="0" smtClean="0"/>
              <a:t>Looking </a:t>
            </a:r>
            <a:r>
              <a:rPr lang="en-US" sz="2000" dirty="0"/>
              <a:t>for win-win</a:t>
            </a:r>
          </a:p>
          <a:p>
            <a:pPr marL="342900" indent="-342900">
              <a:buFont typeface="Arial" pitchFamily="34" charset="0"/>
              <a:buChar char="•"/>
            </a:pPr>
            <a:r>
              <a:rPr lang="en-US" sz="2000" dirty="0"/>
              <a:t>Quid quo pro</a:t>
            </a:r>
          </a:p>
          <a:p>
            <a:pPr marL="342900" indent="-342900">
              <a:buFont typeface="Arial" pitchFamily="34" charset="0"/>
              <a:buChar char="•"/>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05600" y="1463460"/>
            <a:ext cx="1892389" cy="24227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6958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90"/>
        <p:cNvGrpSpPr/>
        <p:nvPr/>
      </p:nvGrpSpPr>
      <p:grpSpPr>
        <a:xfrm>
          <a:off x="0" y="0"/>
          <a:ext cx="0" cy="0"/>
          <a:chOff x="0" y="0"/>
          <a:chExt cx="0" cy="0"/>
        </a:xfrm>
      </p:grpSpPr>
      <p:sp>
        <p:nvSpPr>
          <p:cNvPr id="1191" name="Shape 1191"/>
          <p:cNvSpPr txBox="1">
            <a:spLocks noGrp="1"/>
          </p:cNvSpPr>
          <p:nvPr>
            <p:ph type="title"/>
          </p:nvPr>
        </p:nvSpPr>
        <p:spPr>
          <a:xfrm>
            <a:off x="457200" y="692554"/>
            <a:ext cx="8229600" cy="738633"/>
          </a:xfrm>
          <a:prstGeom prst="rect">
            <a:avLst/>
          </a:prstGeom>
        </p:spPr>
        <p:txBody>
          <a:bodyPr lIns="91425" tIns="91425" rIns="91425" bIns="91425" anchor="b" anchorCtr="0">
            <a:spAutoFit/>
          </a:bodyPr>
          <a:lstStyle/>
          <a:p>
            <a:pPr>
              <a:buNone/>
            </a:pPr>
            <a:r>
              <a:rPr lang="en" i="1" dirty="0"/>
              <a:t>Experience</a:t>
            </a:r>
            <a:r>
              <a:rPr lang="en" dirty="0"/>
              <a:t>: </a:t>
            </a:r>
            <a:r>
              <a:rPr lang="en" dirty="0" smtClean="0"/>
              <a:t>Users Feedback</a:t>
            </a:r>
            <a:endParaRPr lang="en" dirty="0"/>
          </a:p>
        </p:txBody>
      </p:sp>
      <p:sp>
        <p:nvSpPr>
          <p:cNvPr id="1192" name="Shape 1192"/>
          <p:cNvSpPr txBox="1">
            <a:spLocks noGrp="1"/>
          </p:cNvSpPr>
          <p:nvPr>
            <p:ph type="body" idx="1"/>
          </p:nvPr>
        </p:nvSpPr>
        <p:spPr>
          <a:xfrm>
            <a:off x="457200" y="1600200"/>
            <a:ext cx="8229600" cy="2505271"/>
          </a:xfrm>
          <a:prstGeom prst="rect">
            <a:avLst/>
          </a:prstGeom>
        </p:spPr>
        <p:txBody>
          <a:bodyPr lIns="91425" tIns="91425" rIns="91425" bIns="91425" anchor="t" anchorCtr="0">
            <a:spAutoFit/>
          </a:bodyPr>
          <a:lstStyle/>
          <a:p>
            <a:pPr marL="38100" lvl="0" indent="0" rtl="0">
              <a:buClr>
                <a:schemeClr val="dk1"/>
              </a:buClr>
              <a:buSzPct val="166666"/>
              <a:buNone/>
            </a:pPr>
            <a:r>
              <a:rPr lang="en" u="sng" dirty="0" smtClean="0"/>
              <a:t>Tools Used</a:t>
            </a:r>
          </a:p>
          <a:p>
            <a:pPr marL="457200" lvl="0" indent="-419100" rtl="0">
              <a:buClr>
                <a:schemeClr val="dk1"/>
              </a:buClr>
              <a:buSzPct val="166666"/>
              <a:buFont typeface="Arial"/>
              <a:buChar char="•"/>
            </a:pPr>
            <a:r>
              <a:rPr lang="en" dirty="0" smtClean="0"/>
              <a:t>Market research </a:t>
            </a:r>
            <a:endParaRPr lang="en" dirty="0"/>
          </a:p>
          <a:p>
            <a:pPr marL="457200" lvl="0" indent="-419100" rtl="0">
              <a:buClr>
                <a:schemeClr val="dk1"/>
              </a:buClr>
              <a:buSzPct val="166666"/>
              <a:buFont typeface="Arial"/>
              <a:buChar char="•"/>
            </a:pPr>
            <a:r>
              <a:rPr lang="en" dirty="0" smtClean="0"/>
              <a:t>Surveys </a:t>
            </a:r>
          </a:p>
          <a:p>
            <a:pPr marL="457200" lvl="0" indent="-419100" rtl="0">
              <a:buClr>
                <a:schemeClr val="dk1"/>
              </a:buClr>
              <a:buSzPct val="166666"/>
              <a:buFont typeface="Arial"/>
              <a:buChar char="•"/>
            </a:pPr>
            <a:r>
              <a:rPr lang="en" dirty="0"/>
              <a:t>I</a:t>
            </a:r>
            <a:r>
              <a:rPr lang="en" dirty="0" smtClean="0"/>
              <a:t>nterviews</a:t>
            </a:r>
          </a:p>
          <a:p>
            <a:pPr marL="457200" lvl="0" indent="-419100" rtl="0">
              <a:buClr>
                <a:schemeClr val="dk1"/>
              </a:buClr>
              <a:buSzPct val="166666"/>
              <a:buFont typeface="Arial"/>
              <a:buChar char="•"/>
            </a:pPr>
            <a:r>
              <a:rPr lang="en" dirty="0" smtClean="0"/>
              <a:t>1:1 </a:t>
            </a:r>
            <a:r>
              <a:rPr lang="en" dirty="0"/>
              <a:t>Diagnosis</a:t>
            </a:r>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pic>
        <p:nvPicPr>
          <p:cNvPr id="5122" name="Picture 2" descr="https://encrypted-tbn0.google.com/images?q=tbn:ANd9GcRbBXn_j6_VVYUqVnGbIX6okNl1V2VDIwT-vNW8Nq9v7JxGpB18HA"/>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81550" y="1904999"/>
            <a:ext cx="2228850" cy="20574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24" name="Picture 4" descr="https://encrypted-tbn0.google.com/images?q=tbn:ANd9GcTNsgZdTW5q3kqS9alWWqkJvJFT_pSVaMd91dwFHn-bAJD4ACAJUw"/>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0200" y="4657724"/>
            <a:ext cx="2628900" cy="17430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30" name="Picture 10" descr="http://www.thewritersnews.com/images/aquamantra_interview_icon.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48375" y="5019674"/>
            <a:ext cx="1419225" cy="12287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9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9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2"/>
        <p:cNvGrpSpPr/>
        <p:nvPr/>
      </p:nvGrpSpPr>
      <p:grpSpPr>
        <a:xfrm>
          <a:off x="0" y="0"/>
          <a:ext cx="0" cy="0"/>
          <a:chOff x="0" y="0"/>
          <a:chExt cx="0" cy="0"/>
        </a:xfrm>
      </p:grpSpPr>
      <p:sp>
        <p:nvSpPr>
          <p:cNvPr id="1203" name="Shape 1203"/>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Market Research Methodologies</a:t>
            </a:r>
            <a:endParaRPr lang="en" dirty="0"/>
          </a:p>
        </p:txBody>
      </p:sp>
      <p:sp>
        <p:nvSpPr>
          <p:cNvPr id="1204" name="Shape 1204"/>
          <p:cNvSpPr txBox="1">
            <a:spLocks noGrp="1"/>
          </p:cNvSpPr>
          <p:nvPr>
            <p:ph type="body" idx="1"/>
          </p:nvPr>
        </p:nvSpPr>
        <p:spPr>
          <a:xfrm>
            <a:off x="457200" y="1600200"/>
            <a:ext cx="8229600" cy="3305490"/>
          </a:xfrm>
          <a:prstGeom prst="rect">
            <a:avLst/>
          </a:prstGeom>
        </p:spPr>
        <p:txBody>
          <a:bodyPr lIns="91425" tIns="91425" rIns="91425" bIns="91425" anchor="t" anchorCtr="0">
            <a:spAutoFit/>
          </a:bodyPr>
          <a:lstStyle/>
          <a:p>
            <a:pPr lvl="0" rtl="0">
              <a:buNone/>
            </a:pPr>
            <a:r>
              <a:rPr lang="en" dirty="0"/>
              <a:t>Web Survey</a:t>
            </a:r>
          </a:p>
          <a:p>
            <a:pPr marL="457200" lvl="0" indent="-419100" rtl="0">
              <a:buClr>
                <a:schemeClr val="dk1"/>
              </a:buClr>
              <a:buSzPct val="166666"/>
              <a:buFont typeface="Arial"/>
              <a:buChar char="•"/>
            </a:pPr>
            <a:r>
              <a:rPr lang="en" dirty="0"/>
              <a:t>Quick 2 minute SurveyMonkey questionnarie</a:t>
            </a:r>
          </a:p>
          <a:p>
            <a:pPr marL="457200" lvl="0" indent="-419100" rtl="0">
              <a:buClr>
                <a:schemeClr val="dk1"/>
              </a:buClr>
              <a:buSzPct val="166666"/>
              <a:buFont typeface="Arial"/>
              <a:buChar char="•"/>
            </a:pPr>
            <a:r>
              <a:rPr lang="en" dirty="0"/>
              <a:t>Goal: collect feedback from the community</a:t>
            </a:r>
          </a:p>
          <a:p>
            <a:pPr lvl="0" rtl="0">
              <a:buNone/>
            </a:pPr>
            <a:r>
              <a:rPr lang="en" dirty="0"/>
              <a:t>1:1 Interviews</a:t>
            </a:r>
          </a:p>
          <a:p>
            <a:pPr marL="457200" lvl="0" indent="-419100" rtl="0">
              <a:buClr>
                <a:schemeClr val="dk1"/>
              </a:buClr>
              <a:buSzPct val="166666"/>
              <a:buFont typeface="Arial"/>
              <a:buChar char="•"/>
            </a:pPr>
            <a:r>
              <a:rPr lang="en" dirty="0"/>
              <a:t>30 - 60 minute long in depth discussions with industry experts on the current state, proposed plan, and long term vision of </a:t>
            </a:r>
            <a:r>
              <a:rPr lang="en" dirty="0" smtClean="0"/>
              <a:t>Open</a:t>
            </a:r>
            <a:r>
              <a:rPr lang="en-US" dirty="0" smtClean="0"/>
              <a:t>H2O</a:t>
            </a:r>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8"/>
        <p:cNvGrpSpPr/>
        <p:nvPr/>
      </p:nvGrpSpPr>
      <p:grpSpPr>
        <a:xfrm>
          <a:off x="0" y="0"/>
          <a:ext cx="0" cy="0"/>
          <a:chOff x="0" y="0"/>
          <a:chExt cx="0" cy="0"/>
        </a:xfrm>
      </p:grpSpPr>
      <p:sp>
        <p:nvSpPr>
          <p:cNvPr id="1209" name="Shape 120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r>
              <a:rPr lang="en" dirty="0" smtClean="0"/>
              <a:t>Web </a:t>
            </a:r>
            <a:r>
              <a:rPr lang="en" dirty="0"/>
              <a:t>Survey Breakdown</a:t>
            </a:r>
          </a:p>
        </p:txBody>
      </p:sp>
      <p:sp>
        <p:nvSpPr>
          <p:cNvPr id="1210" name="Shape 1210"/>
          <p:cNvSpPr txBox="1">
            <a:spLocks noGrp="1"/>
          </p:cNvSpPr>
          <p:nvPr>
            <p:ph type="body" idx="1"/>
          </p:nvPr>
        </p:nvSpPr>
        <p:spPr>
          <a:xfrm>
            <a:off x="457200" y="1600200"/>
            <a:ext cx="8229600" cy="2985402"/>
          </a:xfrm>
          <a:prstGeom prst="rect">
            <a:avLst/>
          </a:prstGeom>
        </p:spPr>
        <p:txBody>
          <a:bodyPr lIns="91425" tIns="91425" rIns="91425" bIns="91425" anchor="t" anchorCtr="0">
            <a:spAutoFit/>
          </a:bodyPr>
          <a:lstStyle/>
          <a:p>
            <a:pPr lvl="0" rtl="0">
              <a:buNone/>
            </a:pPr>
            <a:r>
              <a:rPr lang="en" dirty="0" smtClean="0"/>
              <a:t>Basic demographics</a:t>
            </a:r>
            <a:endParaRPr lang="en" dirty="0"/>
          </a:p>
          <a:p>
            <a:pPr marL="457200" lvl="0" indent="-419100" rtl="0">
              <a:buClr>
                <a:schemeClr val="dk1"/>
              </a:buClr>
              <a:buSzPct val="166666"/>
              <a:buFont typeface="Arial"/>
              <a:buChar char="•"/>
            </a:pPr>
            <a:r>
              <a:rPr lang="en" dirty="0"/>
              <a:t>Total participants: 60</a:t>
            </a:r>
          </a:p>
          <a:p>
            <a:pPr marL="457200" lvl="0" indent="-419100" rtl="0">
              <a:buClr>
                <a:schemeClr val="dk1"/>
              </a:buClr>
              <a:buSzPct val="166666"/>
              <a:buFont typeface="Arial"/>
              <a:buChar char="•"/>
            </a:pPr>
            <a:r>
              <a:rPr lang="en" dirty="0"/>
              <a:t>Average age: 33</a:t>
            </a:r>
          </a:p>
          <a:p>
            <a:pPr marL="457200" lvl="0" indent="-419100" rtl="0">
              <a:buClr>
                <a:schemeClr val="dk1"/>
              </a:buClr>
              <a:buSzPct val="166666"/>
              <a:buFont typeface="Arial"/>
              <a:buChar char="•"/>
            </a:pPr>
            <a:r>
              <a:rPr lang="en" dirty="0"/>
              <a:t>Male/Female: 57/43%</a:t>
            </a:r>
          </a:p>
          <a:p>
            <a:pPr marL="457200" lvl="0" indent="-419100" rtl="0">
              <a:buClr>
                <a:schemeClr val="dk1"/>
              </a:buClr>
              <a:buSzPct val="166666"/>
              <a:buFont typeface="Arial"/>
              <a:buChar char="•"/>
            </a:pPr>
            <a:r>
              <a:rPr lang="en" dirty="0"/>
              <a:t>Email </a:t>
            </a:r>
            <a:r>
              <a:rPr lang="en" dirty="0" smtClean="0"/>
              <a:t>addresses </a:t>
            </a:r>
            <a:r>
              <a:rPr lang="en" dirty="0"/>
              <a:t>provided: 50%</a:t>
            </a:r>
          </a:p>
          <a:p>
            <a:pPr marL="457200" lvl="0" indent="-419100" rtl="0">
              <a:buClr>
                <a:schemeClr val="dk1"/>
              </a:buClr>
              <a:buSzPct val="166666"/>
              <a:buFont typeface="Arial"/>
              <a:buChar char="•"/>
            </a:pPr>
            <a:r>
              <a:rPr lang="en" dirty="0"/>
              <a:t>Phone numbers provided: 27%</a:t>
            </a:r>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
        <p:nvSpPr>
          <p:cNvPr id="7" name="Freeform 203"/>
          <p:cNvSpPr>
            <a:spLocks noEditPoints="1"/>
          </p:cNvSpPr>
          <p:nvPr>
            <p:custDataLst>
              <p:tags r:id="rId1"/>
            </p:custDataLst>
          </p:nvPr>
        </p:nvSpPr>
        <p:spPr bwMode="gray">
          <a:xfrm>
            <a:off x="6781800" y="3209900"/>
            <a:ext cx="1066800" cy="1152500"/>
          </a:xfrm>
          <a:custGeom>
            <a:avLst/>
            <a:gdLst>
              <a:gd name="T0" fmla="*/ 135 w 307"/>
              <a:gd name="T1" fmla="*/ 22 h 332"/>
              <a:gd name="T2" fmla="*/ 93 w 307"/>
              <a:gd name="T3" fmla="*/ 16 h 332"/>
              <a:gd name="T4" fmla="*/ 193 w 307"/>
              <a:gd name="T5" fmla="*/ 43 h 332"/>
              <a:gd name="T6" fmla="*/ 193 w 307"/>
              <a:gd name="T7" fmla="*/ 0 h 332"/>
              <a:gd name="T8" fmla="*/ 59 w 307"/>
              <a:gd name="T9" fmla="*/ 107 h 332"/>
              <a:gd name="T10" fmla="*/ 94 w 307"/>
              <a:gd name="T11" fmla="*/ 86 h 332"/>
              <a:gd name="T12" fmla="*/ 53 w 307"/>
              <a:gd name="T13" fmla="*/ 92 h 332"/>
              <a:gd name="T14" fmla="*/ 153 w 307"/>
              <a:gd name="T15" fmla="*/ 113 h 332"/>
              <a:gd name="T16" fmla="*/ 168 w 307"/>
              <a:gd name="T17" fmla="*/ 77 h 332"/>
              <a:gd name="T18" fmla="*/ 212 w 307"/>
              <a:gd name="T19" fmla="*/ 92 h 332"/>
              <a:gd name="T20" fmla="*/ 253 w 307"/>
              <a:gd name="T21" fmla="*/ 98 h 332"/>
              <a:gd name="T22" fmla="*/ 218 w 307"/>
              <a:gd name="T23" fmla="*/ 77 h 332"/>
              <a:gd name="T24" fmla="*/ 10 w 307"/>
              <a:gd name="T25" fmla="*/ 197 h 332"/>
              <a:gd name="T26" fmla="*/ 20 w 307"/>
              <a:gd name="T27" fmla="*/ 332 h 332"/>
              <a:gd name="T28" fmla="*/ 68 w 307"/>
              <a:gd name="T29" fmla="*/ 221 h 332"/>
              <a:gd name="T30" fmla="*/ 49 w 307"/>
              <a:gd name="T31" fmla="*/ 177 h 332"/>
              <a:gd name="T32" fmla="*/ 34 w 307"/>
              <a:gd name="T33" fmla="*/ 141 h 332"/>
              <a:gd name="T34" fmla="*/ 193 w 307"/>
              <a:gd name="T35" fmla="*/ 187 h 332"/>
              <a:gd name="T36" fmla="*/ 163 w 307"/>
              <a:gd name="T37" fmla="*/ 264 h 332"/>
              <a:gd name="T38" fmla="*/ 212 w 307"/>
              <a:gd name="T39" fmla="*/ 268 h 332"/>
              <a:gd name="T40" fmla="*/ 297 w 307"/>
              <a:gd name="T41" fmla="*/ 197 h 332"/>
              <a:gd name="T42" fmla="*/ 239 w 307"/>
              <a:gd name="T43" fmla="*/ 221 h 332"/>
              <a:gd name="T44" fmla="*/ 287 w 307"/>
              <a:gd name="T45" fmla="*/ 332 h 332"/>
              <a:gd name="T46" fmla="*/ 297 w 307"/>
              <a:gd name="T47" fmla="*/ 197 h 332"/>
              <a:gd name="T48" fmla="*/ 273 w 307"/>
              <a:gd name="T49" fmla="*/ 183 h 332"/>
              <a:gd name="T50" fmla="*/ 273 w 307"/>
              <a:gd name="T51" fmla="*/ 141 h 332"/>
              <a:gd name="T52" fmla="*/ 173 w 307"/>
              <a:gd name="T53" fmla="*/ 112 h 332"/>
              <a:gd name="T54" fmla="*/ 193 w 307"/>
              <a:gd name="T55" fmla="*/ 141 h 332"/>
              <a:gd name="T56" fmla="*/ 193 w 307"/>
              <a:gd name="T57" fmla="*/ 183 h 332"/>
              <a:gd name="T58" fmla="*/ 194 w 307"/>
              <a:gd name="T59" fmla="*/ 141 h 332"/>
              <a:gd name="T60" fmla="*/ 205 w 307"/>
              <a:gd name="T61" fmla="*/ 92 h 332"/>
              <a:gd name="T62" fmla="*/ 193 w 307"/>
              <a:gd name="T63" fmla="*/ 47 h 332"/>
              <a:gd name="T64" fmla="*/ 206 w 307"/>
              <a:gd name="T65" fmla="*/ 100 h 332"/>
              <a:gd name="T66" fmla="*/ 91 w 307"/>
              <a:gd name="T67" fmla="*/ 114 h 332"/>
              <a:gd name="T68" fmla="*/ 99 w 307"/>
              <a:gd name="T69" fmla="*/ 147 h 332"/>
              <a:gd name="T70" fmla="*/ 114 w 307"/>
              <a:gd name="T71" fmla="*/ 183 h 332"/>
              <a:gd name="T72" fmla="*/ 125 w 307"/>
              <a:gd name="T73" fmla="*/ 122 h 332"/>
              <a:gd name="T74" fmla="*/ 127 w 307"/>
              <a:gd name="T75" fmla="*/ 84 h 332"/>
              <a:gd name="T76" fmla="*/ 114 w 307"/>
              <a:gd name="T77" fmla="*/ 47 h 332"/>
              <a:gd name="T78" fmla="*/ 127 w 307"/>
              <a:gd name="T79" fmla="*/ 100 h 332"/>
              <a:gd name="T80" fmla="*/ 245 w 307"/>
              <a:gd name="T81" fmla="*/ 162 h 332"/>
              <a:gd name="T82" fmla="*/ 233 w 307"/>
              <a:gd name="T83" fmla="*/ 117 h 332"/>
              <a:gd name="T84" fmla="*/ 221 w 307"/>
              <a:gd name="T85" fmla="*/ 162 h 332"/>
              <a:gd name="T86" fmla="*/ 222 w 307"/>
              <a:gd name="T87" fmla="*/ 192 h 332"/>
              <a:gd name="T88" fmla="*/ 88 w 307"/>
              <a:gd name="T89" fmla="*/ 189 h 332"/>
              <a:gd name="T90" fmla="*/ 94 w 307"/>
              <a:gd name="T91" fmla="*/ 142 h 332"/>
              <a:gd name="T92" fmla="*/ 53 w 307"/>
              <a:gd name="T93" fmla="*/ 124 h 332"/>
              <a:gd name="T94" fmla="*/ 54 w 307"/>
              <a:gd name="T95" fmla="*/ 182 h 332"/>
              <a:gd name="T96" fmla="*/ 85 w 307"/>
              <a:gd name="T97" fmla="*/ 192 h 332"/>
              <a:gd name="T98" fmla="*/ 176 w 307"/>
              <a:gd name="T99" fmla="*/ 184 h 332"/>
              <a:gd name="T100" fmla="*/ 177 w 307"/>
              <a:gd name="T101" fmla="*/ 127 h 332"/>
              <a:gd name="T102" fmla="*/ 124 w 307"/>
              <a:gd name="T103" fmla="*/ 135 h 332"/>
              <a:gd name="T104" fmla="*/ 139 w 307"/>
              <a:gd name="T105" fmla="*/ 189 h 332"/>
              <a:gd name="T106" fmla="*/ 168 w 307"/>
              <a:gd name="T107" fmla="*/ 189 h 332"/>
              <a:gd name="T108" fmla="*/ 93 w 307"/>
              <a:gd name="T109" fmla="*/ 194 h 332"/>
              <a:gd name="T110" fmla="*/ 95 w 307"/>
              <a:gd name="T111" fmla="*/ 328 h 332"/>
              <a:gd name="T112" fmla="*/ 148 w 307"/>
              <a:gd name="T113" fmla="*/ 2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32">
                <a:moveTo>
                  <a:pt x="99" y="37"/>
                </a:moveTo>
                <a:cubicBezTo>
                  <a:pt x="103" y="41"/>
                  <a:pt x="108" y="43"/>
                  <a:pt x="114" y="43"/>
                </a:cubicBezTo>
                <a:cubicBezTo>
                  <a:pt x="114" y="43"/>
                  <a:pt x="114" y="43"/>
                  <a:pt x="114" y="43"/>
                </a:cubicBezTo>
                <a:cubicBezTo>
                  <a:pt x="114" y="43"/>
                  <a:pt x="114" y="43"/>
                  <a:pt x="114" y="43"/>
                </a:cubicBezTo>
                <a:cubicBezTo>
                  <a:pt x="120" y="43"/>
                  <a:pt x="125" y="41"/>
                  <a:pt x="129" y="37"/>
                </a:cubicBezTo>
                <a:cubicBezTo>
                  <a:pt x="131" y="34"/>
                  <a:pt x="133" y="31"/>
                  <a:pt x="134" y="28"/>
                </a:cubicBezTo>
                <a:cubicBezTo>
                  <a:pt x="134" y="26"/>
                  <a:pt x="135" y="24"/>
                  <a:pt x="135" y="22"/>
                </a:cubicBezTo>
                <a:cubicBezTo>
                  <a:pt x="135" y="19"/>
                  <a:pt x="134" y="17"/>
                  <a:pt x="134" y="16"/>
                </a:cubicBezTo>
                <a:cubicBezTo>
                  <a:pt x="133" y="12"/>
                  <a:pt x="131" y="9"/>
                  <a:pt x="129" y="7"/>
                </a:cubicBezTo>
                <a:cubicBezTo>
                  <a:pt x="125" y="2"/>
                  <a:pt x="120" y="0"/>
                  <a:pt x="114" y="0"/>
                </a:cubicBezTo>
                <a:cubicBezTo>
                  <a:pt x="114" y="0"/>
                  <a:pt x="114" y="0"/>
                  <a:pt x="114" y="0"/>
                </a:cubicBezTo>
                <a:cubicBezTo>
                  <a:pt x="114" y="0"/>
                  <a:pt x="114" y="0"/>
                  <a:pt x="114" y="0"/>
                </a:cubicBezTo>
                <a:cubicBezTo>
                  <a:pt x="108" y="0"/>
                  <a:pt x="103" y="2"/>
                  <a:pt x="99" y="7"/>
                </a:cubicBezTo>
                <a:cubicBezTo>
                  <a:pt x="96" y="9"/>
                  <a:pt x="94" y="12"/>
                  <a:pt x="93" y="16"/>
                </a:cubicBezTo>
                <a:cubicBezTo>
                  <a:pt x="93" y="17"/>
                  <a:pt x="93" y="19"/>
                  <a:pt x="93" y="22"/>
                </a:cubicBezTo>
                <a:cubicBezTo>
                  <a:pt x="93" y="24"/>
                  <a:pt x="93" y="26"/>
                  <a:pt x="93" y="28"/>
                </a:cubicBezTo>
                <a:cubicBezTo>
                  <a:pt x="94" y="31"/>
                  <a:pt x="96" y="34"/>
                  <a:pt x="99" y="37"/>
                </a:cubicBezTo>
                <a:close/>
                <a:moveTo>
                  <a:pt x="178" y="37"/>
                </a:moveTo>
                <a:cubicBezTo>
                  <a:pt x="182" y="41"/>
                  <a:pt x="187" y="43"/>
                  <a:pt x="193" y="43"/>
                </a:cubicBezTo>
                <a:cubicBezTo>
                  <a:pt x="193" y="43"/>
                  <a:pt x="193" y="43"/>
                  <a:pt x="193" y="43"/>
                </a:cubicBezTo>
                <a:cubicBezTo>
                  <a:pt x="193" y="43"/>
                  <a:pt x="193" y="43"/>
                  <a:pt x="193" y="43"/>
                </a:cubicBezTo>
                <a:cubicBezTo>
                  <a:pt x="199" y="43"/>
                  <a:pt x="204" y="41"/>
                  <a:pt x="208" y="37"/>
                </a:cubicBezTo>
                <a:cubicBezTo>
                  <a:pt x="211" y="34"/>
                  <a:pt x="213" y="31"/>
                  <a:pt x="213" y="28"/>
                </a:cubicBezTo>
                <a:cubicBezTo>
                  <a:pt x="214" y="26"/>
                  <a:pt x="214" y="24"/>
                  <a:pt x="214" y="22"/>
                </a:cubicBezTo>
                <a:cubicBezTo>
                  <a:pt x="214" y="19"/>
                  <a:pt x="214" y="17"/>
                  <a:pt x="213" y="16"/>
                </a:cubicBezTo>
                <a:cubicBezTo>
                  <a:pt x="213" y="12"/>
                  <a:pt x="211" y="9"/>
                  <a:pt x="208" y="7"/>
                </a:cubicBezTo>
                <a:cubicBezTo>
                  <a:pt x="204" y="2"/>
                  <a:pt x="199" y="0"/>
                  <a:pt x="193" y="0"/>
                </a:cubicBezTo>
                <a:cubicBezTo>
                  <a:pt x="193" y="0"/>
                  <a:pt x="193" y="0"/>
                  <a:pt x="193" y="0"/>
                </a:cubicBezTo>
                <a:cubicBezTo>
                  <a:pt x="193" y="0"/>
                  <a:pt x="193" y="0"/>
                  <a:pt x="193" y="0"/>
                </a:cubicBezTo>
                <a:cubicBezTo>
                  <a:pt x="187" y="0"/>
                  <a:pt x="182" y="2"/>
                  <a:pt x="178" y="7"/>
                </a:cubicBezTo>
                <a:cubicBezTo>
                  <a:pt x="176" y="9"/>
                  <a:pt x="174" y="12"/>
                  <a:pt x="173" y="16"/>
                </a:cubicBezTo>
                <a:cubicBezTo>
                  <a:pt x="172" y="17"/>
                  <a:pt x="172" y="19"/>
                  <a:pt x="172" y="22"/>
                </a:cubicBezTo>
                <a:cubicBezTo>
                  <a:pt x="172" y="24"/>
                  <a:pt x="172" y="26"/>
                  <a:pt x="173" y="28"/>
                </a:cubicBezTo>
                <a:cubicBezTo>
                  <a:pt x="174" y="31"/>
                  <a:pt x="176" y="34"/>
                  <a:pt x="178" y="37"/>
                </a:cubicBezTo>
                <a:close/>
                <a:moveTo>
                  <a:pt x="59" y="107"/>
                </a:moveTo>
                <a:cubicBezTo>
                  <a:pt x="63" y="111"/>
                  <a:pt x="68" y="113"/>
                  <a:pt x="74" y="113"/>
                </a:cubicBezTo>
                <a:cubicBezTo>
                  <a:pt x="74" y="113"/>
                  <a:pt x="74" y="113"/>
                  <a:pt x="74" y="113"/>
                </a:cubicBezTo>
                <a:cubicBezTo>
                  <a:pt x="74" y="113"/>
                  <a:pt x="74" y="113"/>
                  <a:pt x="74" y="113"/>
                </a:cubicBezTo>
                <a:cubicBezTo>
                  <a:pt x="80" y="113"/>
                  <a:pt x="85" y="111"/>
                  <a:pt x="89" y="107"/>
                </a:cubicBezTo>
                <a:cubicBezTo>
                  <a:pt x="92" y="104"/>
                  <a:pt x="93" y="101"/>
                  <a:pt x="94" y="98"/>
                </a:cubicBezTo>
                <a:cubicBezTo>
                  <a:pt x="95" y="96"/>
                  <a:pt x="95" y="94"/>
                  <a:pt x="95" y="92"/>
                </a:cubicBezTo>
                <a:cubicBezTo>
                  <a:pt x="95" y="90"/>
                  <a:pt x="95" y="88"/>
                  <a:pt x="94" y="86"/>
                </a:cubicBezTo>
                <a:cubicBezTo>
                  <a:pt x="93" y="82"/>
                  <a:pt x="92" y="79"/>
                  <a:pt x="89" y="77"/>
                </a:cubicBezTo>
                <a:cubicBezTo>
                  <a:pt x="85" y="73"/>
                  <a:pt x="80" y="71"/>
                  <a:pt x="74" y="71"/>
                </a:cubicBezTo>
                <a:cubicBezTo>
                  <a:pt x="74" y="71"/>
                  <a:pt x="74" y="71"/>
                  <a:pt x="74" y="71"/>
                </a:cubicBezTo>
                <a:cubicBezTo>
                  <a:pt x="74" y="71"/>
                  <a:pt x="74" y="71"/>
                  <a:pt x="74" y="71"/>
                </a:cubicBezTo>
                <a:cubicBezTo>
                  <a:pt x="68" y="71"/>
                  <a:pt x="63" y="73"/>
                  <a:pt x="59" y="77"/>
                </a:cubicBezTo>
                <a:cubicBezTo>
                  <a:pt x="56" y="79"/>
                  <a:pt x="55" y="82"/>
                  <a:pt x="54" y="86"/>
                </a:cubicBezTo>
                <a:cubicBezTo>
                  <a:pt x="53" y="88"/>
                  <a:pt x="53" y="90"/>
                  <a:pt x="53" y="92"/>
                </a:cubicBezTo>
                <a:cubicBezTo>
                  <a:pt x="53" y="94"/>
                  <a:pt x="53" y="96"/>
                  <a:pt x="54" y="98"/>
                </a:cubicBezTo>
                <a:cubicBezTo>
                  <a:pt x="55" y="101"/>
                  <a:pt x="56" y="104"/>
                  <a:pt x="59" y="107"/>
                </a:cubicBezTo>
                <a:close/>
                <a:moveTo>
                  <a:pt x="133" y="86"/>
                </a:moveTo>
                <a:cubicBezTo>
                  <a:pt x="133" y="88"/>
                  <a:pt x="132" y="90"/>
                  <a:pt x="132" y="92"/>
                </a:cubicBezTo>
                <a:cubicBezTo>
                  <a:pt x="132" y="94"/>
                  <a:pt x="133" y="96"/>
                  <a:pt x="133" y="98"/>
                </a:cubicBezTo>
                <a:cubicBezTo>
                  <a:pt x="134" y="101"/>
                  <a:pt x="136" y="104"/>
                  <a:pt x="138" y="107"/>
                </a:cubicBezTo>
                <a:cubicBezTo>
                  <a:pt x="143" y="111"/>
                  <a:pt x="148" y="113"/>
                  <a:pt x="153" y="113"/>
                </a:cubicBezTo>
                <a:cubicBezTo>
                  <a:pt x="153" y="113"/>
                  <a:pt x="153" y="113"/>
                  <a:pt x="153" y="113"/>
                </a:cubicBezTo>
                <a:cubicBezTo>
                  <a:pt x="154" y="113"/>
                  <a:pt x="154" y="113"/>
                  <a:pt x="154" y="113"/>
                </a:cubicBezTo>
                <a:cubicBezTo>
                  <a:pt x="159" y="113"/>
                  <a:pt x="164" y="111"/>
                  <a:pt x="168" y="107"/>
                </a:cubicBezTo>
                <a:cubicBezTo>
                  <a:pt x="171" y="104"/>
                  <a:pt x="173" y="101"/>
                  <a:pt x="174" y="98"/>
                </a:cubicBezTo>
                <a:cubicBezTo>
                  <a:pt x="174" y="96"/>
                  <a:pt x="175" y="94"/>
                  <a:pt x="175" y="92"/>
                </a:cubicBezTo>
                <a:cubicBezTo>
                  <a:pt x="175" y="90"/>
                  <a:pt x="174" y="88"/>
                  <a:pt x="174" y="86"/>
                </a:cubicBezTo>
                <a:cubicBezTo>
                  <a:pt x="173" y="82"/>
                  <a:pt x="171" y="79"/>
                  <a:pt x="168" y="77"/>
                </a:cubicBezTo>
                <a:cubicBezTo>
                  <a:pt x="164" y="73"/>
                  <a:pt x="159" y="71"/>
                  <a:pt x="154" y="71"/>
                </a:cubicBezTo>
                <a:cubicBezTo>
                  <a:pt x="154" y="71"/>
                  <a:pt x="154" y="71"/>
                  <a:pt x="153" y="71"/>
                </a:cubicBezTo>
                <a:cubicBezTo>
                  <a:pt x="153" y="71"/>
                  <a:pt x="153" y="71"/>
                  <a:pt x="153" y="71"/>
                </a:cubicBezTo>
                <a:cubicBezTo>
                  <a:pt x="148" y="71"/>
                  <a:pt x="143" y="73"/>
                  <a:pt x="138" y="77"/>
                </a:cubicBezTo>
                <a:cubicBezTo>
                  <a:pt x="136" y="79"/>
                  <a:pt x="134" y="82"/>
                  <a:pt x="133" y="86"/>
                </a:cubicBezTo>
                <a:close/>
                <a:moveTo>
                  <a:pt x="213" y="86"/>
                </a:moveTo>
                <a:cubicBezTo>
                  <a:pt x="212" y="88"/>
                  <a:pt x="212" y="90"/>
                  <a:pt x="212" y="92"/>
                </a:cubicBezTo>
                <a:cubicBezTo>
                  <a:pt x="212" y="94"/>
                  <a:pt x="212" y="96"/>
                  <a:pt x="213" y="98"/>
                </a:cubicBezTo>
                <a:cubicBezTo>
                  <a:pt x="214" y="101"/>
                  <a:pt x="215" y="104"/>
                  <a:pt x="218" y="107"/>
                </a:cubicBezTo>
                <a:cubicBezTo>
                  <a:pt x="222" y="111"/>
                  <a:pt x="227" y="113"/>
                  <a:pt x="233" y="113"/>
                </a:cubicBezTo>
                <a:cubicBezTo>
                  <a:pt x="233" y="113"/>
                  <a:pt x="233" y="113"/>
                  <a:pt x="233" y="113"/>
                </a:cubicBezTo>
                <a:cubicBezTo>
                  <a:pt x="233" y="113"/>
                  <a:pt x="233" y="113"/>
                  <a:pt x="233" y="113"/>
                </a:cubicBezTo>
                <a:cubicBezTo>
                  <a:pt x="239" y="113"/>
                  <a:pt x="244" y="111"/>
                  <a:pt x="248" y="107"/>
                </a:cubicBezTo>
                <a:cubicBezTo>
                  <a:pt x="251" y="104"/>
                  <a:pt x="252" y="101"/>
                  <a:pt x="253" y="98"/>
                </a:cubicBezTo>
                <a:cubicBezTo>
                  <a:pt x="254" y="96"/>
                  <a:pt x="254" y="94"/>
                  <a:pt x="254" y="92"/>
                </a:cubicBezTo>
                <a:cubicBezTo>
                  <a:pt x="254" y="90"/>
                  <a:pt x="254" y="88"/>
                  <a:pt x="253" y="86"/>
                </a:cubicBezTo>
                <a:cubicBezTo>
                  <a:pt x="252" y="82"/>
                  <a:pt x="251" y="79"/>
                  <a:pt x="248" y="77"/>
                </a:cubicBezTo>
                <a:cubicBezTo>
                  <a:pt x="244" y="73"/>
                  <a:pt x="239" y="71"/>
                  <a:pt x="233" y="71"/>
                </a:cubicBezTo>
                <a:cubicBezTo>
                  <a:pt x="233" y="71"/>
                  <a:pt x="233" y="71"/>
                  <a:pt x="233" y="71"/>
                </a:cubicBezTo>
                <a:cubicBezTo>
                  <a:pt x="233" y="71"/>
                  <a:pt x="233" y="71"/>
                  <a:pt x="233" y="71"/>
                </a:cubicBezTo>
                <a:cubicBezTo>
                  <a:pt x="227" y="71"/>
                  <a:pt x="222" y="73"/>
                  <a:pt x="218" y="77"/>
                </a:cubicBezTo>
                <a:cubicBezTo>
                  <a:pt x="215" y="79"/>
                  <a:pt x="214" y="82"/>
                  <a:pt x="213" y="86"/>
                </a:cubicBezTo>
                <a:close/>
                <a:moveTo>
                  <a:pt x="55" y="194"/>
                </a:moveTo>
                <a:cubicBezTo>
                  <a:pt x="49" y="190"/>
                  <a:pt x="42" y="187"/>
                  <a:pt x="34" y="187"/>
                </a:cubicBezTo>
                <a:cubicBezTo>
                  <a:pt x="34" y="187"/>
                  <a:pt x="34" y="187"/>
                  <a:pt x="34" y="187"/>
                </a:cubicBezTo>
                <a:cubicBezTo>
                  <a:pt x="34" y="187"/>
                  <a:pt x="34" y="187"/>
                  <a:pt x="34" y="187"/>
                </a:cubicBezTo>
                <a:cubicBezTo>
                  <a:pt x="26" y="187"/>
                  <a:pt x="19" y="190"/>
                  <a:pt x="14" y="194"/>
                </a:cubicBezTo>
                <a:cubicBezTo>
                  <a:pt x="12" y="195"/>
                  <a:pt x="11" y="196"/>
                  <a:pt x="10" y="197"/>
                </a:cubicBezTo>
                <a:cubicBezTo>
                  <a:pt x="4" y="204"/>
                  <a:pt x="0" y="212"/>
                  <a:pt x="0" y="221"/>
                </a:cubicBezTo>
                <a:cubicBezTo>
                  <a:pt x="0" y="260"/>
                  <a:pt x="0" y="260"/>
                  <a:pt x="0" y="260"/>
                </a:cubicBezTo>
                <a:cubicBezTo>
                  <a:pt x="0" y="262"/>
                  <a:pt x="2" y="264"/>
                  <a:pt x="4" y="264"/>
                </a:cubicBezTo>
                <a:cubicBezTo>
                  <a:pt x="12" y="264"/>
                  <a:pt x="12" y="264"/>
                  <a:pt x="12" y="264"/>
                </a:cubicBezTo>
                <a:cubicBezTo>
                  <a:pt x="14" y="264"/>
                  <a:pt x="16" y="266"/>
                  <a:pt x="16" y="268"/>
                </a:cubicBezTo>
                <a:cubicBezTo>
                  <a:pt x="16" y="328"/>
                  <a:pt x="16" y="328"/>
                  <a:pt x="16" y="328"/>
                </a:cubicBezTo>
                <a:cubicBezTo>
                  <a:pt x="16" y="330"/>
                  <a:pt x="18" y="332"/>
                  <a:pt x="20" y="332"/>
                </a:cubicBezTo>
                <a:cubicBezTo>
                  <a:pt x="48" y="332"/>
                  <a:pt x="48" y="332"/>
                  <a:pt x="48" y="332"/>
                </a:cubicBezTo>
                <a:cubicBezTo>
                  <a:pt x="51" y="332"/>
                  <a:pt x="52" y="330"/>
                  <a:pt x="52" y="328"/>
                </a:cubicBezTo>
                <a:cubicBezTo>
                  <a:pt x="52" y="268"/>
                  <a:pt x="52" y="268"/>
                  <a:pt x="52" y="268"/>
                </a:cubicBezTo>
                <a:cubicBezTo>
                  <a:pt x="52" y="266"/>
                  <a:pt x="54" y="264"/>
                  <a:pt x="56" y="264"/>
                </a:cubicBezTo>
                <a:cubicBezTo>
                  <a:pt x="64" y="264"/>
                  <a:pt x="64" y="264"/>
                  <a:pt x="64" y="264"/>
                </a:cubicBezTo>
                <a:cubicBezTo>
                  <a:pt x="66" y="264"/>
                  <a:pt x="68" y="262"/>
                  <a:pt x="68" y="260"/>
                </a:cubicBezTo>
                <a:cubicBezTo>
                  <a:pt x="68" y="221"/>
                  <a:pt x="68" y="221"/>
                  <a:pt x="68" y="221"/>
                </a:cubicBezTo>
                <a:cubicBezTo>
                  <a:pt x="68" y="212"/>
                  <a:pt x="65" y="204"/>
                  <a:pt x="58" y="197"/>
                </a:cubicBezTo>
                <a:cubicBezTo>
                  <a:pt x="57" y="196"/>
                  <a:pt x="56" y="195"/>
                  <a:pt x="55" y="194"/>
                </a:cubicBezTo>
                <a:close/>
                <a:moveTo>
                  <a:pt x="19" y="177"/>
                </a:moveTo>
                <a:cubicBezTo>
                  <a:pt x="23" y="181"/>
                  <a:pt x="28" y="183"/>
                  <a:pt x="34" y="183"/>
                </a:cubicBezTo>
                <a:cubicBezTo>
                  <a:pt x="34" y="183"/>
                  <a:pt x="34" y="183"/>
                  <a:pt x="34" y="183"/>
                </a:cubicBezTo>
                <a:cubicBezTo>
                  <a:pt x="34" y="183"/>
                  <a:pt x="34" y="183"/>
                  <a:pt x="34" y="183"/>
                </a:cubicBezTo>
                <a:cubicBezTo>
                  <a:pt x="40" y="183"/>
                  <a:pt x="45" y="181"/>
                  <a:pt x="49" y="177"/>
                </a:cubicBezTo>
                <a:cubicBezTo>
                  <a:pt x="52" y="174"/>
                  <a:pt x="53" y="171"/>
                  <a:pt x="54" y="168"/>
                </a:cubicBezTo>
                <a:cubicBezTo>
                  <a:pt x="55" y="166"/>
                  <a:pt x="55" y="164"/>
                  <a:pt x="55" y="162"/>
                </a:cubicBezTo>
                <a:cubicBezTo>
                  <a:pt x="55" y="160"/>
                  <a:pt x="55" y="158"/>
                  <a:pt x="54" y="156"/>
                </a:cubicBezTo>
                <a:cubicBezTo>
                  <a:pt x="53" y="152"/>
                  <a:pt x="52" y="149"/>
                  <a:pt x="49" y="147"/>
                </a:cubicBezTo>
                <a:cubicBezTo>
                  <a:pt x="45" y="143"/>
                  <a:pt x="40" y="141"/>
                  <a:pt x="34" y="141"/>
                </a:cubicBezTo>
                <a:cubicBezTo>
                  <a:pt x="34" y="141"/>
                  <a:pt x="34" y="141"/>
                  <a:pt x="34" y="141"/>
                </a:cubicBezTo>
                <a:cubicBezTo>
                  <a:pt x="34" y="141"/>
                  <a:pt x="34" y="141"/>
                  <a:pt x="34" y="141"/>
                </a:cubicBezTo>
                <a:cubicBezTo>
                  <a:pt x="28" y="141"/>
                  <a:pt x="23" y="143"/>
                  <a:pt x="19" y="147"/>
                </a:cubicBezTo>
                <a:cubicBezTo>
                  <a:pt x="17" y="149"/>
                  <a:pt x="15" y="152"/>
                  <a:pt x="14" y="156"/>
                </a:cubicBezTo>
                <a:cubicBezTo>
                  <a:pt x="13" y="158"/>
                  <a:pt x="13" y="160"/>
                  <a:pt x="13" y="162"/>
                </a:cubicBezTo>
                <a:cubicBezTo>
                  <a:pt x="13" y="164"/>
                  <a:pt x="13" y="166"/>
                  <a:pt x="14" y="168"/>
                </a:cubicBezTo>
                <a:cubicBezTo>
                  <a:pt x="15" y="171"/>
                  <a:pt x="17" y="174"/>
                  <a:pt x="19" y="177"/>
                </a:cubicBezTo>
                <a:close/>
                <a:moveTo>
                  <a:pt x="214" y="194"/>
                </a:moveTo>
                <a:cubicBezTo>
                  <a:pt x="208" y="190"/>
                  <a:pt x="201" y="187"/>
                  <a:pt x="193" y="187"/>
                </a:cubicBezTo>
                <a:cubicBezTo>
                  <a:pt x="193" y="187"/>
                  <a:pt x="193" y="187"/>
                  <a:pt x="193" y="187"/>
                </a:cubicBezTo>
                <a:cubicBezTo>
                  <a:pt x="193" y="187"/>
                  <a:pt x="193" y="187"/>
                  <a:pt x="193" y="187"/>
                </a:cubicBezTo>
                <a:cubicBezTo>
                  <a:pt x="185" y="187"/>
                  <a:pt x="179" y="190"/>
                  <a:pt x="173" y="194"/>
                </a:cubicBezTo>
                <a:cubicBezTo>
                  <a:pt x="172" y="195"/>
                  <a:pt x="170" y="196"/>
                  <a:pt x="169" y="197"/>
                </a:cubicBezTo>
                <a:cubicBezTo>
                  <a:pt x="163" y="204"/>
                  <a:pt x="159" y="212"/>
                  <a:pt x="159" y="221"/>
                </a:cubicBezTo>
                <a:cubicBezTo>
                  <a:pt x="159" y="260"/>
                  <a:pt x="159" y="260"/>
                  <a:pt x="159" y="260"/>
                </a:cubicBezTo>
                <a:cubicBezTo>
                  <a:pt x="159" y="262"/>
                  <a:pt x="161" y="264"/>
                  <a:pt x="163" y="264"/>
                </a:cubicBezTo>
                <a:cubicBezTo>
                  <a:pt x="171" y="264"/>
                  <a:pt x="171" y="264"/>
                  <a:pt x="171" y="264"/>
                </a:cubicBezTo>
                <a:cubicBezTo>
                  <a:pt x="173" y="264"/>
                  <a:pt x="175" y="266"/>
                  <a:pt x="175" y="268"/>
                </a:cubicBezTo>
                <a:cubicBezTo>
                  <a:pt x="175" y="328"/>
                  <a:pt x="175" y="328"/>
                  <a:pt x="175" y="328"/>
                </a:cubicBezTo>
                <a:cubicBezTo>
                  <a:pt x="175" y="330"/>
                  <a:pt x="177" y="332"/>
                  <a:pt x="179" y="332"/>
                </a:cubicBezTo>
                <a:cubicBezTo>
                  <a:pt x="207" y="332"/>
                  <a:pt x="207" y="332"/>
                  <a:pt x="207" y="332"/>
                </a:cubicBezTo>
                <a:cubicBezTo>
                  <a:pt x="210" y="332"/>
                  <a:pt x="212" y="330"/>
                  <a:pt x="212" y="328"/>
                </a:cubicBezTo>
                <a:cubicBezTo>
                  <a:pt x="212" y="268"/>
                  <a:pt x="212" y="268"/>
                  <a:pt x="212" y="268"/>
                </a:cubicBezTo>
                <a:cubicBezTo>
                  <a:pt x="212" y="266"/>
                  <a:pt x="213" y="264"/>
                  <a:pt x="216" y="264"/>
                </a:cubicBezTo>
                <a:cubicBezTo>
                  <a:pt x="223" y="264"/>
                  <a:pt x="223" y="264"/>
                  <a:pt x="223" y="264"/>
                </a:cubicBezTo>
                <a:cubicBezTo>
                  <a:pt x="225" y="264"/>
                  <a:pt x="227" y="262"/>
                  <a:pt x="227" y="260"/>
                </a:cubicBezTo>
                <a:cubicBezTo>
                  <a:pt x="227" y="221"/>
                  <a:pt x="227" y="221"/>
                  <a:pt x="227" y="221"/>
                </a:cubicBezTo>
                <a:cubicBezTo>
                  <a:pt x="227" y="212"/>
                  <a:pt x="224" y="204"/>
                  <a:pt x="217" y="197"/>
                </a:cubicBezTo>
                <a:cubicBezTo>
                  <a:pt x="216" y="196"/>
                  <a:pt x="215" y="195"/>
                  <a:pt x="214" y="194"/>
                </a:cubicBezTo>
                <a:close/>
                <a:moveTo>
                  <a:pt x="297" y="197"/>
                </a:moveTo>
                <a:cubicBezTo>
                  <a:pt x="296" y="196"/>
                  <a:pt x="295" y="195"/>
                  <a:pt x="293" y="194"/>
                </a:cubicBezTo>
                <a:cubicBezTo>
                  <a:pt x="287" y="190"/>
                  <a:pt x="281" y="187"/>
                  <a:pt x="273" y="187"/>
                </a:cubicBezTo>
                <a:cubicBezTo>
                  <a:pt x="273" y="187"/>
                  <a:pt x="273" y="187"/>
                  <a:pt x="273" y="187"/>
                </a:cubicBezTo>
                <a:cubicBezTo>
                  <a:pt x="273" y="187"/>
                  <a:pt x="273" y="187"/>
                  <a:pt x="273" y="187"/>
                </a:cubicBezTo>
                <a:cubicBezTo>
                  <a:pt x="265" y="187"/>
                  <a:pt x="258" y="190"/>
                  <a:pt x="252" y="194"/>
                </a:cubicBezTo>
                <a:cubicBezTo>
                  <a:pt x="251" y="195"/>
                  <a:pt x="250" y="196"/>
                  <a:pt x="249" y="197"/>
                </a:cubicBezTo>
                <a:cubicBezTo>
                  <a:pt x="242" y="204"/>
                  <a:pt x="239" y="212"/>
                  <a:pt x="239" y="221"/>
                </a:cubicBezTo>
                <a:cubicBezTo>
                  <a:pt x="239" y="260"/>
                  <a:pt x="239" y="260"/>
                  <a:pt x="239" y="260"/>
                </a:cubicBezTo>
                <a:cubicBezTo>
                  <a:pt x="239" y="262"/>
                  <a:pt x="241" y="264"/>
                  <a:pt x="243" y="264"/>
                </a:cubicBezTo>
                <a:cubicBezTo>
                  <a:pt x="250" y="264"/>
                  <a:pt x="250" y="264"/>
                  <a:pt x="250" y="264"/>
                </a:cubicBezTo>
                <a:cubicBezTo>
                  <a:pt x="253" y="264"/>
                  <a:pt x="255" y="266"/>
                  <a:pt x="255" y="268"/>
                </a:cubicBezTo>
                <a:cubicBezTo>
                  <a:pt x="255" y="328"/>
                  <a:pt x="255" y="328"/>
                  <a:pt x="255" y="328"/>
                </a:cubicBezTo>
                <a:cubicBezTo>
                  <a:pt x="255" y="330"/>
                  <a:pt x="256" y="332"/>
                  <a:pt x="259" y="332"/>
                </a:cubicBezTo>
                <a:cubicBezTo>
                  <a:pt x="287" y="332"/>
                  <a:pt x="287" y="332"/>
                  <a:pt x="287" y="332"/>
                </a:cubicBezTo>
                <a:cubicBezTo>
                  <a:pt x="289" y="332"/>
                  <a:pt x="291" y="330"/>
                  <a:pt x="291" y="328"/>
                </a:cubicBezTo>
                <a:cubicBezTo>
                  <a:pt x="291" y="268"/>
                  <a:pt x="291" y="268"/>
                  <a:pt x="291" y="268"/>
                </a:cubicBezTo>
                <a:cubicBezTo>
                  <a:pt x="291" y="266"/>
                  <a:pt x="293" y="264"/>
                  <a:pt x="295" y="264"/>
                </a:cubicBezTo>
                <a:cubicBezTo>
                  <a:pt x="303" y="264"/>
                  <a:pt x="303" y="264"/>
                  <a:pt x="303" y="264"/>
                </a:cubicBezTo>
                <a:cubicBezTo>
                  <a:pt x="305" y="264"/>
                  <a:pt x="307" y="262"/>
                  <a:pt x="307" y="260"/>
                </a:cubicBezTo>
                <a:cubicBezTo>
                  <a:pt x="307" y="221"/>
                  <a:pt x="307" y="221"/>
                  <a:pt x="307" y="221"/>
                </a:cubicBezTo>
                <a:cubicBezTo>
                  <a:pt x="307" y="212"/>
                  <a:pt x="303" y="204"/>
                  <a:pt x="297" y="197"/>
                </a:cubicBezTo>
                <a:close/>
                <a:moveTo>
                  <a:pt x="253" y="156"/>
                </a:moveTo>
                <a:cubicBezTo>
                  <a:pt x="252" y="158"/>
                  <a:pt x="252" y="160"/>
                  <a:pt x="252" y="162"/>
                </a:cubicBezTo>
                <a:cubicBezTo>
                  <a:pt x="252" y="164"/>
                  <a:pt x="252" y="166"/>
                  <a:pt x="253" y="168"/>
                </a:cubicBezTo>
                <a:cubicBezTo>
                  <a:pt x="254" y="171"/>
                  <a:pt x="255" y="174"/>
                  <a:pt x="258" y="177"/>
                </a:cubicBezTo>
                <a:cubicBezTo>
                  <a:pt x="262" y="181"/>
                  <a:pt x="267" y="183"/>
                  <a:pt x="273" y="183"/>
                </a:cubicBezTo>
                <a:cubicBezTo>
                  <a:pt x="273" y="183"/>
                  <a:pt x="273" y="183"/>
                  <a:pt x="273" y="183"/>
                </a:cubicBezTo>
                <a:cubicBezTo>
                  <a:pt x="273" y="183"/>
                  <a:pt x="273" y="183"/>
                  <a:pt x="273" y="183"/>
                </a:cubicBezTo>
                <a:cubicBezTo>
                  <a:pt x="279" y="183"/>
                  <a:pt x="284" y="181"/>
                  <a:pt x="288" y="177"/>
                </a:cubicBezTo>
                <a:cubicBezTo>
                  <a:pt x="290" y="174"/>
                  <a:pt x="292" y="171"/>
                  <a:pt x="293" y="168"/>
                </a:cubicBezTo>
                <a:cubicBezTo>
                  <a:pt x="294" y="166"/>
                  <a:pt x="294" y="164"/>
                  <a:pt x="294" y="162"/>
                </a:cubicBezTo>
                <a:cubicBezTo>
                  <a:pt x="294" y="160"/>
                  <a:pt x="294" y="158"/>
                  <a:pt x="293" y="156"/>
                </a:cubicBezTo>
                <a:cubicBezTo>
                  <a:pt x="292" y="152"/>
                  <a:pt x="290" y="149"/>
                  <a:pt x="288" y="147"/>
                </a:cubicBezTo>
                <a:cubicBezTo>
                  <a:pt x="284" y="143"/>
                  <a:pt x="279" y="141"/>
                  <a:pt x="273" y="141"/>
                </a:cubicBezTo>
                <a:cubicBezTo>
                  <a:pt x="273" y="141"/>
                  <a:pt x="273" y="141"/>
                  <a:pt x="273" y="141"/>
                </a:cubicBezTo>
                <a:cubicBezTo>
                  <a:pt x="273" y="141"/>
                  <a:pt x="273" y="141"/>
                  <a:pt x="273" y="141"/>
                </a:cubicBezTo>
                <a:cubicBezTo>
                  <a:pt x="267" y="141"/>
                  <a:pt x="262" y="143"/>
                  <a:pt x="258" y="147"/>
                </a:cubicBezTo>
                <a:cubicBezTo>
                  <a:pt x="255" y="149"/>
                  <a:pt x="254" y="152"/>
                  <a:pt x="253" y="156"/>
                </a:cubicBezTo>
                <a:close/>
                <a:moveTo>
                  <a:pt x="180" y="84"/>
                </a:moveTo>
                <a:cubicBezTo>
                  <a:pt x="182" y="92"/>
                  <a:pt x="182" y="92"/>
                  <a:pt x="182" y="92"/>
                </a:cubicBezTo>
                <a:cubicBezTo>
                  <a:pt x="182" y="92"/>
                  <a:pt x="180" y="100"/>
                  <a:pt x="180" y="100"/>
                </a:cubicBezTo>
                <a:cubicBezTo>
                  <a:pt x="179" y="104"/>
                  <a:pt x="177" y="108"/>
                  <a:pt x="173" y="112"/>
                </a:cubicBezTo>
                <a:cubicBezTo>
                  <a:pt x="173" y="113"/>
                  <a:pt x="172" y="113"/>
                  <a:pt x="171" y="114"/>
                </a:cubicBezTo>
                <a:cubicBezTo>
                  <a:pt x="173" y="115"/>
                  <a:pt x="176" y="117"/>
                  <a:pt x="178" y="119"/>
                </a:cubicBezTo>
                <a:cubicBezTo>
                  <a:pt x="179" y="119"/>
                  <a:pt x="179" y="119"/>
                  <a:pt x="179" y="119"/>
                </a:cubicBezTo>
                <a:cubicBezTo>
                  <a:pt x="182" y="122"/>
                  <a:pt x="182" y="122"/>
                  <a:pt x="182" y="122"/>
                </a:cubicBezTo>
                <a:cubicBezTo>
                  <a:pt x="182" y="122"/>
                  <a:pt x="182" y="122"/>
                  <a:pt x="182" y="122"/>
                </a:cubicBezTo>
                <a:cubicBezTo>
                  <a:pt x="182" y="122"/>
                  <a:pt x="182" y="122"/>
                  <a:pt x="182" y="122"/>
                </a:cubicBezTo>
                <a:cubicBezTo>
                  <a:pt x="188" y="128"/>
                  <a:pt x="191" y="134"/>
                  <a:pt x="193" y="141"/>
                </a:cubicBezTo>
                <a:cubicBezTo>
                  <a:pt x="187" y="141"/>
                  <a:pt x="182" y="143"/>
                  <a:pt x="178" y="147"/>
                </a:cubicBezTo>
                <a:cubicBezTo>
                  <a:pt x="176" y="149"/>
                  <a:pt x="174" y="152"/>
                  <a:pt x="173" y="156"/>
                </a:cubicBezTo>
                <a:cubicBezTo>
                  <a:pt x="172" y="158"/>
                  <a:pt x="172" y="160"/>
                  <a:pt x="172" y="162"/>
                </a:cubicBezTo>
                <a:cubicBezTo>
                  <a:pt x="172" y="164"/>
                  <a:pt x="172" y="166"/>
                  <a:pt x="173" y="168"/>
                </a:cubicBezTo>
                <a:cubicBezTo>
                  <a:pt x="174" y="171"/>
                  <a:pt x="176" y="174"/>
                  <a:pt x="178" y="177"/>
                </a:cubicBezTo>
                <a:cubicBezTo>
                  <a:pt x="182" y="181"/>
                  <a:pt x="187" y="183"/>
                  <a:pt x="193" y="183"/>
                </a:cubicBezTo>
                <a:cubicBezTo>
                  <a:pt x="193" y="183"/>
                  <a:pt x="193" y="183"/>
                  <a:pt x="193" y="183"/>
                </a:cubicBezTo>
                <a:cubicBezTo>
                  <a:pt x="193" y="183"/>
                  <a:pt x="193" y="183"/>
                  <a:pt x="193" y="183"/>
                </a:cubicBezTo>
                <a:cubicBezTo>
                  <a:pt x="199" y="183"/>
                  <a:pt x="204" y="181"/>
                  <a:pt x="208" y="177"/>
                </a:cubicBezTo>
                <a:cubicBezTo>
                  <a:pt x="211" y="174"/>
                  <a:pt x="212" y="171"/>
                  <a:pt x="213" y="168"/>
                </a:cubicBezTo>
                <a:cubicBezTo>
                  <a:pt x="214" y="166"/>
                  <a:pt x="214" y="164"/>
                  <a:pt x="214" y="162"/>
                </a:cubicBezTo>
                <a:cubicBezTo>
                  <a:pt x="214" y="160"/>
                  <a:pt x="214" y="158"/>
                  <a:pt x="213" y="156"/>
                </a:cubicBezTo>
                <a:cubicBezTo>
                  <a:pt x="212" y="152"/>
                  <a:pt x="211" y="149"/>
                  <a:pt x="208" y="147"/>
                </a:cubicBezTo>
                <a:cubicBezTo>
                  <a:pt x="204" y="143"/>
                  <a:pt x="199" y="141"/>
                  <a:pt x="194" y="141"/>
                </a:cubicBezTo>
                <a:cubicBezTo>
                  <a:pt x="195" y="134"/>
                  <a:pt x="199" y="128"/>
                  <a:pt x="204" y="122"/>
                </a:cubicBezTo>
                <a:cubicBezTo>
                  <a:pt x="207" y="119"/>
                  <a:pt x="207" y="119"/>
                  <a:pt x="207" y="119"/>
                </a:cubicBezTo>
                <a:cubicBezTo>
                  <a:pt x="207" y="119"/>
                  <a:pt x="208" y="119"/>
                  <a:pt x="208" y="119"/>
                </a:cubicBezTo>
                <a:cubicBezTo>
                  <a:pt x="211" y="117"/>
                  <a:pt x="213" y="115"/>
                  <a:pt x="216" y="114"/>
                </a:cubicBezTo>
                <a:cubicBezTo>
                  <a:pt x="215" y="113"/>
                  <a:pt x="214" y="113"/>
                  <a:pt x="213" y="112"/>
                </a:cubicBezTo>
                <a:cubicBezTo>
                  <a:pt x="210" y="108"/>
                  <a:pt x="207" y="104"/>
                  <a:pt x="206" y="100"/>
                </a:cubicBezTo>
                <a:cubicBezTo>
                  <a:pt x="206" y="100"/>
                  <a:pt x="205" y="92"/>
                  <a:pt x="205" y="92"/>
                </a:cubicBezTo>
                <a:cubicBezTo>
                  <a:pt x="206" y="84"/>
                  <a:pt x="206" y="84"/>
                  <a:pt x="206" y="84"/>
                </a:cubicBezTo>
                <a:cubicBezTo>
                  <a:pt x="207" y="79"/>
                  <a:pt x="210" y="75"/>
                  <a:pt x="213" y="72"/>
                </a:cubicBezTo>
                <a:cubicBezTo>
                  <a:pt x="216" y="69"/>
                  <a:pt x="219" y="67"/>
                  <a:pt x="223" y="65"/>
                </a:cubicBezTo>
                <a:cubicBezTo>
                  <a:pt x="222" y="62"/>
                  <a:pt x="220" y="60"/>
                  <a:pt x="217" y="57"/>
                </a:cubicBezTo>
                <a:cubicBezTo>
                  <a:pt x="216" y="56"/>
                  <a:pt x="215" y="55"/>
                  <a:pt x="214" y="54"/>
                </a:cubicBezTo>
                <a:cubicBezTo>
                  <a:pt x="208" y="49"/>
                  <a:pt x="201" y="47"/>
                  <a:pt x="193" y="47"/>
                </a:cubicBezTo>
                <a:cubicBezTo>
                  <a:pt x="193" y="47"/>
                  <a:pt x="193" y="47"/>
                  <a:pt x="193" y="47"/>
                </a:cubicBezTo>
                <a:cubicBezTo>
                  <a:pt x="193" y="47"/>
                  <a:pt x="193" y="47"/>
                  <a:pt x="193" y="47"/>
                </a:cubicBezTo>
                <a:cubicBezTo>
                  <a:pt x="185" y="47"/>
                  <a:pt x="179" y="49"/>
                  <a:pt x="173" y="54"/>
                </a:cubicBezTo>
                <a:cubicBezTo>
                  <a:pt x="172" y="55"/>
                  <a:pt x="170" y="56"/>
                  <a:pt x="169" y="57"/>
                </a:cubicBezTo>
                <a:cubicBezTo>
                  <a:pt x="167" y="60"/>
                  <a:pt x="165" y="62"/>
                  <a:pt x="163" y="65"/>
                </a:cubicBezTo>
                <a:cubicBezTo>
                  <a:pt x="167" y="67"/>
                  <a:pt x="170" y="69"/>
                  <a:pt x="173" y="72"/>
                </a:cubicBezTo>
                <a:cubicBezTo>
                  <a:pt x="177" y="75"/>
                  <a:pt x="179" y="79"/>
                  <a:pt x="180" y="84"/>
                </a:cubicBezTo>
                <a:close/>
                <a:moveTo>
                  <a:pt x="206" y="100"/>
                </a:moveTo>
                <a:cubicBezTo>
                  <a:pt x="206" y="100"/>
                  <a:pt x="206" y="100"/>
                  <a:pt x="206" y="100"/>
                </a:cubicBezTo>
                <a:cubicBezTo>
                  <a:pt x="206" y="100"/>
                  <a:pt x="206" y="100"/>
                  <a:pt x="206" y="100"/>
                </a:cubicBezTo>
                <a:close/>
                <a:moveTo>
                  <a:pt x="101" y="84"/>
                </a:moveTo>
                <a:cubicBezTo>
                  <a:pt x="102" y="92"/>
                  <a:pt x="102" y="92"/>
                  <a:pt x="102" y="92"/>
                </a:cubicBezTo>
                <a:cubicBezTo>
                  <a:pt x="102" y="92"/>
                  <a:pt x="101" y="100"/>
                  <a:pt x="101" y="100"/>
                </a:cubicBezTo>
                <a:cubicBezTo>
                  <a:pt x="100" y="104"/>
                  <a:pt x="97" y="108"/>
                  <a:pt x="94" y="112"/>
                </a:cubicBezTo>
                <a:cubicBezTo>
                  <a:pt x="93" y="113"/>
                  <a:pt x="92" y="113"/>
                  <a:pt x="91" y="114"/>
                </a:cubicBezTo>
                <a:cubicBezTo>
                  <a:pt x="94" y="115"/>
                  <a:pt x="96" y="117"/>
                  <a:pt x="99" y="119"/>
                </a:cubicBezTo>
                <a:cubicBezTo>
                  <a:pt x="100" y="119"/>
                  <a:pt x="100" y="119"/>
                  <a:pt x="100" y="119"/>
                </a:cubicBezTo>
                <a:cubicBezTo>
                  <a:pt x="103" y="122"/>
                  <a:pt x="103" y="122"/>
                  <a:pt x="103" y="122"/>
                </a:cubicBezTo>
                <a:cubicBezTo>
                  <a:pt x="103" y="122"/>
                  <a:pt x="103" y="122"/>
                  <a:pt x="103" y="122"/>
                </a:cubicBezTo>
                <a:cubicBezTo>
                  <a:pt x="103" y="122"/>
                  <a:pt x="103" y="122"/>
                  <a:pt x="103" y="122"/>
                </a:cubicBezTo>
                <a:cubicBezTo>
                  <a:pt x="108" y="128"/>
                  <a:pt x="112" y="134"/>
                  <a:pt x="113" y="141"/>
                </a:cubicBezTo>
                <a:cubicBezTo>
                  <a:pt x="108" y="141"/>
                  <a:pt x="103" y="143"/>
                  <a:pt x="99" y="147"/>
                </a:cubicBezTo>
                <a:cubicBezTo>
                  <a:pt x="96" y="149"/>
                  <a:pt x="94" y="152"/>
                  <a:pt x="93" y="156"/>
                </a:cubicBezTo>
                <a:cubicBezTo>
                  <a:pt x="93" y="158"/>
                  <a:pt x="93" y="160"/>
                  <a:pt x="93" y="162"/>
                </a:cubicBezTo>
                <a:cubicBezTo>
                  <a:pt x="93" y="164"/>
                  <a:pt x="93" y="166"/>
                  <a:pt x="93" y="168"/>
                </a:cubicBezTo>
                <a:cubicBezTo>
                  <a:pt x="94" y="171"/>
                  <a:pt x="96" y="174"/>
                  <a:pt x="99" y="177"/>
                </a:cubicBezTo>
                <a:cubicBezTo>
                  <a:pt x="103" y="181"/>
                  <a:pt x="108" y="183"/>
                  <a:pt x="114" y="183"/>
                </a:cubicBezTo>
                <a:cubicBezTo>
                  <a:pt x="114" y="183"/>
                  <a:pt x="114" y="183"/>
                  <a:pt x="114" y="183"/>
                </a:cubicBezTo>
                <a:cubicBezTo>
                  <a:pt x="114" y="183"/>
                  <a:pt x="114" y="183"/>
                  <a:pt x="114" y="183"/>
                </a:cubicBezTo>
                <a:cubicBezTo>
                  <a:pt x="120" y="183"/>
                  <a:pt x="125" y="181"/>
                  <a:pt x="129" y="177"/>
                </a:cubicBezTo>
                <a:cubicBezTo>
                  <a:pt x="131" y="174"/>
                  <a:pt x="133" y="171"/>
                  <a:pt x="134" y="168"/>
                </a:cubicBezTo>
                <a:cubicBezTo>
                  <a:pt x="134" y="166"/>
                  <a:pt x="135" y="164"/>
                  <a:pt x="135" y="162"/>
                </a:cubicBezTo>
                <a:cubicBezTo>
                  <a:pt x="135" y="160"/>
                  <a:pt x="134" y="158"/>
                  <a:pt x="134" y="156"/>
                </a:cubicBezTo>
                <a:cubicBezTo>
                  <a:pt x="133" y="152"/>
                  <a:pt x="131" y="149"/>
                  <a:pt x="129" y="147"/>
                </a:cubicBezTo>
                <a:cubicBezTo>
                  <a:pt x="125" y="143"/>
                  <a:pt x="120" y="141"/>
                  <a:pt x="114" y="141"/>
                </a:cubicBezTo>
                <a:cubicBezTo>
                  <a:pt x="116" y="134"/>
                  <a:pt x="119" y="128"/>
                  <a:pt x="125" y="122"/>
                </a:cubicBezTo>
                <a:cubicBezTo>
                  <a:pt x="128" y="119"/>
                  <a:pt x="128" y="119"/>
                  <a:pt x="128" y="119"/>
                </a:cubicBezTo>
                <a:cubicBezTo>
                  <a:pt x="128" y="119"/>
                  <a:pt x="129" y="119"/>
                  <a:pt x="129" y="119"/>
                </a:cubicBezTo>
                <a:cubicBezTo>
                  <a:pt x="131" y="117"/>
                  <a:pt x="134" y="115"/>
                  <a:pt x="136" y="114"/>
                </a:cubicBezTo>
                <a:cubicBezTo>
                  <a:pt x="135" y="113"/>
                  <a:pt x="134" y="113"/>
                  <a:pt x="134" y="112"/>
                </a:cubicBezTo>
                <a:cubicBezTo>
                  <a:pt x="130" y="108"/>
                  <a:pt x="128" y="104"/>
                  <a:pt x="127" y="100"/>
                </a:cubicBezTo>
                <a:cubicBezTo>
                  <a:pt x="127" y="100"/>
                  <a:pt x="125" y="92"/>
                  <a:pt x="125" y="92"/>
                </a:cubicBezTo>
                <a:cubicBezTo>
                  <a:pt x="127" y="84"/>
                  <a:pt x="127" y="84"/>
                  <a:pt x="127" y="84"/>
                </a:cubicBezTo>
                <a:cubicBezTo>
                  <a:pt x="128" y="79"/>
                  <a:pt x="130" y="75"/>
                  <a:pt x="133" y="72"/>
                </a:cubicBezTo>
                <a:cubicBezTo>
                  <a:pt x="136" y="69"/>
                  <a:pt x="140" y="67"/>
                  <a:pt x="144" y="65"/>
                </a:cubicBezTo>
                <a:cubicBezTo>
                  <a:pt x="142" y="62"/>
                  <a:pt x="140" y="60"/>
                  <a:pt x="138" y="57"/>
                </a:cubicBezTo>
                <a:cubicBezTo>
                  <a:pt x="137" y="56"/>
                  <a:pt x="135" y="55"/>
                  <a:pt x="134" y="54"/>
                </a:cubicBezTo>
                <a:cubicBezTo>
                  <a:pt x="128" y="49"/>
                  <a:pt x="122" y="47"/>
                  <a:pt x="114" y="47"/>
                </a:cubicBezTo>
                <a:cubicBezTo>
                  <a:pt x="114" y="47"/>
                  <a:pt x="114" y="47"/>
                  <a:pt x="114" y="47"/>
                </a:cubicBezTo>
                <a:cubicBezTo>
                  <a:pt x="114" y="47"/>
                  <a:pt x="114" y="47"/>
                  <a:pt x="114" y="47"/>
                </a:cubicBezTo>
                <a:cubicBezTo>
                  <a:pt x="106" y="47"/>
                  <a:pt x="99" y="49"/>
                  <a:pt x="93" y="54"/>
                </a:cubicBezTo>
                <a:cubicBezTo>
                  <a:pt x="92" y="55"/>
                  <a:pt x="91" y="56"/>
                  <a:pt x="90" y="57"/>
                </a:cubicBezTo>
                <a:cubicBezTo>
                  <a:pt x="87" y="60"/>
                  <a:pt x="85" y="62"/>
                  <a:pt x="84" y="65"/>
                </a:cubicBezTo>
                <a:cubicBezTo>
                  <a:pt x="87" y="67"/>
                  <a:pt x="91" y="69"/>
                  <a:pt x="94" y="72"/>
                </a:cubicBezTo>
                <a:cubicBezTo>
                  <a:pt x="97" y="75"/>
                  <a:pt x="100" y="79"/>
                  <a:pt x="101" y="84"/>
                </a:cubicBezTo>
                <a:close/>
                <a:moveTo>
                  <a:pt x="127" y="100"/>
                </a:moveTo>
                <a:cubicBezTo>
                  <a:pt x="127" y="100"/>
                  <a:pt x="127" y="100"/>
                  <a:pt x="127" y="100"/>
                </a:cubicBezTo>
                <a:cubicBezTo>
                  <a:pt x="127" y="100"/>
                  <a:pt x="127" y="100"/>
                  <a:pt x="127" y="100"/>
                </a:cubicBezTo>
                <a:close/>
                <a:moveTo>
                  <a:pt x="247" y="189"/>
                </a:moveTo>
                <a:cubicBezTo>
                  <a:pt x="247" y="189"/>
                  <a:pt x="248" y="189"/>
                  <a:pt x="248" y="189"/>
                </a:cubicBezTo>
                <a:cubicBezTo>
                  <a:pt x="250" y="187"/>
                  <a:pt x="253" y="185"/>
                  <a:pt x="256" y="184"/>
                </a:cubicBezTo>
                <a:cubicBezTo>
                  <a:pt x="255" y="183"/>
                  <a:pt x="254" y="183"/>
                  <a:pt x="253" y="182"/>
                </a:cubicBezTo>
                <a:cubicBezTo>
                  <a:pt x="249" y="178"/>
                  <a:pt x="247" y="174"/>
                  <a:pt x="246" y="170"/>
                </a:cubicBezTo>
                <a:cubicBezTo>
                  <a:pt x="246" y="170"/>
                  <a:pt x="245" y="162"/>
                  <a:pt x="245" y="162"/>
                </a:cubicBezTo>
                <a:cubicBezTo>
                  <a:pt x="246" y="154"/>
                  <a:pt x="246" y="154"/>
                  <a:pt x="246" y="154"/>
                </a:cubicBezTo>
                <a:cubicBezTo>
                  <a:pt x="247" y="149"/>
                  <a:pt x="249" y="145"/>
                  <a:pt x="253" y="142"/>
                </a:cubicBezTo>
                <a:cubicBezTo>
                  <a:pt x="256" y="139"/>
                  <a:pt x="259" y="137"/>
                  <a:pt x="263" y="135"/>
                </a:cubicBezTo>
                <a:cubicBezTo>
                  <a:pt x="261" y="132"/>
                  <a:pt x="260" y="130"/>
                  <a:pt x="257" y="127"/>
                </a:cubicBezTo>
                <a:cubicBezTo>
                  <a:pt x="256" y="126"/>
                  <a:pt x="255" y="125"/>
                  <a:pt x="254" y="124"/>
                </a:cubicBezTo>
                <a:cubicBezTo>
                  <a:pt x="248" y="120"/>
                  <a:pt x="241" y="117"/>
                  <a:pt x="233" y="117"/>
                </a:cubicBezTo>
                <a:cubicBezTo>
                  <a:pt x="233" y="117"/>
                  <a:pt x="233" y="117"/>
                  <a:pt x="233" y="117"/>
                </a:cubicBezTo>
                <a:cubicBezTo>
                  <a:pt x="233" y="117"/>
                  <a:pt x="233" y="117"/>
                  <a:pt x="233" y="117"/>
                </a:cubicBezTo>
                <a:cubicBezTo>
                  <a:pt x="225" y="117"/>
                  <a:pt x="218" y="120"/>
                  <a:pt x="212" y="124"/>
                </a:cubicBezTo>
                <a:cubicBezTo>
                  <a:pt x="211" y="125"/>
                  <a:pt x="210" y="126"/>
                  <a:pt x="209" y="127"/>
                </a:cubicBezTo>
                <a:cubicBezTo>
                  <a:pt x="207" y="130"/>
                  <a:pt x="205" y="132"/>
                  <a:pt x="203" y="135"/>
                </a:cubicBezTo>
                <a:cubicBezTo>
                  <a:pt x="207" y="137"/>
                  <a:pt x="210" y="139"/>
                  <a:pt x="213" y="142"/>
                </a:cubicBezTo>
                <a:cubicBezTo>
                  <a:pt x="217" y="145"/>
                  <a:pt x="219" y="149"/>
                  <a:pt x="220" y="154"/>
                </a:cubicBezTo>
                <a:cubicBezTo>
                  <a:pt x="221" y="162"/>
                  <a:pt x="221" y="162"/>
                  <a:pt x="221" y="162"/>
                </a:cubicBezTo>
                <a:cubicBezTo>
                  <a:pt x="221" y="162"/>
                  <a:pt x="220" y="170"/>
                  <a:pt x="220" y="170"/>
                </a:cubicBezTo>
                <a:cubicBezTo>
                  <a:pt x="219" y="174"/>
                  <a:pt x="217" y="178"/>
                  <a:pt x="213" y="182"/>
                </a:cubicBezTo>
                <a:cubicBezTo>
                  <a:pt x="212" y="183"/>
                  <a:pt x="211" y="183"/>
                  <a:pt x="210" y="184"/>
                </a:cubicBezTo>
                <a:cubicBezTo>
                  <a:pt x="213" y="185"/>
                  <a:pt x="216" y="187"/>
                  <a:pt x="218" y="189"/>
                </a:cubicBezTo>
                <a:cubicBezTo>
                  <a:pt x="219" y="189"/>
                  <a:pt x="219" y="189"/>
                  <a:pt x="219" y="189"/>
                </a:cubicBezTo>
                <a:cubicBezTo>
                  <a:pt x="222" y="192"/>
                  <a:pt x="222" y="192"/>
                  <a:pt x="222" y="192"/>
                </a:cubicBezTo>
                <a:cubicBezTo>
                  <a:pt x="222" y="192"/>
                  <a:pt x="222" y="192"/>
                  <a:pt x="222" y="192"/>
                </a:cubicBezTo>
                <a:cubicBezTo>
                  <a:pt x="222" y="192"/>
                  <a:pt x="222" y="192"/>
                  <a:pt x="222" y="192"/>
                </a:cubicBezTo>
                <a:cubicBezTo>
                  <a:pt x="228" y="198"/>
                  <a:pt x="231" y="204"/>
                  <a:pt x="233" y="212"/>
                </a:cubicBezTo>
                <a:cubicBezTo>
                  <a:pt x="235" y="204"/>
                  <a:pt x="238" y="198"/>
                  <a:pt x="244" y="192"/>
                </a:cubicBezTo>
                <a:lnTo>
                  <a:pt x="247" y="189"/>
                </a:lnTo>
                <a:close/>
                <a:moveTo>
                  <a:pt x="246" y="170"/>
                </a:moveTo>
                <a:cubicBezTo>
                  <a:pt x="246" y="170"/>
                  <a:pt x="246" y="170"/>
                  <a:pt x="246" y="170"/>
                </a:cubicBezTo>
                <a:close/>
                <a:moveTo>
                  <a:pt x="88" y="189"/>
                </a:moveTo>
                <a:cubicBezTo>
                  <a:pt x="88" y="189"/>
                  <a:pt x="89" y="189"/>
                  <a:pt x="89" y="189"/>
                </a:cubicBezTo>
                <a:cubicBezTo>
                  <a:pt x="91" y="187"/>
                  <a:pt x="94" y="185"/>
                  <a:pt x="97" y="184"/>
                </a:cubicBezTo>
                <a:cubicBezTo>
                  <a:pt x="96" y="183"/>
                  <a:pt x="95" y="183"/>
                  <a:pt x="94" y="182"/>
                </a:cubicBezTo>
                <a:cubicBezTo>
                  <a:pt x="90" y="178"/>
                  <a:pt x="88" y="174"/>
                  <a:pt x="87" y="170"/>
                </a:cubicBezTo>
                <a:cubicBezTo>
                  <a:pt x="87" y="170"/>
                  <a:pt x="86" y="162"/>
                  <a:pt x="86" y="162"/>
                </a:cubicBezTo>
                <a:cubicBezTo>
                  <a:pt x="87" y="154"/>
                  <a:pt x="87" y="154"/>
                  <a:pt x="87" y="154"/>
                </a:cubicBezTo>
                <a:cubicBezTo>
                  <a:pt x="88" y="149"/>
                  <a:pt x="90" y="145"/>
                  <a:pt x="94" y="142"/>
                </a:cubicBezTo>
                <a:cubicBezTo>
                  <a:pt x="97" y="139"/>
                  <a:pt x="100" y="137"/>
                  <a:pt x="104" y="135"/>
                </a:cubicBezTo>
                <a:cubicBezTo>
                  <a:pt x="102" y="132"/>
                  <a:pt x="100" y="130"/>
                  <a:pt x="98" y="127"/>
                </a:cubicBezTo>
                <a:cubicBezTo>
                  <a:pt x="97" y="126"/>
                  <a:pt x="96" y="125"/>
                  <a:pt x="95" y="124"/>
                </a:cubicBezTo>
                <a:cubicBezTo>
                  <a:pt x="89" y="120"/>
                  <a:pt x="82" y="117"/>
                  <a:pt x="74" y="117"/>
                </a:cubicBezTo>
                <a:cubicBezTo>
                  <a:pt x="74" y="117"/>
                  <a:pt x="74" y="117"/>
                  <a:pt x="74" y="117"/>
                </a:cubicBezTo>
                <a:cubicBezTo>
                  <a:pt x="74" y="117"/>
                  <a:pt x="74" y="117"/>
                  <a:pt x="74" y="117"/>
                </a:cubicBezTo>
                <a:cubicBezTo>
                  <a:pt x="66" y="117"/>
                  <a:pt x="59" y="120"/>
                  <a:pt x="53" y="124"/>
                </a:cubicBezTo>
                <a:cubicBezTo>
                  <a:pt x="52" y="125"/>
                  <a:pt x="51" y="126"/>
                  <a:pt x="50" y="127"/>
                </a:cubicBezTo>
                <a:cubicBezTo>
                  <a:pt x="47" y="130"/>
                  <a:pt x="46" y="132"/>
                  <a:pt x="44" y="135"/>
                </a:cubicBezTo>
                <a:cubicBezTo>
                  <a:pt x="48" y="137"/>
                  <a:pt x="51" y="139"/>
                  <a:pt x="54" y="142"/>
                </a:cubicBezTo>
                <a:cubicBezTo>
                  <a:pt x="57" y="145"/>
                  <a:pt x="60" y="149"/>
                  <a:pt x="61" y="154"/>
                </a:cubicBezTo>
                <a:cubicBezTo>
                  <a:pt x="62" y="162"/>
                  <a:pt x="62" y="162"/>
                  <a:pt x="62" y="162"/>
                </a:cubicBezTo>
                <a:cubicBezTo>
                  <a:pt x="62" y="162"/>
                  <a:pt x="61" y="170"/>
                  <a:pt x="61" y="170"/>
                </a:cubicBezTo>
                <a:cubicBezTo>
                  <a:pt x="60" y="174"/>
                  <a:pt x="57" y="178"/>
                  <a:pt x="54" y="182"/>
                </a:cubicBezTo>
                <a:cubicBezTo>
                  <a:pt x="53" y="183"/>
                  <a:pt x="52" y="183"/>
                  <a:pt x="51" y="184"/>
                </a:cubicBezTo>
                <a:cubicBezTo>
                  <a:pt x="54" y="185"/>
                  <a:pt x="57" y="187"/>
                  <a:pt x="59" y="189"/>
                </a:cubicBezTo>
                <a:cubicBezTo>
                  <a:pt x="60" y="189"/>
                  <a:pt x="60" y="189"/>
                  <a:pt x="60" y="189"/>
                </a:cubicBezTo>
                <a:cubicBezTo>
                  <a:pt x="63" y="192"/>
                  <a:pt x="63" y="192"/>
                  <a:pt x="63" y="192"/>
                </a:cubicBezTo>
                <a:cubicBezTo>
                  <a:pt x="63" y="192"/>
                  <a:pt x="63" y="192"/>
                  <a:pt x="63" y="192"/>
                </a:cubicBezTo>
                <a:cubicBezTo>
                  <a:pt x="69" y="198"/>
                  <a:pt x="72" y="204"/>
                  <a:pt x="74" y="212"/>
                </a:cubicBezTo>
                <a:cubicBezTo>
                  <a:pt x="76" y="204"/>
                  <a:pt x="79" y="198"/>
                  <a:pt x="85" y="192"/>
                </a:cubicBezTo>
                <a:lnTo>
                  <a:pt x="88" y="189"/>
                </a:lnTo>
                <a:close/>
                <a:moveTo>
                  <a:pt x="87" y="170"/>
                </a:moveTo>
                <a:cubicBezTo>
                  <a:pt x="87" y="170"/>
                  <a:pt x="87" y="170"/>
                  <a:pt x="87" y="170"/>
                </a:cubicBezTo>
                <a:cubicBezTo>
                  <a:pt x="87" y="170"/>
                  <a:pt x="87" y="170"/>
                  <a:pt x="87" y="170"/>
                </a:cubicBezTo>
                <a:close/>
                <a:moveTo>
                  <a:pt x="168" y="189"/>
                </a:moveTo>
                <a:cubicBezTo>
                  <a:pt x="168" y="189"/>
                  <a:pt x="168" y="189"/>
                  <a:pt x="168" y="189"/>
                </a:cubicBezTo>
                <a:cubicBezTo>
                  <a:pt x="171" y="187"/>
                  <a:pt x="173" y="185"/>
                  <a:pt x="176" y="184"/>
                </a:cubicBezTo>
                <a:cubicBezTo>
                  <a:pt x="175" y="183"/>
                  <a:pt x="174" y="183"/>
                  <a:pt x="173" y="182"/>
                </a:cubicBezTo>
                <a:cubicBezTo>
                  <a:pt x="170" y="178"/>
                  <a:pt x="168" y="174"/>
                  <a:pt x="166" y="170"/>
                </a:cubicBezTo>
                <a:cubicBezTo>
                  <a:pt x="166" y="170"/>
                  <a:pt x="165" y="162"/>
                  <a:pt x="165" y="162"/>
                </a:cubicBezTo>
                <a:cubicBezTo>
                  <a:pt x="166" y="154"/>
                  <a:pt x="166" y="154"/>
                  <a:pt x="166" y="154"/>
                </a:cubicBezTo>
                <a:cubicBezTo>
                  <a:pt x="168" y="149"/>
                  <a:pt x="170" y="145"/>
                  <a:pt x="173" y="142"/>
                </a:cubicBezTo>
                <a:cubicBezTo>
                  <a:pt x="176" y="139"/>
                  <a:pt x="180" y="137"/>
                  <a:pt x="183" y="135"/>
                </a:cubicBezTo>
                <a:cubicBezTo>
                  <a:pt x="182" y="132"/>
                  <a:pt x="180" y="130"/>
                  <a:pt x="177" y="127"/>
                </a:cubicBezTo>
                <a:cubicBezTo>
                  <a:pt x="176" y="126"/>
                  <a:pt x="175" y="125"/>
                  <a:pt x="174" y="124"/>
                </a:cubicBezTo>
                <a:cubicBezTo>
                  <a:pt x="168" y="120"/>
                  <a:pt x="161" y="117"/>
                  <a:pt x="154" y="117"/>
                </a:cubicBezTo>
                <a:cubicBezTo>
                  <a:pt x="154" y="117"/>
                  <a:pt x="154" y="117"/>
                  <a:pt x="153" y="117"/>
                </a:cubicBezTo>
                <a:cubicBezTo>
                  <a:pt x="153" y="117"/>
                  <a:pt x="153" y="117"/>
                  <a:pt x="153" y="117"/>
                </a:cubicBezTo>
                <a:cubicBezTo>
                  <a:pt x="146" y="117"/>
                  <a:pt x="139" y="120"/>
                  <a:pt x="133" y="124"/>
                </a:cubicBezTo>
                <a:cubicBezTo>
                  <a:pt x="132" y="125"/>
                  <a:pt x="131" y="126"/>
                  <a:pt x="129" y="127"/>
                </a:cubicBezTo>
                <a:cubicBezTo>
                  <a:pt x="127" y="130"/>
                  <a:pt x="125" y="132"/>
                  <a:pt x="124" y="135"/>
                </a:cubicBezTo>
                <a:cubicBezTo>
                  <a:pt x="127" y="137"/>
                  <a:pt x="131" y="139"/>
                  <a:pt x="134" y="142"/>
                </a:cubicBezTo>
                <a:cubicBezTo>
                  <a:pt x="137" y="145"/>
                  <a:pt x="139" y="149"/>
                  <a:pt x="141" y="154"/>
                </a:cubicBezTo>
                <a:cubicBezTo>
                  <a:pt x="142" y="162"/>
                  <a:pt x="142" y="162"/>
                  <a:pt x="142" y="162"/>
                </a:cubicBezTo>
                <a:cubicBezTo>
                  <a:pt x="142" y="162"/>
                  <a:pt x="141" y="170"/>
                  <a:pt x="141" y="170"/>
                </a:cubicBezTo>
                <a:cubicBezTo>
                  <a:pt x="139" y="174"/>
                  <a:pt x="137" y="178"/>
                  <a:pt x="134" y="182"/>
                </a:cubicBezTo>
                <a:cubicBezTo>
                  <a:pt x="133" y="183"/>
                  <a:pt x="132" y="183"/>
                  <a:pt x="131" y="184"/>
                </a:cubicBezTo>
                <a:cubicBezTo>
                  <a:pt x="133" y="185"/>
                  <a:pt x="136" y="187"/>
                  <a:pt x="139" y="189"/>
                </a:cubicBezTo>
                <a:cubicBezTo>
                  <a:pt x="139" y="189"/>
                  <a:pt x="139" y="189"/>
                  <a:pt x="139" y="189"/>
                </a:cubicBezTo>
                <a:cubicBezTo>
                  <a:pt x="143" y="192"/>
                  <a:pt x="143" y="192"/>
                  <a:pt x="143" y="192"/>
                </a:cubicBezTo>
                <a:cubicBezTo>
                  <a:pt x="142" y="192"/>
                  <a:pt x="142" y="192"/>
                  <a:pt x="142" y="192"/>
                </a:cubicBezTo>
                <a:cubicBezTo>
                  <a:pt x="143" y="192"/>
                  <a:pt x="143" y="192"/>
                  <a:pt x="143" y="192"/>
                </a:cubicBezTo>
                <a:cubicBezTo>
                  <a:pt x="148" y="198"/>
                  <a:pt x="152" y="204"/>
                  <a:pt x="153" y="212"/>
                </a:cubicBezTo>
                <a:cubicBezTo>
                  <a:pt x="155" y="204"/>
                  <a:pt x="159" y="198"/>
                  <a:pt x="164" y="192"/>
                </a:cubicBezTo>
                <a:lnTo>
                  <a:pt x="168" y="189"/>
                </a:lnTo>
                <a:close/>
                <a:moveTo>
                  <a:pt x="166" y="170"/>
                </a:moveTo>
                <a:cubicBezTo>
                  <a:pt x="166" y="170"/>
                  <a:pt x="166" y="170"/>
                  <a:pt x="166" y="170"/>
                </a:cubicBezTo>
                <a:close/>
                <a:moveTo>
                  <a:pt x="134" y="194"/>
                </a:moveTo>
                <a:cubicBezTo>
                  <a:pt x="128" y="190"/>
                  <a:pt x="122" y="187"/>
                  <a:pt x="114" y="187"/>
                </a:cubicBezTo>
                <a:cubicBezTo>
                  <a:pt x="114" y="187"/>
                  <a:pt x="114" y="187"/>
                  <a:pt x="114" y="187"/>
                </a:cubicBezTo>
                <a:cubicBezTo>
                  <a:pt x="114" y="187"/>
                  <a:pt x="114" y="187"/>
                  <a:pt x="114" y="187"/>
                </a:cubicBezTo>
                <a:cubicBezTo>
                  <a:pt x="106" y="187"/>
                  <a:pt x="99" y="190"/>
                  <a:pt x="93" y="194"/>
                </a:cubicBezTo>
                <a:cubicBezTo>
                  <a:pt x="92" y="195"/>
                  <a:pt x="91" y="196"/>
                  <a:pt x="90" y="197"/>
                </a:cubicBezTo>
                <a:cubicBezTo>
                  <a:pt x="83" y="204"/>
                  <a:pt x="80" y="212"/>
                  <a:pt x="80" y="221"/>
                </a:cubicBezTo>
                <a:cubicBezTo>
                  <a:pt x="80" y="260"/>
                  <a:pt x="80" y="260"/>
                  <a:pt x="80" y="260"/>
                </a:cubicBezTo>
                <a:cubicBezTo>
                  <a:pt x="80" y="262"/>
                  <a:pt x="82" y="264"/>
                  <a:pt x="84" y="264"/>
                </a:cubicBezTo>
                <a:cubicBezTo>
                  <a:pt x="91" y="264"/>
                  <a:pt x="91" y="264"/>
                  <a:pt x="91" y="264"/>
                </a:cubicBezTo>
                <a:cubicBezTo>
                  <a:pt x="94" y="264"/>
                  <a:pt x="95" y="266"/>
                  <a:pt x="95" y="268"/>
                </a:cubicBezTo>
                <a:cubicBezTo>
                  <a:pt x="95" y="328"/>
                  <a:pt x="95" y="328"/>
                  <a:pt x="95" y="328"/>
                </a:cubicBezTo>
                <a:cubicBezTo>
                  <a:pt x="95" y="330"/>
                  <a:pt x="97" y="332"/>
                  <a:pt x="99" y="332"/>
                </a:cubicBezTo>
                <a:cubicBezTo>
                  <a:pt x="128" y="332"/>
                  <a:pt x="128" y="332"/>
                  <a:pt x="128" y="332"/>
                </a:cubicBezTo>
                <a:cubicBezTo>
                  <a:pt x="130" y="332"/>
                  <a:pt x="132" y="330"/>
                  <a:pt x="132" y="328"/>
                </a:cubicBezTo>
                <a:cubicBezTo>
                  <a:pt x="132" y="268"/>
                  <a:pt x="132" y="268"/>
                  <a:pt x="132" y="268"/>
                </a:cubicBezTo>
                <a:cubicBezTo>
                  <a:pt x="132" y="266"/>
                  <a:pt x="134" y="264"/>
                  <a:pt x="136" y="264"/>
                </a:cubicBezTo>
                <a:cubicBezTo>
                  <a:pt x="144" y="264"/>
                  <a:pt x="144" y="264"/>
                  <a:pt x="144" y="264"/>
                </a:cubicBezTo>
                <a:cubicBezTo>
                  <a:pt x="146" y="264"/>
                  <a:pt x="148" y="262"/>
                  <a:pt x="148" y="260"/>
                </a:cubicBezTo>
                <a:cubicBezTo>
                  <a:pt x="148" y="221"/>
                  <a:pt x="148" y="221"/>
                  <a:pt x="148" y="221"/>
                </a:cubicBezTo>
                <a:cubicBezTo>
                  <a:pt x="148" y="212"/>
                  <a:pt x="144" y="204"/>
                  <a:pt x="138" y="197"/>
                </a:cubicBezTo>
                <a:cubicBezTo>
                  <a:pt x="137" y="196"/>
                  <a:pt x="135" y="195"/>
                  <a:pt x="134" y="194"/>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8" name="Freeform 203"/>
          <p:cNvSpPr>
            <a:spLocks noEditPoints="1"/>
          </p:cNvSpPr>
          <p:nvPr>
            <p:custDataLst>
              <p:tags r:id="rId2"/>
            </p:custDataLst>
          </p:nvPr>
        </p:nvSpPr>
        <p:spPr bwMode="gray">
          <a:xfrm>
            <a:off x="6781800" y="1676400"/>
            <a:ext cx="1066800" cy="1152500"/>
          </a:xfrm>
          <a:custGeom>
            <a:avLst/>
            <a:gdLst>
              <a:gd name="T0" fmla="*/ 135 w 307"/>
              <a:gd name="T1" fmla="*/ 22 h 332"/>
              <a:gd name="T2" fmla="*/ 93 w 307"/>
              <a:gd name="T3" fmla="*/ 16 h 332"/>
              <a:gd name="T4" fmla="*/ 193 w 307"/>
              <a:gd name="T5" fmla="*/ 43 h 332"/>
              <a:gd name="T6" fmla="*/ 193 w 307"/>
              <a:gd name="T7" fmla="*/ 0 h 332"/>
              <a:gd name="T8" fmla="*/ 59 w 307"/>
              <a:gd name="T9" fmla="*/ 107 h 332"/>
              <a:gd name="T10" fmla="*/ 94 w 307"/>
              <a:gd name="T11" fmla="*/ 86 h 332"/>
              <a:gd name="T12" fmla="*/ 53 w 307"/>
              <a:gd name="T13" fmla="*/ 92 h 332"/>
              <a:gd name="T14" fmla="*/ 153 w 307"/>
              <a:gd name="T15" fmla="*/ 113 h 332"/>
              <a:gd name="T16" fmla="*/ 168 w 307"/>
              <a:gd name="T17" fmla="*/ 77 h 332"/>
              <a:gd name="T18" fmla="*/ 212 w 307"/>
              <a:gd name="T19" fmla="*/ 92 h 332"/>
              <a:gd name="T20" fmla="*/ 253 w 307"/>
              <a:gd name="T21" fmla="*/ 98 h 332"/>
              <a:gd name="T22" fmla="*/ 218 w 307"/>
              <a:gd name="T23" fmla="*/ 77 h 332"/>
              <a:gd name="T24" fmla="*/ 10 w 307"/>
              <a:gd name="T25" fmla="*/ 197 h 332"/>
              <a:gd name="T26" fmla="*/ 20 w 307"/>
              <a:gd name="T27" fmla="*/ 332 h 332"/>
              <a:gd name="T28" fmla="*/ 68 w 307"/>
              <a:gd name="T29" fmla="*/ 221 h 332"/>
              <a:gd name="T30" fmla="*/ 49 w 307"/>
              <a:gd name="T31" fmla="*/ 177 h 332"/>
              <a:gd name="T32" fmla="*/ 34 w 307"/>
              <a:gd name="T33" fmla="*/ 141 h 332"/>
              <a:gd name="T34" fmla="*/ 193 w 307"/>
              <a:gd name="T35" fmla="*/ 187 h 332"/>
              <a:gd name="T36" fmla="*/ 163 w 307"/>
              <a:gd name="T37" fmla="*/ 264 h 332"/>
              <a:gd name="T38" fmla="*/ 212 w 307"/>
              <a:gd name="T39" fmla="*/ 268 h 332"/>
              <a:gd name="T40" fmla="*/ 297 w 307"/>
              <a:gd name="T41" fmla="*/ 197 h 332"/>
              <a:gd name="T42" fmla="*/ 239 w 307"/>
              <a:gd name="T43" fmla="*/ 221 h 332"/>
              <a:gd name="T44" fmla="*/ 287 w 307"/>
              <a:gd name="T45" fmla="*/ 332 h 332"/>
              <a:gd name="T46" fmla="*/ 297 w 307"/>
              <a:gd name="T47" fmla="*/ 197 h 332"/>
              <a:gd name="T48" fmla="*/ 273 w 307"/>
              <a:gd name="T49" fmla="*/ 183 h 332"/>
              <a:gd name="T50" fmla="*/ 273 w 307"/>
              <a:gd name="T51" fmla="*/ 141 h 332"/>
              <a:gd name="T52" fmla="*/ 173 w 307"/>
              <a:gd name="T53" fmla="*/ 112 h 332"/>
              <a:gd name="T54" fmla="*/ 193 w 307"/>
              <a:gd name="T55" fmla="*/ 141 h 332"/>
              <a:gd name="T56" fmla="*/ 193 w 307"/>
              <a:gd name="T57" fmla="*/ 183 h 332"/>
              <a:gd name="T58" fmla="*/ 194 w 307"/>
              <a:gd name="T59" fmla="*/ 141 h 332"/>
              <a:gd name="T60" fmla="*/ 205 w 307"/>
              <a:gd name="T61" fmla="*/ 92 h 332"/>
              <a:gd name="T62" fmla="*/ 193 w 307"/>
              <a:gd name="T63" fmla="*/ 47 h 332"/>
              <a:gd name="T64" fmla="*/ 206 w 307"/>
              <a:gd name="T65" fmla="*/ 100 h 332"/>
              <a:gd name="T66" fmla="*/ 91 w 307"/>
              <a:gd name="T67" fmla="*/ 114 h 332"/>
              <a:gd name="T68" fmla="*/ 99 w 307"/>
              <a:gd name="T69" fmla="*/ 147 h 332"/>
              <a:gd name="T70" fmla="*/ 114 w 307"/>
              <a:gd name="T71" fmla="*/ 183 h 332"/>
              <a:gd name="T72" fmla="*/ 125 w 307"/>
              <a:gd name="T73" fmla="*/ 122 h 332"/>
              <a:gd name="T74" fmla="*/ 127 w 307"/>
              <a:gd name="T75" fmla="*/ 84 h 332"/>
              <a:gd name="T76" fmla="*/ 114 w 307"/>
              <a:gd name="T77" fmla="*/ 47 h 332"/>
              <a:gd name="T78" fmla="*/ 127 w 307"/>
              <a:gd name="T79" fmla="*/ 100 h 332"/>
              <a:gd name="T80" fmla="*/ 245 w 307"/>
              <a:gd name="T81" fmla="*/ 162 h 332"/>
              <a:gd name="T82" fmla="*/ 233 w 307"/>
              <a:gd name="T83" fmla="*/ 117 h 332"/>
              <a:gd name="T84" fmla="*/ 221 w 307"/>
              <a:gd name="T85" fmla="*/ 162 h 332"/>
              <a:gd name="T86" fmla="*/ 222 w 307"/>
              <a:gd name="T87" fmla="*/ 192 h 332"/>
              <a:gd name="T88" fmla="*/ 88 w 307"/>
              <a:gd name="T89" fmla="*/ 189 h 332"/>
              <a:gd name="T90" fmla="*/ 94 w 307"/>
              <a:gd name="T91" fmla="*/ 142 h 332"/>
              <a:gd name="T92" fmla="*/ 53 w 307"/>
              <a:gd name="T93" fmla="*/ 124 h 332"/>
              <a:gd name="T94" fmla="*/ 54 w 307"/>
              <a:gd name="T95" fmla="*/ 182 h 332"/>
              <a:gd name="T96" fmla="*/ 85 w 307"/>
              <a:gd name="T97" fmla="*/ 192 h 332"/>
              <a:gd name="T98" fmla="*/ 176 w 307"/>
              <a:gd name="T99" fmla="*/ 184 h 332"/>
              <a:gd name="T100" fmla="*/ 177 w 307"/>
              <a:gd name="T101" fmla="*/ 127 h 332"/>
              <a:gd name="T102" fmla="*/ 124 w 307"/>
              <a:gd name="T103" fmla="*/ 135 h 332"/>
              <a:gd name="T104" fmla="*/ 139 w 307"/>
              <a:gd name="T105" fmla="*/ 189 h 332"/>
              <a:gd name="T106" fmla="*/ 168 w 307"/>
              <a:gd name="T107" fmla="*/ 189 h 332"/>
              <a:gd name="T108" fmla="*/ 93 w 307"/>
              <a:gd name="T109" fmla="*/ 194 h 332"/>
              <a:gd name="T110" fmla="*/ 95 w 307"/>
              <a:gd name="T111" fmla="*/ 328 h 332"/>
              <a:gd name="T112" fmla="*/ 148 w 307"/>
              <a:gd name="T113" fmla="*/ 2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32">
                <a:moveTo>
                  <a:pt x="99" y="37"/>
                </a:moveTo>
                <a:cubicBezTo>
                  <a:pt x="103" y="41"/>
                  <a:pt x="108" y="43"/>
                  <a:pt x="114" y="43"/>
                </a:cubicBezTo>
                <a:cubicBezTo>
                  <a:pt x="114" y="43"/>
                  <a:pt x="114" y="43"/>
                  <a:pt x="114" y="43"/>
                </a:cubicBezTo>
                <a:cubicBezTo>
                  <a:pt x="114" y="43"/>
                  <a:pt x="114" y="43"/>
                  <a:pt x="114" y="43"/>
                </a:cubicBezTo>
                <a:cubicBezTo>
                  <a:pt x="120" y="43"/>
                  <a:pt x="125" y="41"/>
                  <a:pt x="129" y="37"/>
                </a:cubicBezTo>
                <a:cubicBezTo>
                  <a:pt x="131" y="34"/>
                  <a:pt x="133" y="31"/>
                  <a:pt x="134" y="28"/>
                </a:cubicBezTo>
                <a:cubicBezTo>
                  <a:pt x="134" y="26"/>
                  <a:pt x="135" y="24"/>
                  <a:pt x="135" y="22"/>
                </a:cubicBezTo>
                <a:cubicBezTo>
                  <a:pt x="135" y="19"/>
                  <a:pt x="134" y="17"/>
                  <a:pt x="134" y="16"/>
                </a:cubicBezTo>
                <a:cubicBezTo>
                  <a:pt x="133" y="12"/>
                  <a:pt x="131" y="9"/>
                  <a:pt x="129" y="7"/>
                </a:cubicBezTo>
                <a:cubicBezTo>
                  <a:pt x="125" y="2"/>
                  <a:pt x="120" y="0"/>
                  <a:pt x="114" y="0"/>
                </a:cubicBezTo>
                <a:cubicBezTo>
                  <a:pt x="114" y="0"/>
                  <a:pt x="114" y="0"/>
                  <a:pt x="114" y="0"/>
                </a:cubicBezTo>
                <a:cubicBezTo>
                  <a:pt x="114" y="0"/>
                  <a:pt x="114" y="0"/>
                  <a:pt x="114" y="0"/>
                </a:cubicBezTo>
                <a:cubicBezTo>
                  <a:pt x="108" y="0"/>
                  <a:pt x="103" y="2"/>
                  <a:pt x="99" y="7"/>
                </a:cubicBezTo>
                <a:cubicBezTo>
                  <a:pt x="96" y="9"/>
                  <a:pt x="94" y="12"/>
                  <a:pt x="93" y="16"/>
                </a:cubicBezTo>
                <a:cubicBezTo>
                  <a:pt x="93" y="17"/>
                  <a:pt x="93" y="19"/>
                  <a:pt x="93" y="22"/>
                </a:cubicBezTo>
                <a:cubicBezTo>
                  <a:pt x="93" y="24"/>
                  <a:pt x="93" y="26"/>
                  <a:pt x="93" y="28"/>
                </a:cubicBezTo>
                <a:cubicBezTo>
                  <a:pt x="94" y="31"/>
                  <a:pt x="96" y="34"/>
                  <a:pt x="99" y="37"/>
                </a:cubicBezTo>
                <a:close/>
                <a:moveTo>
                  <a:pt x="178" y="37"/>
                </a:moveTo>
                <a:cubicBezTo>
                  <a:pt x="182" y="41"/>
                  <a:pt x="187" y="43"/>
                  <a:pt x="193" y="43"/>
                </a:cubicBezTo>
                <a:cubicBezTo>
                  <a:pt x="193" y="43"/>
                  <a:pt x="193" y="43"/>
                  <a:pt x="193" y="43"/>
                </a:cubicBezTo>
                <a:cubicBezTo>
                  <a:pt x="193" y="43"/>
                  <a:pt x="193" y="43"/>
                  <a:pt x="193" y="43"/>
                </a:cubicBezTo>
                <a:cubicBezTo>
                  <a:pt x="199" y="43"/>
                  <a:pt x="204" y="41"/>
                  <a:pt x="208" y="37"/>
                </a:cubicBezTo>
                <a:cubicBezTo>
                  <a:pt x="211" y="34"/>
                  <a:pt x="213" y="31"/>
                  <a:pt x="213" y="28"/>
                </a:cubicBezTo>
                <a:cubicBezTo>
                  <a:pt x="214" y="26"/>
                  <a:pt x="214" y="24"/>
                  <a:pt x="214" y="22"/>
                </a:cubicBezTo>
                <a:cubicBezTo>
                  <a:pt x="214" y="19"/>
                  <a:pt x="214" y="17"/>
                  <a:pt x="213" y="16"/>
                </a:cubicBezTo>
                <a:cubicBezTo>
                  <a:pt x="213" y="12"/>
                  <a:pt x="211" y="9"/>
                  <a:pt x="208" y="7"/>
                </a:cubicBezTo>
                <a:cubicBezTo>
                  <a:pt x="204" y="2"/>
                  <a:pt x="199" y="0"/>
                  <a:pt x="193" y="0"/>
                </a:cubicBezTo>
                <a:cubicBezTo>
                  <a:pt x="193" y="0"/>
                  <a:pt x="193" y="0"/>
                  <a:pt x="193" y="0"/>
                </a:cubicBezTo>
                <a:cubicBezTo>
                  <a:pt x="193" y="0"/>
                  <a:pt x="193" y="0"/>
                  <a:pt x="193" y="0"/>
                </a:cubicBezTo>
                <a:cubicBezTo>
                  <a:pt x="187" y="0"/>
                  <a:pt x="182" y="2"/>
                  <a:pt x="178" y="7"/>
                </a:cubicBezTo>
                <a:cubicBezTo>
                  <a:pt x="176" y="9"/>
                  <a:pt x="174" y="12"/>
                  <a:pt x="173" y="16"/>
                </a:cubicBezTo>
                <a:cubicBezTo>
                  <a:pt x="172" y="17"/>
                  <a:pt x="172" y="19"/>
                  <a:pt x="172" y="22"/>
                </a:cubicBezTo>
                <a:cubicBezTo>
                  <a:pt x="172" y="24"/>
                  <a:pt x="172" y="26"/>
                  <a:pt x="173" y="28"/>
                </a:cubicBezTo>
                <a:cubicBezTo>
                  <a:pt x="174" y="31"/>
                  <a:pt x="176" y="34"/>
                  <a:pt x="178" y="37"/>
                </a:cubicBezTo>
                <a:close/>
                <a:moveTo>
                  <a:pt x="59" y="107"/>
                </a:moveTo>
                <a:cubicBezTo>
                  <a:pt x="63" y="111"/>
                  <a:pt x="68" y="113"/>
                  <a:pt x="74" y="113"/>
                </a:cubicBezTo>
                <a:cubicBezTo>
                  <a:pt x="74" y="113"/>
                  <a:pt x="74" y="113"/>
                  <a:pt x="74" y="113"/>
                </a:cubicBezTo>
                <a:cubicBezTo>
                  <a:pt x="74" y="113"/>
                  <a:pt x="74" y="113"/>
                  <a:pt x="74" y="113"/>
                </a:cubicBezTo>
                <a:cubicBezTo>
                  <a:pt x="80" y="113"/>
                  <a:pt x="85" y="111"/>
                  <a:pt x="89" y="107"/>
                </a:cubicBezTo>
                <a:cubicBezTo>
                  <a:pt x="92" y="104"/>
                  <a:pt x="93" y="101"/>
                  <a:pt x="94" y="98"/>
                </a:cubicBezTo>
                <a:cubicBezTo>
                  <a:pt x="95" y="96"/>
                  <a:pt x="95" y="94"/>
                  <a:pt x="95" y="92"/>
                </a:cubicBezTo>
                <a:cubicBezTo>
                  <a:pt x="95" y="90"/>
                  <a:pt x="95" y="88"/>
                  <a:pt x="94" y="86"/>
                </a:cubicBezTo>
                <a:cubicBezTo>
                  <a:pt x="93" y="82"/>
                  <a:pt x="92" y="79"/>
                  <a:pt x="89" y="77"/>
                </a:cubicBezTo>
                <a:cubicBezTo>
                  <a:pt x="85" y="73"/>
                  <a:pt x="80" y="71"/>
                  <a:pt x="74" y="71"/>
                </a:cubicBezTo>
                <a:cubicBezTo>
                  <a:pt x="74" y="71"/>
                  <a:pt x="74" y="71"/>
                  <a:pt x="74" y="71"/>
                </a:cubicBezTo>
                <a:cubicBezTo>
                  <a:pt x="74" y="71"/>
                  <a:pt x="74" y="71"/>
                  <a:pt x="74" y="71"/>
                </a:cubicBezTo>
                <a:cubicBezTo>
                  <a:pt x="68" y="71"/>
                  <a:pt x="63" y="73"/>
                  <a:pt x="59" y="77"/>
                </a:cubicBezTo>
                <a:cubicBezTo>
                  <a:pt x="56" y="79"/>
                  <a:pt x="55" y="82"/>
                  <a:pt x="54" y="86"/>
                </a:cubicBezTo>
                <a:cubicBezTo>
                  <a:pt x="53" y="88"/>
                  <a:pt x="53" y="90"/>
                  <a:pt x="53" y="92"/>
                </a:cubicBezTo>
                <a:cubicBezTo>
                  <a:pt x="53" y="94"/>
                  <a:pt x="53" y="96"/>
                  <a:pt x="54" y="98"/>
                </a:cubicBezTo>
                <a:cubicBezTo>
                  <a:pt x="55" y="101"/>
                  <a:pt x="56" y="104"/>
                  <a:pt x="59" y="107"/>
                </a:cubicBezTo>
                <a:close/>
                <a:moveTo>
                  <a:pt x="133" y="86"/>
                </a:moveTo>
                <a:cubicBezTo>
                  <a:pt x="133" y="88"/>
                  <a:pt x="132" y="90"/>
                  <a:pt x="132" y="92"/>
                </a:cubicBezTo>
                <a:cubicBezTo>
                  <a:pt x="132" y="94"/>
                  <a:pt x="133" y="96"/>
                  <a:pt x="133" y="98"/>
                </a:cubicBezTo>
                <a:cubicBezTo>
                  <a:pt x="134" y="101"/>
                  <a:pt x="136" y="104"/>
                  <a:pt x="138" y="107"/>
                </a:cubicBezTo>
                <a:cubicBezTo>
                  <a:pt x="143" y="111"/>
                  <a:pt x="148" y="113"/>
                  <a:pt x="153" y="113"/>
                </a:cubicBezTo>
                <a:cubicBezTo>
                  <a:pt x="153" y="113"/>
                  <a:pt x="153" y="113"/>
                  <a:pt x="153" y="113"/>
                </a:cubicBezTo>
                <a:cubicBezTo>
                  <a:pt x="154" y="113"/>
                  <a:pt x="154" y="113"/>
                  <a:pt x="154" y="113"/>
                </a:cubicBezTo>
                <a:cubicBezTo>
                  <a:pt x="159" y="113"/>
                  <a:pt x="164" y="111"/>
                  <a:pt x="168" y="107"/>
                </a:cubicBezTo>
                <a:cubicBezTo>
                  <a:pt x="171" y="104"/>
                  <a:pt x="173" y="101"/>
                  <a:pt x="174" y="98"/>
                </a:cubicBezTo>
                <a:cubicBezTo>
                  <a:pt x="174" y="96"/>
                  <a:pt x="175" y="94"/>
                  <a:pt x="175" y="92"/>
                </a:cubicBezTo>
                <a:cubicBezTo>
                  <a:pt x="175" y="90"/>
                  <a:pt x="174" y="88"/>
                  <a:pt x="174" y="86"/>
                </a:cubicBezTo>
                <a:cubicBezTo>
                  <a:pt x="173" y="82"/>
                  <a:pt x="171" y="79"/>
                  <a:pt x="168" y="77"/>
                </a:cubicBezTo>
                <a:cubicBezTo>
                  <a:pt x="164" y="73"/>
                  <a:pt x="159" y="71"/>
                  <a:pt x="154" y="71"/>
                </a:cubicBezTo>
                <a:cubicBezTo>
                  <a:pt x="154" y="71"/>
                  <a:pt x="154" y="71"/>
                  <a:pt x="153" y="71"/>
                </a:cubicBezTo>
                <a:cubicBezTo>
                  <a:pt x="153" y="71"/>
                  <a:pt x="153" y="71"/>
                  <a:pt x="153" y="71"/>
                </a:cubicBezTo>
                <a:cubicBezTo>
                  <a:pt x="148" y="71"/>
                  <a:pt x="143" y="73"/>
                  <a:pt x="138" y="77"/>
                </a:cubicBezTo>
                <a:cubicBezTo>
                  <a:pt x="136" y="79"/>
                  <a:pt x="134" y="82"/>
                  <a:pt x="133" y="86"/>
                </a:cubicBezTo>
                <a:close/>
                <a:moveTo>
                  <a:pt x="213" y="86"/>
                </a:moveTo>
                <a:cubicBezTo>
                  <a:pt x="212" y="88"/>
                  <a:pt x="212" y="90"/>
                  <a:pt x="212" y="92"/>
                </a:cubicBezTo>
                <a:cubicBezTo>
                  <a:pt x="212" y="94"/>
                  <a:pt x="212" y="96"/>
                  <a:pt x="213" y="98"/>
                </a:cubicBezTo>
                <a:cubicBezTo>
                  <a:pt x="214" y="101"/>
                  <a:pt x="215" y="104"/>
                  <a:pt x="218" y="107"/>
                </a:cubicBezTo>
                <a:cubicBezTo>
                  <a:pt x="222" y="111"/>
                  <a:pt x="227" y="113"/>
                  <a:pt x="233" y="113"/>
                </a:cubicBezTo>
                <a:cubicBezTo>
                  <a:pt x="233" y="113"/>
                  <a:pt x="233" y="113"/>
                  <a:pt x="233" y="113"/>
                </a:cubicBezTo>
                <a:cubicBezTo>
                  <a:pt x="233" y="113"/>
                  <a:pt x="233" y="113"/>
                  <a:pt x="233" y="113"/>
                </a:cubicBezTo>
                <a:cubicBezTo>
                  <a:pt x="239" y="113"/>
                  <a:pt x="244" y="111"/>
                  <a:pt x="248" y="107"/>
                </a:cubicBezTo>
                <a:cubicBezTo>
                  <a:pt x="251" y="104"/>
                  <a:pt x="252" y="101"/>
                  <a:pt x="253" y="98"/>
                </a:cubicBezTo>
                <a:cubicBezTo>
                  <a:pt x="254" y="96"/>
                  <a:pt x="254" y="94"/>
                  <a:pt x="254" y="92"/>
                </a:cubicBezTo>
                <a:cubicBezTo>
                  <a:pt x="254" y="90"/>
                  <a:pt x="254" y="88"/>
                  <a:pt x="253" y="86"/>
                </a:cubicBezTo>
                <a:cubicBezTo>
                  <a:pt x="252" y="82"/>
                  <a:pt x="251" y="79"/>
                  <a:pt x="248" y="77"/>
                </a:cubicBezTo>
                <a:cubicBezTo>
                  <a:pt x="244" y="73"/>
                  <a:pt x="239" y="71"/>
                  <a:pt x="233" y="71"/>
                </a:cubicBezTo>
                <a:cubicBezTo>
                  <a:pt x="233" y="71"/>
                  <a:pt x="233" y="71"/>
                  <a:pt x="233" y="71"/>
                </a:cubicBezTo>
                <a:cubicBezTo>
                  <a:pt x="233" y="71"/>
                  <a:pt x="233" y="71"/>
                  <a:pt x="233" y="71"/>
                </a:cubicBezTo>
                <a:cubicBezTo>
                  <a:pt x="227" y="71"/>
                  <a:pt x="222" y="73"/>
                  <a:pt x="218" y="77"/>
                </a:cubicBezTo>
                <a:cubicBezTo>
                  <a:pt x="215" y="79"/>
                  <a:pt x="214" y="82"/>
                  <a:pt x="213" y="86"/>
                </a:cubicBezTo>
                <a:close/>
                <a:moveTo>
                  <a:pt x="55" y="194"/>
                </a:moveTo>
                <a:cubicBezTo>
                  <a:pt x="49" y="190"/>
                  <a:pt x="42" y="187"/>
                  <a:pt x="34" y="187"/>
                </a:cubicBezTo>
                <a:cubicBezTo>
                  <a:pt x="34" y="187"/>
                  <a:pt x="34" y="187"/>
                  <a:pt x="34" y="187"/>
                </a:cubicBezTo>
                <a:cubicBezTo>
                  <a:pt x="34" y="187"/>
                  <a:pt x="34" y="187"/>
                  <a:pt x="34" y="187"/>
                </a:cubicBezTo>
                <a:cubicBezTo>
                  <a:pt x="26" y="187"/>
                  <a:pt x="19" y="190"/>
                  <a:pt x="14" y="194"/>
                </a:cubicBezTo>
                <a:cubicBezTo>
                  <a:pt x="12" y="195"/>
                  <a:pt x="11" y="196"/>
                  <a:pt x="10" y="197"/>
                </a:cubicBezTo>
                <a:cubicBezTo>
                  <a:pt x="4" y="204"/>
                  <a:pt x="0" y="212"/>
                  <a:pt x="0" y="221"/>
                </a:cubicBezTo>
                <a:cubicBezTo>
                  <a:pt x="0" y="260"/>
                  <a:pt x="0" y="260"/>
                  <a:pt x="0" y="260"/>
                </a:cubicBezTo>
                <a:cubicBezTo>
                  <a:pt x="0" y="262"/>
                  <a:pt x="2" y="264"/>
                  <a:pt x="4" y="264"/>
                </a:cubicBezTo>
                <a:cubicBezTo>
                  <a:pt x="12" y="264"/>
                  <a:pt x="12" y="264"/>
                  <a:pt x="12" y="264"/>
                </a:cubicBezTo>
                <a:cubicBezTo>
                  <a:pt x="14" y="264"/>
                  <a:pt x="16" y="266"/>
                  <a:pt x="16" y="268"/>
                </a:cubicBezTo>
                <a:cubicBezTo>
                  <a:pt x="16" y="328"/>
                  <a:pt x="16" y="328"/>
                  <a:pt x="16" y="328"/>
                </a:cubicBezTo>
                <a:cubicBezTo>
                  <a:pt x="16" y="330"/>
                  <a:pt x="18" y="332"/>
                  <a:pt x="20" y="332"/>
                </a:cubicBezTo>
                <a:cubicBezTo>
                  <a:pt x="48" y="332"/>
                  <a:pt x="48" y="332"/>
                  <a:pt x="48" y="332"/>
                </a:cubicBezTo>
                <a:cubicBezTo>
                  <a:pt x="51" y="332"/>
                  <a:pt x="52" y="330"/>
                  <a:pt x="52" y="328"/>
                </a:cubicBezTo>
                <a:cubicBezTo>
                  <a:pt x="52" y="268"/>
                  <a:pt x="52" y="268"/>
                  <a:pt x="52" y="268"/>
                </a:cubicBezTo>
                <a:cubicBezTo>
                  <a:pt x="52" y="266"/>
                  <a:pt x="54" y="264"/>
                  <a:pt x="56" y="264"/>
                </a:cubicBezTo>
                <a:cubicBezTo>
                  <a:pt x="64" y="264"/>
                  <a:pt x="64" y="264"/>
                  <a:pt x="64" y="264"/>
                </a:cubicBezTo>
                <a:cubicBezTo>
                  <a:pt x="66" y="264"/>
                  <a:pt x="68" y="262"/>
                  <a:pt x="68" y="260"/>
                </a:cubicBezTo>
                <a:cubicBezTo>
                  <a:pt x="68" y="221"/>
                  <a:pt x="68" y="221"/>
                  <a:pt x="68" y="221"/>
                </a:cubicBezTo>
                <a:cubicBezTo>
                  <a:pt x="68" y="212"/>
                  <a:pt x="65" y="204"/>
                  <a:pt x="58" y="197"/>
                </a:cubicBezTo>
                <a:cubicBezTo>
                  <a:pt x="57" y="196"/>
                  <a:pt x="56" y="195"/>
                  <a:pt x="55" y="194"/>
                </a:cubicBezTo>
                <a:close/>
                <a:moveTo>
                  <a:pt x="19" y="177"/>
                </a:moveTo>
                <a:cubicBezTo>
                  <a:pt x="23" y="181"/>
                  <a:pt x="28" y="183"/>
                  <a:pt x="34" y="183"/>
                </a:cubicBezTo>
                <a:cubicBezTo>
                  <a:pt x="34" y="183"/>
                  <a:pt x="34" y="183"/>
                  <a:pt x="34" y="183"/>
                </a:cubicBezTo>
                <a:cubicBezTo>
                  <a:pt x="34" y="183"/>
                  <a:pt x="34" y="183"/>
                  <a:pt x="34" y="183"/>
                </a:cubicBezTo>
                <a:cubicBezTo>
                  <a:pt x="40" y="183"/>
                  <a:pt x="45" y="181"/>
                  <a:pt x="49" y="177"/>
                </a:cubicBezTo>
                <a:cubicBezTo>
                  <a:pt x="52" y="174"/>
                  <a:pt x="53" y="171"/>
                  <a:pt x="54" y="168"/>
                </a:cubicBezTo>
                <a:cubicBezTo>
                  <a:pt x="55" y="166"/>
                  <a:pt x="55" y="164"/>
                  <a:pt x="55" y="162"/>
                </a:cubicBezTo>
                <a:cubicBezTo>
                  <a:pt x="55" y="160"/>
                  <a:pt x="55" y="158"/>
                  <a:pt x="54" y="156"/>
                </a:cubicBezTo>
                <a:cubicBezTo>
                  <a:pt x="53" y="152"/>
                  <a:pt x="52" y="149"/>
                  <a:pt x="49" y="147"/>
                </a:cubicBezTo>
                <a:cubicBezTo>
                  <a:pt x="45" y="143"/>
                  <a:pt x="40" y="141"/>
                  <a:pt x="34" y="141"/>
                </a:cubicBezTo>
                <a:cubicBezTo>
                  <a:pt x="34" y="141"/>
                  <a:pt x="34" y="141"/>
                  <a:pt x="34" y="141"/>
                </a:cubicBezTo>
                <a:cubicBezTo>
                  <a:pt x="34" y="141"/>
                  <a:pt x="34" y="141"/>
                  <a:pt x="34" y="141"/>
                </a:cubicBezTo>
                <a:cubicBezTo>
                  <a:pt x="28" y="141"/>
                  <a:pt x="23" y="143"/>
                  <a:pt x="19" y="147"/>
                </a:cubicBezTo>
                <a:cubicBezTo>
                  <a:pt x="17" y="149"/>
                  <a:pt x="15" y="152"/>
                  <a:pt x="14" y="156"/>
                </a:cubicBezTo>
                <a:cubicBezTo>
                  <a:pt x="13" y="158"/>
                  <a:pt x="13" y="160"/>
                  <a:pt x="13" y="162"/>
                </a:cubicBezTo>
                <a:cubicBezTo>
                  <a:pt x="13" y="164"/>
                  <a:pt x="13" y="166"/>
                  <a:pt x="14" y="168"/>
                </a:cubicBezTo>
                <a:cubicBezTo>
                  <a:pt x="15" y="171"/>
                  <a:pt x="17" y="174"/>
                  <a:pt x="19" y="177"/>
                </a:cubicBezTo>
                <a:close/>
                <a:moveTo>
                  <a:pt x="214" y="194"/>
                </a:moveTo>
                <a:cubicBezTo>
                  <a:pt x="208" y="190"/>
                  <a:pt x="201" y="187"/>
                  <a:pt x="193" y="187"/>
                </a:cubicBezTo>
                <a:cubicBezTo>
                  <a:pt x="193" y="187"/>
                  <a:pt x="193" y="187"/>
                  <a:pt x="193" y="187"/>
                </a:cubicBezTo>
                <a:cubicBezTo>
                  <a:pt x="193" y="187"/>
                  <a:pt x="193" y="187"/>
                  <a:pt x="193" y="187"/>
                </a:cubicBezTo>
                <a:cubicBezTo>
                  <a:pt x="185" y="187"/>
                  <a:pt x="179" y="190"/>
                  <a:pt x="173" y="194"/>
                </a:cubicBezTo>
                <a:cubicBezTo>
                  <a:pt x="172" y="195"/>
                  <a:pt x="170" y="196"/>
                  <a:pt x="169" y="197"/>
                </a:cubicBezTo>
                <a:cubicBezTo>
                  <a:pt x="163" y="204"/>
                  <a:pt x="159" y="212"/>
                  <a:pt x="159" y="221"/>
                </a:cubicBezTo>
                <a:cubicBezTo>
                  <a:pt x="159" y="260"/>
                  <a:pt x="159" y="260"/>
                  <a:pt x="159" y="260"/>
                </a:cubicBezTo>
                <a:cubicBezTo>
                  <a:pt x="159" y="262"/>
                  <a:pt x="161" y="264"/>
                  <a:pt x="163" y="264"/>
                </a:cubicBezTo>
                <a:cubicBezTo>
                  <a:pt x="171" y="264"/>
                  <a:pt x="171" y="264"/>
                  <a:pt x="171" y="264"/>
                </a:cubicBezTo>
                <a:cubicBezTo>
                  <a:pt x="173" y="264"/>
                  <a:pt x="175" y="266"/>
                  <a:pt x="175" y="268"/>
                </a:cubicBezTo>
                <a:cubicBezTo>
                  <a:pt x="175" y="328"/>
                  <a:pt x="175" y="328"/>
                  <a:pt x="175" y="328"/>
                </a:cubicBezTo>
                <a:cubicBezTo>
                  <a:pt x="175" y="330"/>
                  <a:pt x="177" y="332"/>
                  <a:pt x="179" y="332"/>
                </a:cubicBezTo>
                <a:cubicBezTo>
                  <a:pt x="207" y="332"/>
                  <a:pt x="207" y="332"/>
                  <a:pt x="207" y="332"/>
                </a:cubicBezTo>
                <a:cubicBezTo>
                  <a:pt x="210" y="332"/>
                  <a:pt x="212" y="330"/>
                  <a:pt x="212" y="328"/>
                </a:cubicBezTo>
                <a:cubicBezTo>
                  <a:pt x="212" y="268"/>
                  <a:pt x="212" y="268"/>
                  <a:pt x="212" y="268"/>
                </a:cubicBezTo>
                <a:cubicBezTo>
                  <a:pt x="212" y="266"/>
                  <a:pt x="213" y="264"/>
                  <a:pt x="216" y="264"/>
                </a:cubicBezTo>
                <a:cubicBezTo>
                  <a:pt x="223" y="264"/>
                  <a:pt x="223" y="264"/>
                  <a:pt x="223" y="264"/>
                </a:cubicBezTo>
                <a:cubicBezTo>
                  <a:pt x="225" y="264"/>
                  <a:pt x="227" y="262"/>
                  <a:pt x="227" y="260"/>
                </a:cubicBezTo>
                <a:cubicBezTo>
                  <a:pt x="227" y="221"/>
                  <a:pt x="227" y="221"/>
                  <a:pt x="227" y="221"/>
                </a:cubicBezTo>
                <a:cubicBezTo>
                  <a:pt x="227" y="212"/>
                  <a:pt x="224" y="204"/>
                  <a:pt x="217" y="197"/>
                </a:cubicBezTo>
                <a:cubicBezTo>
                  <a:pt x="216" y="196"/>
                  <a:pt x="215" y="195"/>
                  <a:pt x="214" y="194"/>
                </a:cubicBezTo>
                <a:close/>
                <a:moveTo>
                  <a:pt x="297" y="197"/>
                </a:moveTo>
                <a:cubicBezTo>
                  <a:pt x="296" y="196"/>
                  <a:pt x="295" y="195"/>
                  <a:pt x="293" y="194"/>
                </a:cubicBezTo>
                <a:cubicBezTo>
                  <a:pt x="287" y="190"/>
                  <a:pt x="281" y="187"/>
                  <a:pt x="273" y="187"/>
                </a:cubicBezTo>
                <a:cubicBezTo>
                  <a:pt x="273" y="187"/>
                  <a:pt x="273" y="187"/>
                  <a:pt x="273" y="187"/>
                </a:cubicBezTo>
                <a:cubicBezTo>
                  <a:pt x="273" y="187"/>
                  <a:pt x="273" y="187"/>
                  <a:pt x="273" y="187"/>
                </a:cubicBezTo>
                <a:cubicBezTo>
                  <a:pt x="265" y="187"/>
                  <a:pt x="258" y="190"/>
                  <a:pt x="252" y="194"/>
                </a:cubicBezTo>
                <a:cubicBezTo>
                  <a:pt x="251" y="195"/>
                  <a:pt x="250" y="196"/>
                  <a:pt x="249" y="197"/>
                </a:cubicBezTo>
                <a:cubicBezTo>
                  <a:pt x="242" y="204"/>
                  <a:pt x="239" y="212"/>
                  <a:pt x="239" y="221"/>
                </a:cubicBezTo>
                <a:cubicBezTo>
                  <a:pt x="239" y="260"/>
                  <a:pt x="239" y="260"/>
                  <a:pt x="239" y="260"/>
                </a:cubicBezTo>
                <a:cubicBezTo>
                  <a:pt x="239" y="262"/>
                  <a:pt x="241" y="264"/>
                  <a:pt x="243" y="264"/>
                </a:cubicBezTo>
                <a:cubicBezTo>
                  <a:pt x="250" y="264"/>
                  <a:pt x="250" y="264"/>
                  <a:pt x="250" y="264"/>
                </a:cubicBezTo>
                <a:cubicBezTo>
                  <a:pt x="253" y="264"/>
                  <a:pt x="255" y="266"/>
                  <a:pt x="255" y="268"/>
                </a:cubicBezTo>
                <a:cubicBezTo>
                  <a:pt x="255" y="328"/>
                  <a:pt x="255" y="328"/>
                  <a:pt x="255" y="328"/>
                </a:cubicBezTo>
                <a:cubicBezTo>
                  <a:pt x="255" y="330"/>
                  <a:pt x="256" y="332"/>
                  <a:pt x="259" y="332"/>
                </a:cubicBezTo>
                <a:cubicBezTo>
                  <a:pt x="287" y="332"/>
                  <a:pt x="287" y="332"/>
                  <a:pt x="287" y="332"/>
                </a:cubicBezTo>
                <a:cubicBezTo>
                  <a:pt x="289" y="332"/>
                  <a:pt x="291" y="330"/>
                  <a:pt x="291" y="328"/>
                </a:cubicBezTo>
                <a:cubicBezTo>
                  <a:pt x="291" y="268"/>
                  <a:pt x="291" y="268"/>
                  <a:pt x="291" y="268"/>
                </a:cubicBezTo>
                <a:cubicBezTo>
                  <a:pt x="291" y="266"/>
                  <a:pt x="293" y="264"/>
                  <a:pt x="295" y="264"/>
                </a:cubicBezTo>
                <a:cubicBezTo>
                  <a:pt x="303" y="264"/>
                  <a:pt x="303" y="264"/>
                  <a:pt x="303" y="264"/>
                </a:cubicBezTo>
                <a:cubicBezTo>
                  <a:pt x="305" y="264"/>
                  <a:pt x="307" y="262"/>
                  <a:pt x="307" y="260"/>
                </a:cubicBezTo>
                <a:cubicBezTo>
                  <a:pt x="307" y="221"/>
                  <a:pt x="307" y="221"/>
                  <a:pt x="307" y="221"/>
                </a:cubicBezTo>
                <a:cubicBezTo>
                  <a:pt x="307" y="212"/>
                  <a:pt x="303" y="204"/>
                  <a:pt x="297" y="197"/>
                </a:cubicBezTo>
                <a:close/>
                <a:moveTo>
                  <a:pt x="253" y="156"/>
                </a:moveTo>
                <a:cubicBezTo>
                  <a:pt x="252" y="158"/>
                  <a:pt x="252" y="160"/>
                  <a:pt x="252" y="162"/>
                </a:cubicBezTo>
                <a:cubicBezTo>
                  <a:pt x="252" y="164"/>
                  <a:pt x="252" y="166"/>
                  <a:pt x="253" y="168"/>
                </a:cubicBezTo>
                <a:cubicBezTo>
                  <a:pt x="254" y="171"/>
                  <a:pt x="255" y="174"/>
                  <a:pt x="258" y="177"/>
                </a:cubicBezTo>
                <a:cubicBezTo>
                  <a:pt x="262" y="181"/>
                  <a:pt x="267" y="183"/>
                  <a:pt x="273" y="183"/>
                </a:cubicBezTo>
                <a:cubicBezTo>
                  <a:pt x="273" y="183"/>
                  <a:pt x="273" y="183"/>
                  <a:pt x="273" y="183"/>
                </a:cubicBezTo>
                <a:cubicBezTo>
                  <a:pt x="273" y="183"/>
                  <a:pt x="273" y="183"/>
                  <a:pt x="273" y="183"/>
                </a:cubicBezTo>
                <a:cubicBezTo>
                  <a:pt x="279" y="183"/>
                  <a:pt x="284" y="181"/>
                  <a:pt x="288" y="177"/>
                </a:cubicBezTo>
                <a:cubicBezTo>
                  <a:pt x="290" y="174"/>
                  <a:pt x="292" y="171"/>
                  <a:pt x="293" y="168"/>
                </a:cubicBezTo>
                <a:cubicBezTo>
                  <a:pt x="294" y="166"/>
                  <a:pt x="294" y="164"/>
                  <a:pt x="294" y="162"/>
                </a:cubicBezTo>
                <a:cubicBezTo>
                  <a:pt x="294" y="160"/>
                  <a:pt x="294" y="158"/>
                  <a:pt x="293" y="156"/>
                </a:cubicBezTo>
                <a:cubicBezTo>
                  <a:pt x="292" y="152"/>
                  <a:pt x="290" y="149"/>
                  <a:pt x="288" y="147"/>
                </a:cubicBezTo>
                <a:cubicBezTo>
                  <a:pt x="284" y="143"/>
                  <a:pt x="279" y="141"/>
                  <a:pt x="273" y="141"/>
                </a:cubicBezTo>
                <a:cubicBezTo>
                  <a:pt x="273" y="141"/>
                  <a:pt x="273" y="141"/>
                  <a:pt x="273" y="141"/>
                </a:cubicBezTo>
                <a:cubicBezTo>
                  <a:pt x="273" y="141"/>
                  <a:pt x="273" y="141"/>
                  <a:pt x="273" y="141"/>
                </a:cubicBezTo>
                <a:cubicBezTo>
                  <a:pt x="267" y="141"/>
                  <a:pt x="262" y="143"/>
                  <a:pt x="258" y="147"/>
                </a:cubicBezTo>
                <a:cubicBezTo>
                  <a:pt x="255" y="149"/>
                  <a:pt x="254" y="152"/>
                  <a:pt x="253" y="156"/>
                </a:cubicBezTo>
                <a:close/>
                <a:moveTo>
                  <a:pt x="180" y="84"/>
                </a:moveTo>
                <a:cubicBezTo>
                  <a:pt x="182" y="92"/>
                  <a:pt x="182" y="92"/>
                  <a:pt x="182" y="92"/>
                </a:cubicBezTo>
                <a:cubicBezTo>
                  <a:pt x="182" y="92"/>
                  <a:pt x="180" y="100"/>
                  <a:pt x="180" y="100"/>
                </a:cubicBezTo>
                <a:cubicBezTo>
                  <a:pt x="179" y="104"/>
                  <a:pt x="177" y="108"/>
                  <a:pt x="173" y="112"/>
                </a:cubicBezTo>
                <a:cubicBezTo>
                  <a:pt x="173" y="113"/>
                  <a:pt x="172" y="113"/>
                  <a:pt x="171" y="114"/>
                </a:cubicBezTo>
                <a:cubicBezTo>
                  <a:pt x="173" y="115"/>
                  <a:pt x="176" y="117"/>
                  <a:pt x="178" y="119"/>
                </a:cubicBezTo>
                <a:cubicBezTo>
                  <a:pt x="179" y="119"/>
                  <a:pt x="179" y="119"/>
                  <a:pt x="179" y="119"/>
                </a:cubicBezTo>
                <a:cubicBezTo>
                  <a:pt x="182" y="122"/>
                  <a:pt x="182" y="122"/>
                  <a:pt x="182" y="122"/>
                </a:cubicBezTo>
                <a:cubicBezTo>
                  <a:pt x="182" y="122"/>
                  <a:pt x="182" y="122"/>
                  <a:pt x="182" y="122"/>
                </a:cubicBezTo>
                <a:cubicBezTo>
                  <a:pt x="182" y="122"/>
                  <a:pt x="182" y="122"/>
                  <a:pt x="182" y="122"/>
                </a:cubicBezTo>
                <a:cubicBezTo>
                  <a:pt x="188" y="128"/>
                  <a:pt x="191" y="134"/>
                  <a:pt x="193" y="141"/>
                </a:cubicBezTo>
                <a:cubicBezTo>
                  <a:pt x="187" y="141"/>
                  <a:pt x="182" y="143"/>
                  <a:pt x="178" y="147"/>
                </a:cubicBezTo>
                <a:cubicBezTo>
                  <a:pt x="176" y="149"/>
                  <a:pt x="174" y="152"/>
                  <a:pt x="173" y="156"/>
                </a:cubicBezTo>
                <a:cubicBezTo>
                  <a:pt x="172" y="158"/>
                  <a:pt x="172" y="160"/>
                  <a:pt x="172" y="162"/>
                </a:cubicBezTo>
                <a:cubicBezTo>
                  <a:pt x="172" y="164"/>
                  <a:pt x="172" y="166"/>
                  <a:pt x="173" y="168"/>
                </a:cubicBezTo>
                <a:cubicBezTo>
                  <a:pt x="174" y="171"/>
                  <a:pt x="176" y="174"/>
                  <a:pt x="178" y="177"/>
                </a:cubicBezTo>
                <a:cubicBezTo>
                  <a:pt x="182" y="181"/>
                  <a:pt x="187" y="183"/>
                  <a:pt x="193" y="183"/>
                </a:cubicBezTo>
                <a:cubicBezTo>
                  <a:pt x="193" y="183"/>
                  <a:pt x="193" y="183"/>
                  <a:pt x="193" y="183"/>
                </a:cubicBezTo>
                <a:cubicBezTo>
                  <a:pt x="193" y="183"/>
                  <a:pt x="193" y="183"/>
                  <a:pt x="193" y="183"/>
                </a:cubicBezTo>
                <a:cubicBezTo>
                  <a:pt x="199" y="183"/>
                  <a:pt x="204" y="181"/>
                  <a:pt x="208" y="177"/>
                </a:cubicBezTo>
                <a:cubicBezTo>
                  <a:pt x="211" y="174"/>
                  <a:pt x="212" y="171"/>
                  <a:pt x="213" y="168"/>
                </a:cubicBezTo>
                <a:cubicBezTo>
                  <a:pt x="214" y="166"/>
                  <a:pt x="214" y="164"/>
                  <a:pt x="214" y="162"/>
                </a:cubicBezTo>
                <a:cubicBezTo>
                  <a:pt x="214" y="160"/>
                  <a:pt x="214" y="158"/>
                  <a:pt x="213" y="156"/>
                </a:cubicBezTo>
                <a:cubicBezTo>
                  <a:pt x="212" y="152"/>
                  <a:pt x="211" y="149"/>
                  <a:pt x="208" y="147"/>
                </a:cubicBezTo>
                <a:cubicBezTo>
                  <a:pt x="204" y="143"/>
                  <a:pt x="199" y="141"/>
                  <a:pt x="194" y="141"/>
                </a:cubicBezTo>
                <a:cubicBezTo>
                  <a:pt x="195" y="134"/>
                  <a:pt x="199" y="128"/>
                  <a:pt x="204" y="122"/>
                </a:cubicBezTo>
                <a:cubicBezTo>
                  <a:pt x="207" y="119"/>
                  <a:pt x="207" y="119"/>
                  <a:pt x="207" y="119"/>
                </a:cubicBezTo>
                <a:cubicBezTo>
                  <a:pt x="207" y="119"/>
                  <a:pt x="208" y="119"/>
                  <a:pt x="208" y="119"/>
                </a:cubicBezTo>
                <a:cubicBezTo>
                  <a:pt x="211" y="117"/>
                  <a:pt x="213" y="115"/>
                  <a:pt x="216" y="114"/>
                </a:cubicBezTo>
                <a:cubicBezTo>
                  <a:pt x="215" y="113"/>
                  <a:pt x="214" y="113"/>
                  <a:pt x="213" y="112"/>
                </a:cubicBezTo>
                <a:cubicBezTo>
                  <a:pt x="210" y="108"/>
                  <a:pt x="207" y="104"/>
                  <a:pt x="206" y="100"/>
                </a:cubicBezTo>
                <a:cubicBezTo>
                  <a:pt x="206" y="100"/>
                  <a:pt x="205" y="92"/>
                  <a:pt x="205" y="92"/>
                </a:cubicBezTo>
                <a:cubicBezTo>
                  <a:pt x="206" y="84"/>
                  <a:pt x="206" y="84"/>
                  <a:pt x="206" y="84"/>
                </a:cubicBezTo>
                <a:cubicBezTo>
                  <a:pt x="207" y="79"/>
                  <a:pt x="210" y="75"/>
                  <a:pt x="213" y="72"/>
                </a:cubicBezTo>
                <a:cubicBezTo>
                  <a:pt x="216" y="69"/>
                  <a:pt x="219" y="67"/>
                  <a:pt x="223" y="65"/>
                </a:cubicBezTo>
                <a:cubicBezTo>
                  <a:pt x="222" y="62"/>
                  <a:pt x="220" y="60"/>
                  <a:pt x="217" y="57"/>
                </a:cubicBezTo>
                <a:cubicBezTo>
                  <a:pt x="216" y="56"/>
                  <a:pt x="215" y="55"/>
                  <a:pt x="214" y="54"/>
                </a:cubicBezTo>
                <a:cubicBezTo>
                  <a:pt x="208" y="49"/>
                  <a:pt x="201" y="47"/>
                  <a:pt x="193" y="47"/>
                </a:cubicBezTo>
                <a:cubicBezTo>
                  <a:pt x="193" y="47"/>
                  <a:pt x="193" y="47"/>
                  <a:pt x="193" y="47"/>
                </a:cubicBezTo>
                <a:cubicBezTo>
                  <a:pt x="193" y="47"/>
                  <a:pt x="193" y="47"/>
                  <a:pt x="193" y="47"/>
                </a:cubicBezTo>
                <a:cubicBezTo>
                  <a:pt x="185" y="47"/>
                  <a:pt x="179" y="49"/>
                  <a:pt x="173" y="54"/>
                </a:cubicBezTo>
                <a:cubicBezTo>
                  <a:pt x="172" y="55"/>
                  <a:pt x="170" y="56"/>
                  <a:pt x="169" y="57"/>
                </a:cubicBezTo>
                <a:cubicBezTo>
                  <a:pt x="167" y="60"/>
                  <a:pt x="165" y="62"/>
                  <a:pt x="163" y="65"/>
                </a:cubicBezTo>
                <a:cubicBezTo>
                  <a:pt x="167" y="67"/>
                  <a:pt x="170" y="69"/>
                  <a:pt x="173" y="72"/>
                </a:cubicBezTo>
                <a:cubicBezTo>
                  <a:pt x="177" y="75"/>
                  <a:pt x="179" y="79"/>
                  <a:pt x="180" y="84"/>
                </a:cubicBezTo>
                <a:close/>
                <a:moveTo>
                  <a:pt x="206" y="100"/>
                </a:moveTo>
                <a:cubicBezTo>
                  <a:pt x="206" y="100"/>
                  <a:pt x="206" y="100"/>
                  <a:pt x="206" y="100"/>
                </a:cubicBezTo>
                <a:cubicBezTo>
                  <a:pt x="206" y="100"/>
                  <a:pt x="206" y="100"/>
                  <a:pt x="206" y="100"/>
                </a:cubicBezTo>
                <a:close/>
                <a:moveTo>
                  <a:pt x="101" y="84"/>
                </a:moveTo>
                <a:cubicBezTo>
                  <a:pt x="102" y="92"/>
                  <a:pt x="102" y="92"/>
                  <a:pt x="102" y="92"/>
                </a:cubicBezTo>
                <a:cubicBezTo>
                  <a:pt x="102" y="92"/>
                  <a:pt x="101" y="100"/>
                  <a:pt x="101" y="100"/>
                </a:cubicBezTo>
                <a:cubicBezTo>
                  <a:pt x="100" y="104"/>
                  <a:pt x="97" y="108"/>
                  <a:pt x="94" y="112"/>
                </a:cubicBezTo>
                <a:cubicBezTo>
                  <a:pt x="93" y="113"/>
                  <a:pt x="92" y="113"/>
                  <a:pt x="91" y="114"/>
                </a:cubicBezTo>
                <a:cubicBezTo>
                  <a:pt x="94" y="115"/>
                  <a:pt x="96" y="117"/>
                  <a:pt x="99" y="119"/>
                </a:cubicBezTo>
                <a:cubicBezTo>
                  <a:pt x="100" y="119"/>
                  <a:pt x="100" y="119"/>
                  <a:pt x="100" y="119"/>
                </a:cubicBezTo>
                <a:cubicBezTo>
                  <a:pt x="103" y="122"/>
                  <a:pt x="103" y="122"/>
                  <a:pt x="103" y="122"/>
                </a:cubicBezTo>
                <a:cubicBezTo>
                  <a:pt x="103" y="122"/>
                  <a:pt x="103" y="122"/>
                  <a:pt x="103" y="122"/>
                </a:cubicBezTo>
                <a:cubicBezTo>
                  <a:pt x="103" y="122"/>
                  <a:pt x="103" y="122"/>
                  <a:pt x="103" y="122"/>
                </a:cubicBezTo>
                <a:cubicBezTo>
                  <a:pt x="108" y="128"/>
                  <a:pt x="112" y="134"/>
                  <a:pt x="113" y="141"/>
                </a:cubicBezTo>
                <a:cubicBezTo>
                  <a:pt x="108" y="141"/>
                  <a:pt x="103" y="143"/>
                  <a:pt x="99" y="147"/>
                </a:cubicBezTo>
                <a:cubicBezTo>
                  <a:pt x="96" y="149"/>
                  <a:pt x="94" y="152"/>
                  <a:pt x="93" y="156"/>
                </a:cubicBezTo>
                <a:cubicBezTo>
                  <a:pt x="93" y="158"/>
                  <a:pt x="93" y="160"/>
                  <a:pt x="93" y="162"/>
                </a:cubicBezTo>
                <a:cubicBezTo>
                  <a:pt x="93" y="164"/>
                  <a:pt x="93" y="166"/>
                  <a:pt x="93" y="168"/>
                </a:cubicBezTo>
                <a:cubicBezTo>
                  <a:pt x="94" y="171"/>
                  <a:pt x="96" y="174"/>
                  <a:pt x="99" y="177"/>
                </a:cubicBezTo>
                <a:cubicBezTo>
                  <a:pt x="103" y="181"/>
                  <a:pt x="108" y="183"/>
                  <a:pt x="114" y="183"/>
                </a:cubicBezTo>
                <a:cubicBezTo>
                  <a:pt x="114" y="183"/>
                  <a:pt x="114" y="183"/>
                  <a:pt x="114" y="183"/>
                </a:cubicBezTo>
                <a:cubicBezTo>
                  <a:pt x="114" y="183"/>
                  <a:pt x="114" y="183"/>
                  <a:pt x="114" y="183"/>
                </a:cubicBezTo>
                <a:cubicBezTo>
                  <a:pt x="120" y="183"/>
                  <a:pt x="125" y="181"/>
                  <a:pt x="129" y="177"/>
                </a:cubicBezTo>
                <a:cubicBezTo>
                  <a:pt x="131" y="174"/>
                  <a:pt x="133" y="171"/>
                  <a:pt x="134" y="168"/>
                </a:cubicBezTo>
                <a:cubicBezTo>
                  <a:pt x="134" y="166"/>
                  <a:pt x="135" y="164"/>
                  <a:pt x="135" y="162"/>
                </a:cubicBezTo>
                <a:cubicBezTo>
                  <a:pt x="135" y="160"/>
                  <a:pt x="134" y="158"/>
                  <a:pt x="134" y="156"/>
                </a:cubicBezTo>
                <a:cubicBezTo>
                  <a:pt x="133" y="152"/>
                  <a:pt x="131" y="149"/>
                  <a:pt x="129" y="147"/>
                </a:cubicBezTo>
                <a:cubicBezTo>
                  <a:pt x="125" y="143"/>
                  <a:pt x="120" y="141"/>
                  <a:pt x="114" y="141"/>
                </a:cubicBezTo>
                <a:cubicBezTo>
                  <a:pt x="116" y="134"/>
                  <a:pt x="119" y="128"/>
                  <a:pt x="125" y="122"/>
                </a:cubicBezTo>
                <a:cubicBezTo>
                  <a:pt x="128" y="119"/>
                  <a:pt x="128" y="119"/>
                  <a:pt x="128" y="119"/>
                </a:cubicBezTo>
                <a:cubicBezTo>
                  <a:pt x="128" y="119"/>
                  <a:pt x="129" y="119"/>
                  <a:pt x="129" y="119"/>
                </a:cubicBezTo>
                <a:cubicBezTo>
                  <a:pt x="131" y="117"/>
                  <a:pt x="134" y="115"/>
                  <a:pt x="136" y="114"/>
                </a:cubicBezTo>
                <a:cubicBezTo>
                  <a:pt x="135" y="113"/>
                  <a:pt x="134" y="113"/>
                  <a:pt x="134" y="112"/>
                </a:cubicBezTo>
                <a:cubicBezTo>
                  <a:pt x="130" y="108"/>
                  <a:pt x="128" y="104"/>
                  <a:pt x="127" y="100"/>
                </a:cubicBezTo>
                <a:cubicBezTo>
                  <a:pt x="127" y="100"/>
                  <a:pt x="125" y="92"/>
                  <a:pt x="125" y="92"/>
                </a:cubicBezTo>
                <a:cubicBezTo>
                  <a:pt x="127" y="84"/>
                  <a:pt x="127" y="84"/>
                  <a:pt x="127" y="84"/>
                </a:cubicBezTo>
                <a:cubicBezTo>
                  <a:pt x="128" y="79"/>
                  <a:pt x="130" y="75"/>
                  <a:pt x="133" y="72"/>
                </a:cubicBezTo>
                <a:cubicBezTo>
                  <a:pt x="136" y="69"/>
                  <a:pt x="140" y="67"/>
                  <a:pt x="144" y="65"/>
                </a:cubicBezTo>
                <a:cubicBezTo>
                  <a:pt x="142" y="62"/>
                  <a:pt x="140" y="60"/>
                  <a:pt x="138" y="57"/>
                </a:cubicBezTo>
                <a:cubicBezTo>
                  <a:pt x="137" y="56"/>
                  <a:pt x="135" y="55"/>
                  <a:pt x="134" y="54"/>
                </a:cubicBezTo>
                <a:cubicBezTo>
                  <a:pt x="128" y="49"/>
                  <a:pt x="122" y="47"/>
                  <a:pt x="114" y="47"/>
                </a:cubicBezTo>
                <a:cubicBezTo>
                  <a:pt x="114" y="47"/>
                  <a:pt x="114" y="47"/>
                  <a:pt x="114" y="47"/>
                </a:cubicBezTo>
                <a:cubicBezTo>
                  <a:pt x="114" y="47"/>
                  <a:pt x="114" y="47"/>
                  <a:pt x="114" y="47"/>
                </a:cubicBezTo>
                <a:cubicBezTo>
                  <a:pt x="106" y="47"/>
                  <a:pt x="99" y="49"/>
                  <a:pt x="93" y="54"/>
                </a:cubicBezTo>
                <a:cubicBezTo>
                  <a:pt x="92" y="55"/>
                  <a:pt x="91" y="56"/>
                  <a:pt x="90" y="57"/>
                </a:cubicBezTo>
                <a:cubicBezTo>
                  <a:pt x="87" y="60"/>
                  <a:pt x="85" y="62"/>
                  <a:pt x="84" y="65"/>
                </a:cubicBezTo>
                <a:cubicBezTo>
                  <a:pt x="87" y="67"/>
                  <a:pt x="91" y="69"/>
                  <a:pt x="94" y="72"/>
                </a:cubicBezTo>
                <a:cubicBezTo>
                  <a:pt x="97" y="75"/>
                  <a:pt x="100" y="79"/>
                  <a:pt x="101" y="84"/>
                </a:cubicBezTo>
                <a:close/>
                <a:moveTo>
                  <a:pt x="127" y="100"/>
                </a:moveTo>
                <a:cubicBezTo>
                  <a:pt x="127" y="100"/>
                  <a:pt x="127" y="100"/>
                  <a:pt x="127" y="100"/>
                </a:cubicBezTo>
                <a:cubicBezTo>
                  <a:pt x="127" y="100"/>
                  <a:pt x="127" y="100"/>
                  <a:pt x="127" y="100"/>
                </a:cubicBezTo>
                <a:close/>
                <a:moveTo>
                  <a:pt x="247" y="189"/>
                </a:moveTo>
                <a:cubicBezTo>
                  <a:pt x="247" y="189"/>
                  <a:pt x="248" y="189"/>
                  <a:pt x="248" y="189"/>
                </a:cubicBezTo>
                <a:cubicBezTo>
                  <a:pt x="250" y="187"/>
                  <a:pt x="253" y="185"/>
                  <a:pt x="256" y="184"/>
                </a:cubicBezTo>
                <a:cubicBezTo>
                  <a:pt x="255" y="183"/>
                  <a:pt x="254" y="183"/>
                  <a:pt x="253" y="182"/>
                </a:cubicBezTo>
                <a:cubicBezTo>
                  <a:pt x="249" y="178"/>
                  <a:pt x="247" y="174"/>
                  <a:pt x="246" y="170"/>
                </a:cubicBezTo>
                <a:cubicBezTo>
                  <a:pt x="246" y="170"/>
                  <a:pt x="245" y="162"/>
                  <a:pt x="245" y="162"/>
                </a:cubicBezTo>
                <a:cubicBezTo>
                  <a:pt x="246" y="154"/>
                  <a:pt x="246" y="154"/>
                  <a:pt x="246" y="154"/>
                </a:cubicBezTo>
                <a:cubicBezTo>
                  <a:pt x="247" y="149"/>
                  <a:pt x="249" y="145"/>
                  <a:pt x="253" y="142"/>
                </a:cubicBezTo>
                <a:cubicBezTo>
                  <a:pt x="256" y="139"/>
                  <a:pt x="259" y="137"/>
                  <a:pt x="263" y="135"/>
                </a:cubicBezTo>
                <a:cubicBezTo>
                  <a:pt x="261" y="132"/>
                  <a:pt x="260" y="130"/>
                  <a:pt x="257" y="127"/>
                </a:cubicBezTo>
                <a:cubicBezTo>
                  <a:pt x="256" y="126"/>
                  <a:pt x="255" y="125"/>
                  <a:pt x="254" y="124"/>
                </a:cubicBezTo>
                <a:cubicBezTo>
                  <a:pt x="248" y="120"/>
                  <a:pt x="241" y="117"/>
                  <a:pt x="233" y="117"/>
                </a:cubicBezTo>
                <a:cubicBezTo>
                  <a:pt x="233" y="117"/>
                  <a:pt x="233" y="117"/>
                  <a:pt x="233" y="117"/>
                </a:cubicBezTo>
                <a:cubicBezTo>
                  <a:pt x="233" y="117"/>
                  <a:pt x="233" y="117"/>
                  <a:pt x="233" y="117"/>
                </a:cubicBezTo>
                <a:cubicBezTo>
                  <a:pt x="225" y="117"/>
                  <a:pt x="218" y="120"/>
                  <a:pt x="212" y="124"/>
                </a:cubicBezTo>
                <a:cubicBezTo>
                  <a:pt x="211" y="125"/>
                  <a:pt x="210" y="126"/>
                  <a:pt x="209" y="127"/>
                </a:cubicBezTo>
                <a:cubicBezTo>
                  <a:pt x="207" y="130"/>
                  <a:pt x="205" y="132"/>
                  <a:pt x="203" y="135"/>
                </a:cubicBezTo>
                <a:cubicBezTo>
                  <a:pt x="207" y="137"/>
                  <a:pt x="210" y="139"/>
                  <a:pt x="213" y="142"/>
                </a:cubicBezTo>
                <a:cubicBezTo>
                  <a:pt x="217" y="145"/>
                  <a:pt x="219" y="149"/>
                  <a:pt x="220" y="154"/>
                </a:cubicBezTo>
                <a:cubicBezTo>
                  <a:pt x="221" y="162"/>
                  <a:pt x="221" y="162"/>
                  <a:pt x="221" y="162"/>
                </a:cubicBezTo>
                <a:cubicBezTo>
                  <a:pt x="221" y="162"/>
                  <a:pt x="220" y="170"/>
                  <a:pt x="220" y="170"/>
                </a:cubicBezTo>
                <a:cubicBezTo>
                  <a:pt x="219" y="174"/>
                  <a:pt x="217" y="178"/>
                  <a:pt x="213" y="182"/>
                </a:cubicBezTo>
                <a:cubicBezTo>
                  <a:pt x="212" y="183"/>
                  <a:pt x="211" y="183"/>
                  <a:pt x="210" y="184"/>
                </a:cubicBezTo>
                <a:cubicBezTo>
                  <a:pt x="213" y="185"/>
                  <a:pt x="216" y="187"/>
                  <a:pt x="218" y="189"/>
                </a:cubicBezTo>
                <a:cubicBezTo>
                  <a:pt x="219" y="189"/>
                  <a:pt x="219" y="189"/>
                  <a:pt x="219" y="189"/>
                </a:cubicBezTo>
                <a:cubicBezTo>
                  <a:pt x="222" y="192"/>
                  <a:pt x="222" y="192"/>
                  <a:pt x="222" y="192"/>
                </a:cubicBezTo>
                <a:cubicBezTo>
                  <a:pt x="222" y="192"/>
                  <a:pt x="222" y="192"/>
                  <a:pt x="222" y="192"/>
                </a:cubicBezTo>
                <a:cubicBezTo>
                  <a:pt x="222" y="192"/>
                  <a:pt x="222" y="192"/>
                  <a:pt x="222" y="192"/>
                </a:cubicBezTo>
                <a:cubicBezTo>
                  <a:pt x="228" y="198"/>
                  <a:pt x="231" y="204"/>
                  <a:pt x="233" y="212"/>
                </a:cubicBezTo>
                <a:cubicBezTo>
                  <a:pt x="235" y="204"/>
                  <a:pt x="238" y="198"/>
                  <a:pt x="244" y="192"/>
                </a:cubicBezTo>
                <a:lnTo>
                  <a:pt x="247" y="189"/>
                </a:lnTo>
                <a:close/>
                <a:moveTo>
                  <a:pt x="246" y="170"/>
                </a:moveTo>
                <a:cubicBezTo>
                  <a:pt x="246" y="170"/>
                  <a:pt x="246" y="170"/>
                  <a:pt x="246" y="170"/>
                </a:cubicBezTo>
                <a:close/>
                <a:moveTo>
                  <a:pt x="88" y="189"/>
                </a:moveTo>
                <a:cubicBezTo>
                  <a:pt x="88" y="189"/>
                  <a:pt x="89" y="189"/>
                  <a:pt x="89" y="189"/>
                </a:cubicBezTo>
                <a:cubicBezTo>
                  <a:pt x="91" y="187"/>
                  <a:pt x="94" y="185"/>
                  <a:pt x="97" y="184"/>
                </a:cubicBezTo>
                <a:cubicBezTo>
                  <a:pt x="96" y="183"/>
                  <a:pt x="95" y="183"/>
                  <a:pt x="94" y="182"/>
                </a:cubicBezTo>
                <a:cubicBezTo>
                  <a:pt x="90" y="178"/>
                  <a:pt x="88" y="174"/>
                  <a:pt x="87" y="170"/>
                </a:cubicBezTo>
                <a:cubicBezTo>
                  <a:pt x="87" y="170"/>
                  <a:pt x="86" y="162"/>
                  <a:pt x="86" y="162"/>
                </a:cubicBezTo>
                <a:cubicBezTo>
                  <a:pt x="87" y="154"/>
                  <a:pt x="87" y="154"/>
                  <a:pt x="87" y="154"/>
                </a:cubicBezTo>
                <a:cubicBezTo>
                  <a:pt x="88" y="149"/>
                  <a:pt x="90" y="145"/>
                  <a:pt x="94" y="142"/>
                </a:cubicBezTo>
                <a:cubicBezTo>
                  <a:pt x="97" y="139"/>
                  <a:pt x="100" y="137"/>
                  <a:pt x="104" y="135"/>
                </a:cubicBezTo>
                <a:cubicBezTo>
                  <a:pt x="102" y="132"/>
                  <a:pt x="100" y="130"/>
                  <a:pt x="98" y="127"/>
                </a:cubicBezTo>
                <a:cubicBezTo>
                  <a:pt x="97" y="126"/>
                  <a:pt x="96" y="125"/>
                  <a:pt x="95" y="124"/>
                </a:cubicBezTo>
                <a:cubicBezTo>
                  <a:pt x="89" y="120"/>
                  <a:pt x="82" y="117"/>
                  <a:pt x="74" y="117"/>
                </a:cubicBezTo>
                <a:cubicBezTo>
                  <a:pt x="74" y="117"/>
                  <a:pt x="74" y="117"/>
                  <a:pt x="74" y="117"/>
                </a:cubicBezTo>
                <a:cubicBezTo>
                  <a:pt x="74" y="117"/>
                  <a:pt x="74" y="117"/>
                  <a:pt x="74" y="117"/>
                </a:cubicBezTo>
                <a:cubicBezTo>
                  <a:pt x="66" y="117"/>
                  <a:pt x="59" y="120"/>
                  <a:pt x="53" y="124"/>
                </a:cubicBezTo>
                <a:cubicBezTo>
                  <a:pt x="52" y="125"/>
                  <a:pt x="51" y="126"/>
                  <a:pt x="50" y="127"/>
                </a:cubicBezTo>
                <a:cubicBezTo>
                  <a:pt x="47" y="130"/>
                  <a:pt x="46" y="132"/>
                  <a:pt x="44" y="135"/>
                </a:cubicBezTo>
                <a:cubicBezTo>
                  <a:pt x="48" y="137"/>
                  <a:pt x="51" y="139"/>
                  <a:pt x="54" y="142"/>
                </a:cubicBezTo>
                <a:cubicBezTo>
                  <a:pt x="57" y="145"/>
                  <a:pt x="60" y="149"/>
                  <a:pt x="61" y="154"/>
                </a:cubicBezTo>
                <a:cubicBezTo>
                  <a:pt x="62" y="162"/>
                  <a:pt x="62" y="162"/>
                  <a:pt x="62" y="162"/>
                </a:cubicBezTo>
                <a:cubicBezTo>
                  <a:pt x="62" y="162"/>
                  <a:pt x="61" y="170"/>
                  <a:pt x="61" y="170"/>
                </a:cubicBezTo>
                <a:cubicBezTo>
                  <a:pt x="60" y="174"/>
                  <a:pt x="57" y="178"/>
                  <a:pt x="54" y="182"/>
                </a:cubicBezTo>
                <a:cubicBezTo>
                  <a:pt x="53" y="183"/>
                  <a:pt x="52" y="183"/>
                  <a:pt x="51" y="184"/>
                </a:cubicBezTo>
                <a:cubicBezTo>
                  <a:pt x="54" y="185"/>
                  <a:pt x="57" y="187"/>
                  <a:pt x="59" y="189"/>
                </a:cubicBezTo>
                <a:cubicBezTo>
                  <a:pt x="60" y="189"/>
                  <a:pt x="60" y="189"/>
                  <a:pt x="60" y="189"/>
                </a:cubicBezTo>
                <a:cubicBezTo>
                  <a:pt x="63" y="192"/>
                  <a:pt x="63" y="192"/>
                  <a:pt x="63" y="192"/>
                </a:cubicBezTo>
                <a:cubicBezTo>
                  <a:pt x="63" y="192"/>
                  <a:pt x="63" y="192"/>
                  <a:pt x="63" y="192"/>
                </a:cubicBezTo>
                <a:cubicBezTo>
                  <a:pt x="69" y="198"/>
                  <a:pt x="72" y="204"/>
                  <a:pt x="74" y="212"/>
                </a:cubicBezTo>
                <a:cubicBezTo>
                  <a:pt x="76" y="204"/>
                  <a:pt x="79" y="198"/>
                  <a:pt x="85" y="192"/>
                </a:cubicBezTo>
                <a:lnTo>
                  <a:pt x="88" y="189"/>
                </a:lnTo>
                <a:close/>
                <a:moveTo>
                  <a:pt x="87" y="170"/>
                </a:moveTo>
                <a:cubicBezTo>
                  <a:pt x="87" y="170"/>
                  <a:pt x="87" y="170"/>
                  <a:pt x="87" y="170"/>
                </a:cubicBezTo>
                <a:cubicBezTo>
                  <a:pt x="87" y="170"/>
                  <a:pt x="87" y="170"/>
                  <a:pt x="87" y="170"/>
                </a:cubicBezTo>
                <a:close/>
                <a:moveTo>
                  <a:pt x="168" y="189"/>
                </a:moveTo>
                <a:cubicBezTo>
                  <a:pt x="168" y="189"/>
                  <a:pt x="168" y="189"/>
                  <a:pt x="168" y="189"/>
                </a:cubicBezTo>
                <a:cubicBezTo>
                  <a:pt x="171" y="187"/>
                  <a:pt x="173" y="185"/>
                  <a:pt x="176" y="184"/>
                </a:cubicBezTo>
                <a:cubicBezTo>
                  <a:pt x="175" y="183"/>
                  <a:pt x="174" y="183"/>
                  <a:pt x="173" y="182"/>
                </a:cubicBezTo>
                <a:cubicBezTo>
                  <a:pt x="170" y="178"/>
                  <a:pt x="168" y="174"/>
                  <a:pt x="166" y="170"/>
                </a:cubicBezTo>
                <a:cubicBezTo>
                  <a:pt x="166" y="170"/>
                  <a:pt x="165" y="162"/>
                  <a:pt x="165" y="162"/>
                </a:cubicBezTo>
                <a:cubicBezTo>
                  <a:pt x="166" y="154"/>
                  <a:pt x="166" y="154"/>
                  <a:pt x="166" y="154"/>
                </a:cubicBezTo>
                <a:cubicBezTo>
                  <a:pt x="168" y="149"/>
                  <a:pt x="170" y="145"/>
                  <a:pt x="173" y="142"/>
                </a:cubicBezTo>
                <a:cubicBezTo>
                  <a:pt x="176" y="139"/>
                  <a:pt x="180" y="137"/>
                  <a:pt x="183" y="135"/>
                </a:cubicBezTo>
                <a:cubicBezTo>
                  <a:pt x="182" y="132"/>
                  <a:pt x="180" y="130"/>
                  <a:pt x="177" y="127"/>
                </a:cubicBezTo>
                <a:cubicBezTo>
                  <a:pt x="176" y="126"/>
                  <a:pt x="175" y="125"/>
                  <a:pt x="174" y="124"/>
                </a:cubicBezTo>
                <a:cubicBezTo>
                  <a:pt x="168" y="120"/>
                  <a:pt x="161" y="117"/>
                  <a:pt x="154" y="117"/>
                </a:cubicBezTo>
                <a:cubicBezTo>
                  <a:pt x="154" y="117"/>
                  <a:pt x="154" y="117"/>
                  <a:pt x="153" y="117"/>
                </a:cubicBezTo>
                <a:cubicBezTo>
                  <a:pt x="153" y="117"/>
                  <a:pt x="153" y="117"/>
                  <a:pt x="153" y="117"/>
                </a:cubicBezTo>
                <a:cubicBezTo>
                  <a:pt x="146" y="117"/>
                  <a:pt x="139" y="120"/>
                  <a:pt x="133" y="124"/>
                </a:cubicBezTo>
                <a:cubicBezTo>
                  <a:pt x="132" y="125"/>
                  <a:pt x="131" y="126"/>
                  <a:pt x="129" y="127"/>
                </a:cubicBezTo>
                <a:cubicBezTo>
                  <a:pt x="127" y="130"/>
                  <a:pt x="125" y="132"/>
                  <a:pt x="124" y="135"/>
                </a:cubicBezTo>
                <a:cubicBezTo>
                  <a:pt x="127" y="137"/>
                  <a:pt x="131" y="139"/>
                  <a:pt x="134" y="142"/>
                </a:cubicBezTo>
                <a:cubicBezTo>
                  <a:pt x="137" y="145"/>
                  <a:pt x="139" y="149"/>
                  <a:pt x="141" y="154"/>
                </a:cubicBezTo>
                <a:cubicBezTo>
                  <a:pt x="142" y="162"/>
                  <a:pt x="142" y="162"/>
                  <a:pt x="142" y="162"/>
                </a:cubicBezTo>
                <a:cubicBezTo>
                  <a:pt x="142" y="162"/>
                  <a:pt x="141" y="170"/>
                  <a:pt x="141" y="170"/>
                </a:cubicBezTo>
                <a:cubicBezTo>
                  <a:pt x="139" y="174"/>
                  <a:pt x="137" y="178"/>
                  <a:pt x="134" y="182"/>
                </a:cubicBezTo>
                <a:cubicBezTo>
                  <a:pt x="133" y="183"/>
                  <a:pt x="132" y="183"/>
                  <a:pt x="131" y="184"/>
                </a:cubicBezTo>
                <a:cubicBezTo>
                  <a:pt x="133" y="185"/>
                  <a:pt x="136" y="187"/>
                  <a:pt x="139" y="189"/>
                </a:cubicBezTo>
                <a:cubicBezTo>
                  <a:pt x="139" y="189"/>
                  <a:pt x="139" y="189"/>
                  <a:pt x="139" y="189"/>
                </a:cubicBezTo>
                <a:cubicBezTo>
                  <a:pt x="143" y="192"/>
                  <a:pt x="143" y="192"/>
                  <a:pt x="143" y="192"/>
                </a:cubicBezTo>
                <a:cubicBezTo>
                  <a:pt x="142" y="192"/>
                  <a:pt x="142" y="192"/>
                  <a:pt x="142" y="192"/>
                </a:cubicBezTo>
                <a:cubicBezTo>
                  <a:pt x="143" y="192"/>
                  <a:pt x="143" y="192"/>
                  <a:pt x="143" y="192"/>
                </a:cubicBezTo>
                <a:cubicBezTo>
                  <a:pt x="148" y="198"/>
                  <a:pt x="152" y="204"/>
                  <a:pt x="153" y="212"/>
                </a:cubicBezTo>
                <a:cubicBezTo>
                  <a:pt x="155" y="204"/>
                  <a:pt x="159" y="198"/>
                  <a:pt x="164" y="192"/>
                </a:cubicBezTo>
                <a:lnTo>
                  <a:pt x="168" y="189"/>
                </a:lnTo>
                <a:close/>
                <a:moveTo>
                  <a:pt x="166" y="170"/>
                </a:moveTo>
                <a:cubicBezTo>
                  <a:pt x="166" y="170"/>
                  <a:pt x="166" y="170"/>
                  <a:pt x="166" y="170"/>
                </a:cubicBezTo>
                <a:close/>
                <a:moveTo>
                  <a:pt x="134" y="194"/>
                </a:moveTo>
                <a:cubicBezTo>
                  <a:pt x="128" y="190"/>
                  <a:pt x="122" y="187"/>
                  <a:pt x="114" y="187"/>
                </a:cubicBezTo>
                <a:cubicBezTo>
                  <a:pt x="114" y="187"/>
                  <a:pt x="114" y="187"/>
                  <a:pt x="114" y="187"/>
                </a:cubicBezTo>
                <a:cubicBezTo>
                  <a:pt x="114" y="187"/>
                  <a:pt x="114" y="187"/>
                  <a:pt x="114" y="187"/>
                </a:cubicBezTo>
                <a:cubicBezTo>
                  <a:pt x="106" y="187"/>
                  <a:pt x="99" y="190"/>
                  <a:pt x="93" y="194"/>
                </a:cubicBezTo>
                <a:cubicBezTo>
                  <a:pt x="92" y="195"/>
                  <a:pt x="91" y="196"/>
                  <a:pt x="90" y="197"/>
                </a:cubicBezTo>
                <a:cubicBezTo>
                  <a:pt x="83" y="204"/>
                  <a:pt x="80" y="212"/>
                  <a:pt x="80" y="221"/>
                </a:cubicBezTo>
                <a:cubicBezTo>
                  <a:pt x="80" y="260"/>
                  <a:pt x="80" y="260"/>
                  <a:pt x="80" y="260"/>
                </a:cubicBezTo>
                <a:cubicBezTo>
                  <a:pt x="80" y="262"/>
                  <a:pt x="82" y="264"/>
                  <a:pt x="84" y="264"/>
                </a:cubicBezTo>
                <a:cubicBezTo>
                  <a:pt x="91" y="264"/>
                  <a:pt x="91" y="264"/>
                  <a:pt x="91" y="264"/>
                </a:cubicBezTo>
                <a:cubicBezTo>
                  <a:pt x="94" y="264"/>
                  <a:pt x="95" y="266"/>
                  <a:pt x="95" y="268"/>
                </a:cubicBezTo>
                <a:cubicBezTo>
                  <a:pt x="95" y="328"/>
                  <a:pt x="95" y="328"/>
                  <a:pt x="95" y="328"/>
                </a:cubicBezTo>
                <a:cubicBezTo>
                  <a:pt x="95" y="330"/>
                  <a:pt x="97" y="332"/>
                  <a:pt x="99" y="332"/>
                </a:cubicBezTo>
                <a:cubicBezTo>
                  <a:pt x="128" y="332"/>
                  <a:pt x="128" y="332"/>
                  <a:pt x="128" y="332"/>
                </a:cubicBezTo>
                <a:cubicBezTo>
                  <a:pt x="130" y="332"/>
                  <a:pt x="132" y="330"/>
                  <a:pt x="132" y="328"/>
                </a:cubicBezTo>
                <a:cubicBezTo>
                  <a:pt x="132" y="268"/>
                  <a:pt x="132" y="268"/>
                  <a:pt x="132" y="268"/>
                </a:cubicBezTo>
                <a:cubicBezTo>
                  <a:pt x="132" y="266"/>
                  <a:pt x="134" y="264"/>
                  <a:pt x="136" y="264"/>
                </a:cubicBezTo>
                <a:cubicBezTo>
                  <a:pt x="144" y="264"/>
                  <a:pt x="144" y="264"/>
                  <a:pt x="144" y="264"/>
                </a:cubicBezTo>
                <a:cubicBezTo>
                  <a:pt x="146" y="264"/>
                  <a:pt x="148" y="262"/>
                  <a:pt x="148" y="260"/>
                </a:cubicBezTo>
                <a:cubicBezTo>
                  <a:pt x="148" y="221"/>
                  <a:pt x="148" y="221"/>
                  <a:pt x="148" y="221"/>
                </a:cubicBezTo>
                <a:cubicBezTo>
                  <a:pt x="148" y="212"/>
                  <a:pt x="144" y="204"/>
                  <a:pt x="138" y="197"/>
                </a:cubicBezTo>
                <a:cubicBezTo>
                  <a:pt x="137" y="196"/>
                  <a:pt x="135" y="195"/>
                  <a:pt x="134" y="194"/>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Web Survey Results</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86269667"/>
              </p:ext>
            </p:extLst>
          </p:nvPr>
        </p:nvGraphicFramePr>
        <p:xfrm>
          <a:off x="609600" y="1905000"/>
          <a:ext cx="7924800" cy="3962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12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14"/>
        <p:cNvGrpSpPr/>
        <p:nvPr/>
      </p:nvGrpSpPr>
      <p:grpSpPr>
        <a:xfrm>
          <a:off x="0" y="0"/>
          <a:ext cx="0" cy="0"/>
          <a:chOff x="0" y="0"/>
          <a:chExt cx="0" cy="0"/>
        </a:xfrm>
      </p:grpSpPr>
      <p:sp>
        <p:nvSpPr>
          <p:cNvPr id="1215"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Web Survey Results</a:t>
            </a:r>
            <a:endParaRPr lang="en" dirty="0"/>
          </a:p>
        </p:txBody>
      </p:sp>
      <p:graphicFrame>
        <p:nvGraphicFramePr>
          <p:cNvPr id="5" name="Chart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1097635"/>
              </p:ext>
            </p:extLst>
          </p:nvPr>
        </p:nvGraphicFramePr>
        <p:xfrm>
          <a:off x="254373" y="1968100"/>
          <a:ext cx="4267200" cy="3823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17072862"/>
              </p:ext>
            </p:extLst>
          </p:nvPr>
        </p:nvGraphicFramePr>
        <p:xfrm>
          <a:off x="4521573" y="1968726"/>
          <a:ext cx="4393827" cy="381864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r>
              <a:rPr lang="en" dirty="0" smtClean="0"/>
              <a:t>OpenH2O Mission Statement</a:t>
            </a:r>
            <a:endParaRPr lang="en" dirty="0"/>
          </a:p>
        </p:txBody>
      </p:sp>
      <p:sp>
        <p:nvSpPr>
          <p:cNvPr id="1040" name="Shape 1040"/>
          <p:cNvSpPr txBox="1">
            <a:spLocks noGrp="1"/>
          </p:cNvSpPr>
          <p:nvPr>
            <p:ph type="body" idx="1"/>
          </p:nvPr>
        </p:nvSpPr>
        <p:spPr>
          <a:xfrm>
            <a:off x="457200" y="1929379"/>
            <a:ext cx="8077200" cy="3785621"/>
          </a:xfrm>
          <a:prstGeom prst="rect">
            <a:avLst/>
          </a:prstGeom>
        </p:spPr>
        <p:txBody>
          <a:bodyPr wrap="square" lIns="91425" tIns="91425" rIns="91425" bIns="91425" anchor="t" anchorCtr="0">
            <a:spAutoFit/>
          </a:bodyPr>
          <a:lstStyle/>
          <a:p>
            <a:pPr marL="38100" lvl="0" indent="0" rtl="0">
              <a:buClr>
                <a:schemeClr val="dk1"/>
              </a:buClr>
              <a:buSzPct val="166666"/>
              <a:buNone/>
            </a:pPr>
            <a:r>
              <a:rPr lang="en" i="1" dirty="0" smtClean="0"/>
              <a:t>We believe technology will change the world</a:t>
            </a:r>
          </a:p>
          <a:p>
            <a:pPr marL="38100" lvl="0" indent="0" rtl="0">
              <a:buClr>
                <a:schemeClr val="dk1"/>
              </a:buClr>
              <a:buSzPct val="166666"/>
              <a:buNone/>
            </a:pPr>
            <a:endParaRPr lang="en" i="1" dirty="0" smtClean="0"/>
          </a:p>
          <a:p>
            <a:pPr marL="38100" lvl="0" indent="0" rtl="0">
              <a:buClr>
                <a:schemeClr val="dk1"/>
              </a:buClr>
              <a:buSzPct val="166666"/>
              <a:buNone/>
            </a:pPr>
            <a:r>
              <a:rPr lang="en" i="1" dirty="0" smtClean="0"/>
              <a:t>We enable our community to produce solutions for oceanic development</a:t>
            </a:r>
          </a:p>
          <a:p>
            <a:pPr marL="38100" lvl="0" indent="0" rtl="0">
              <a:buClr>
                <a:schemeClr val="dk1"/>
              </a:buClr>
              <a:buSzPct val="166666"/>
              <a:buNone/>
            </a:pPr>
            <a:endParaRPr lang="en" i="1" dirty="0" smtClean="0"/>
          </a:p>
          <a:p>
            <a:pPr marL="38100" lvl="0" indent="0" rtl="0">
              <a:buClr>
                <a:schemeClr val="dk1"/>
              </a:buClr>
              <a:buSzPct val="166666"/>
              <a:buNone/>
            </a:pPr>
            <a:r>
              <a:rPr lang="en" i="1" dirty="0" smtClean="0"/>
              <a:t>We create innovative products such as Protei, an open source sailing drone, designed to clean oil spills</a:t>
            </a:r>
            <a:endParaRPr lang="en" i="1" dirty="0"/>
          </a:p>
          <a:p>
            <a:endParaRPr lang="en"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0">
                                            <p:txEl>
                                              <p:pRg st="0" end="0"/>
                                            </p:txEl>
                                          </p:spTgt>
                                        </p:tgtEl>
                                        <p:attrNameLst>
                                          <p:attrName>style.visibility</p:attrName>
                                        </p:attrNameLst>
                                      </p:cBhvr>
                                      <p:to>
                                        <p:strVal val="visible"/>
                                      </p:to>
                                    </p:set>
                                    <p:animEffect transition="in" filter="fade">
                                      <p:cBhvr>
                                        <p:cTn id="7" dur="1000"/>
                                        <p:tgtEl>
                                          <p:spTgt spid="1040">
                                            <p:txEl>
                                              <p:pRg st="0" end="0"/>
                                            </p:txEl>
                                          </p:spTgt>
                                        </p:tgtEl>
                                      </p:cBhvr>
                                    </p:animEffect>
                                    <p:anim calcmode="lin" valueType="num">
                                      <p:cBhvr>
                                        <p:cTn id="8" dur="1000" fill="hold"/>
                                        <p:tgtEl>
                                          <p:spTgt spid="10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40">
                                            <p:txEl>
                                              <p:pRg st="2" end="2"/>
                                            </p:txEl>
                                          </p:spTgt>
                                        </p:tgtEl>
                                        <p:attrNameLst>
                                          <p:attrName>style.visibility</p:attrName>
                                        </p:attrNameLst>
                                      </p:cBhvr>
                                      <p:to>
                                        <p:strVal val="visible"/>
                                      </p:to>
                                    </p:set>
                                    <p:animEffect transition="in" filter="fade">
                                      <p:cBhvr>
                                        <p:cTn id="14" dur="500"/>
                                        <p:tgtEl>
                                          <p:spTgt spid="104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What They Had to Say</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
        <p:nvSpPr>
          <p:cNvPr id="6" name="Shape 1210"/>
          <p:cNvSpPr txBox="1">
            <a:spLocks noGrp="1"/>
          </p:cNvSpPr>
          <p:nvPr>
            <p:ph type="body" idx="1"/>
          </p:nvPr>
        </p:nvSpPr>
        <p:spPr>
          <a:xfrm>
            <a:off x="457200" y="1600200"/>
            <a:ext cx="8229600" cy="3945665"/>
          </a:xfrm>
          <a:prstGeom prst="rect">
            <a:avLst/>
          </a:prstGeom>
        </p:spPr>
        <p:txBody>
          <a:bodyPr lIns="91425" tIns="91425" rIns="91425" bIns="91425" anchor="t" anchorCtr="0">
            <a:spAutoFit/>
          </a:bodyPr>
          <a:lstStyle/>
          <a:p>
            <a:pPr lvl="0" rtl="0">
              <a:buNone/>
            </a:pPr>
            <a:r>
              <a:rPr lang="en" dirty="0" smtClean="0"/>
              <a:t>Best responses:</a:t>
            </a:r>
            <a:endParaRPr lang="en" dirty="0"/>
          </a:p>
          <a:p>
            <a:pPr marL="457200" lvl="0" indent="-419100" rtl="0">
              <a:buClr>
                <a:schemeClr val="dk1"/>
              </a:buClr>
              <a:buSzPct val="166666"/>
              <a:buFont typeface="Arial"/>
              <a:buChar char="•"/>
            </a:pPr>
            <a:r>
              <a:rPr lang="en" dirty="0" smtClean="0"/>
              <a:t>“I never heard of you before, but I loved what I read”</a:t>
            </a:r>
          </a:p>
          <a:p>
            <a:pPr marL="457200" indent="-419100">
              <a:buClr>
                <a:schemeClr val="dk1"/>
              </a:buClr>
              <a:buSzPct val="166666"/>
              <a:buFont typeface="Arial"/>
              <a:buChar char="•"/>
            </a:pPr>
            <a:r>
              <a:rPr lang="en" dirty="0"/>
              <a:t>“If there is [anyway] I can help, please let me know”</a:t>
            </a:r>
          </a:p>
          <a:p>
            <a:pPr marL="457200" lvl="0" indent="-419100" rtl="0">
              <a:buClr>
                <a:schemeClr val="dk1"/>
              </a:buClr>
              <a:buSzPct val="166666"/>
              <a:buFont typeface="Arial"/>
              <a:buChar char="•"/>
            </a:pPr>
            <a:r>
              <a:rPr lang="en" dirty="0" smtClean="0"/>
              <a:t>“I am a marine engineer.. The ocean is my life”</a:t>
            </a:r>
            <a:endParaRPr lang="en" dirty="0"/>
          </a:p>
          <a:p>
            <a:pPr marL="457200" lvl="0" indent="-419100" rtl="0">
              <a:buClr>
                <a:schemeClr val="dk1"/>
              </a:buClr>
              <a:buSzPct val="166666"/>
              <a:buFont typeface="Arial"/>
              <a:buChar char="•"/>
            </a:pPr>
            <a:r>
              <a:rPr lang="en" dirty="0" smtClean="0"/>
              <a:t>“How can I create a hub here in Lancashire?”</a:t>
            </a:r>
          </a:p>
          <a:p>
            <a:pPr marL="457200" lvl="0" indent="-419100" rtl="0">
              <a:buClr>
                <a:schemeClr val="dk1"/>
              </a:buClr>
              <a:buSzPct val="166666"/>
              <a:buFont typeface="Arial"/>
              <a:buChar char="•"/>
            </a:pPr>
            <a:r>
              <a:rPr lang="en" dirty="0" smtClean="0"/>
              <a:t>“[Do] your boats add to the plastic debris?”</a:t>
            </a:r>
          </a:p>
          <a:p>
            <a:pPr marL="457200" lvl="0" indent="-419100" rtl="0">
              <a:buClr>
                <a:schemeClr val="dk1"/>
              </a:buClr>
              <a:buSzPct val="166666"/>
              <a:buFont typeface="Arial"/>
              <a:buChar char="•"/>
            </a:pPr>
            <a:r>
              <a:rPr lang="en" dirty="0" smtClean="0"/>
              <a:t>“Keep the website uncluttered”</a:t>
            </a:r>
          </a:p>
          <a:p>
            <a:pPr marL="457200" lvl="0" indent="-419100" rtl="0">
              <a:buClr>
                <a:schemeClr val="dk1"/>
              </a:buClr>
              <a:buSzPct val="166666"/>
              <a:buFont typeface="Arial"/>
              <a:buChar char="•"/>
            </a:pPr>
            <a:r>
              <a:rPr lang="en" dirty="0" smtClean="0"/>
              <a:t>“Good luck, we need this”</a:t>
            </a:r>
            <a:endParaRPr lang="en"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74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“Where to Find Others Like You?”</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99823118"/>
              </p:ext>
            </p:extLst>
          </p:nvPr>
        </p:nvGraphicFramePr>
        <p:xfrm>
          <a:off x="457200" y="20574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1210"/>
          <p:cNvSpPr txBox="1">
            <a:spLocks noGrp="1"/>
          </p:cNvSpPr>
          <p:nvPr>
            <p:ph type="body" idx="1"/>
          </p:nvPr>
        </p:nvSpPr>
        <p:spPr>
          <a:xfrm>
            <a:off x="457200" y="1472655"/>
            <a:ext cx="8229600" cy="584745"/>
          </a:xfrm>
          <a:prstGeom prst="rect">
            <a:avLst/>
          </a:prstGeom>
        </p:spPr>
        <p:txBody>
          <a:bodyPr lIns="91425" tIns="91425" rIns="91425" bIns="91425" anchor="t" anchorCtr="0">
            <a:spAutoFit/>
          </a:bodyPr>
          <a:lstStyle/>
          <a:p>
            <a:pPr lvl="0" rtl="0">
              <a:buNone/>
            </a:pPr>
            <a:r>
              <a:rPr lang="en" dirty="0" smtClean="0"/>
              <a:t>Answered by 35% of participants</a:t>
            </a:r>
            <a:endParaRPr lang="en" dirty="0"/>
          </a:p>
        </p:txBody>
      </p:sp>
      <p:sp>
        <p:nvSpPr>
          <p:cNvPr id="6" name="Rectangle 5"/>
          <p:cNvSpPr/>
          <p:nvPr/>
        </p:nvSpPr>
        <p:spPr>
          <a:xfrm>
            <a:off x="304800" y="4724400"/>
            <a:ext cx="8382000" cy="1447800"/>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02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“What gets you interested?”</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95615598"/>
              </p:ext>
            </p:extLst>
          </p:nvPr>
        </p:nvGraphicFramePr>
        <p:xfrm>
          <a:off x="381000" y="1676400"/>
          <a:ext cx="8382000" cy="48818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04800" y="1752600"/>
            <a:ext cx="8382000" cy="1143000"/>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473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10132080"/>
              </p:ext>
            </p:extLst>
          </p:nvPr>
        </p:nvGraphicFramePr>
        <p:xfrm>
          <a:off x="304800" y="1447800"/>
          <a:ext cx="8382000" cy="5264726"/>
        </p:xfrm>
        <a:graphic>
          <a:graphicData uri="http://schemas.openxmlformats.org/drawingml/2006/chart">
            <c:chart xmlns:c="http://schemas.openxmlformats.org/drawingml/2006/chart" xmlns:r="http://schemas.openxmlformats.org/officeDocument/2006/relationships" r:id="rId3"/>
          </a:graphicData>
        </a:graphic>
      </p:graphicFrame>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Respondents Most Want to See</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
        <p:nvSpPr>
          <p:cNvPr id="3" name="Rectangle 2"/>
          <p:cNvSpPr/>
          <p:nvPr/>
        </p:nvSpPr>
        <p:spPr>
          <a:xfrm>
            <a:off x="304800" y="1524000"/>
            <a:ext cx="8382000" cy="1066800"/>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24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2001320"/>
              </p:ext>
            </p:extLst>
          </p:nvPr>
        </p:nvGraphicFramePr>
        <p:xfrm>
          <a:off x="325854" y="1524000"/>
          <a:ext cx="8208546"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“What do you find interesting?”</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
        <p:nvSpPr>
          <p:cNvPr id="3" name="Rectangle 2"/>
          <p:cNvSpPr/>
          <p:nvPr/>
        </p:nvSpPr>
        <p:spPr>
          <a:xfrm>
            <a:off x="304800" y="1647372"/>
            <a:ext cx="8382000" cy="1066800"/>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98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2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rtl="0">
              <a:buNone/>
            </a:pPr>
            <a:r>
              <a:rPr lang="en" dirty="0" smtClean="0"/>
              <a:t>“What involvement interest you?”</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
        <p:nvSpPr>
          <p:cNvPr id="3" name="Rectangle 2"/>
          <p:cNvSpPr/>
          <p:nvPr/>
        </p:nvSpPr>
        <p:spPr>
          <a:xfrm>
            <a:off x="457200" y="1524000"/>
            <a:ext cx="8382000" cy="1447800"/>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2541543"/>
              </p:ext>
            </p:extLst>
          </p:nvPr>
        </p:nvGraphicFramePr>
        <p:xfrm>
          <a:off x="447173" y="1447800"/>
          <a:ext cx="8249654"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1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7"/>
        <p:cNvGrpSpPr/>
        <p:nvPr/>
      </p:nvGrpSpPr>
      <p:grpSpPr>
        <a:xfrm>
          <a:off x="0" y="0"/>
          <a:ext cx="0" cy="0"/>
          <a:chOff x="0" y="0"/>
          <a:chExt cx="0" cy="0"/>
        </a:xfrm>
      </p:grpSpPr>
      <p:pic>
        <p:nvPicPr>
          <p:cNvPr id="22532" name="Picture 4" descr="https://encrypted-tbn3.google.com/images?q=tbn:ANd9GcSK9Pq6xQ3zjAs7TI9N9YMiZijYgBBVjdqqJHRYtFvNDB_PYuWU1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67425" y="2776581"/>
            <a:ext cx="2466975" cy="18478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28" name="Shape 122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US" dirty="0" smtClean="0"/>
              <a:t>1:1 Interview Breakdown</a:t>
            </a:r>
            <a:endParaRPr lang="en" dirty="0"/>
          </a:p>
        </p:txBody>
      </p:sp>
      <p:sp>
        <p:nvSpPr>
          <p:cNvPr id="1229" name="Shape 1229"/>
          <p:cNvSpPr txBox="1">
            <a:spLocks noGrp="1"/>
          </p:cNvSpPr>
          <p:nvPr>
            <p:ph type="body" idx="1"/>
          </p:nvPr>
        </p:nvSpPr>
        <p:spPr>
          <a:xfrm>
            <a:off x="457200" y="1600200"/>
            <a:ext cx="8229600" cy="4545830"/>
          </a:xfrm>
          <a:prstGeom prst="rect">
            <a:avLst/>
          </a:prstGeom>
        </p:spPr>
        <p:txBody>
          <a:bodyPr lIns="91425" tIns="91425" rIns="91425" bIns="91425" anchor="t" anchorCtr="0">
            <a:spAutoFit/>
          </a:bodyPr>
          <a:lstStyle/>
          <a:p>
            <a:pPr>
              <a:lnSpc>
                <a:spcPct val="150000"/>
              </a:lnSpc>
              <a:buNone/>
            </a:pPr>
            <a:r>
              <a:rPr lang="en" dirty="0"/>
              <a:t>Research </a:t>
            </a:r>
            <a:r>
              <a:rPr lang="en" dirty="0" smtClean="0"/>
              <a:t>Institute / Technologist</a:t>
            </a:r>
          </a:p>
          <a:p>
            <a:pPr marL="457200" indent="-419100">
              <a:buClr>
                <a:schemeClr val="dk1"/>
              </a:buClr>
              <a:buSzPct val="166666"/>
              <a:buFont typeface="Arial"/>
              <a:buChar char="•"/>
            </a:pPr>
            <a:r>
              <a:rPr lang="en" dirty="0"/>
              <a:t>Kevin Arrigo, Stanford Oceanic </a:t>
            </a:r>
            <a:r>
              <a:rPr lang="en" dirty="0" smtClean="0"/>
              <a:t>Group</a:t>
            </a:r>
            <a:endParaRPr lang="en" dirty="0"/>
          </a:p>
          <a:p>
            <a:pPr lvl="0" rtl="0">
              <a:lnSpc>
                <a:spcPct val="150000"/>
              </a:lnSpc>
              <a:buNone/>
            </a:pPr>
            <a:r>
              <a:rPr lang="en" dirty="0" smtClean="0"/>
              <a:t>Sponsor</a:t>
            </a:r>
          </a:p>
          <a:p>
            <a:pPr marL="457200" lvl="0" indent="-419100">
              <a:buClr>
                <a:schemeClr val="dk1"/>
              </a:buClr>
              <a:buSzPct val="166666"/>
              <a:buFont typeface="Arial"/>
              <a:buChar char="•"/>
            </a:pPr>
            <a:r>
              <a:rPr lang="en" dirty="0" smtClean="0"/>
              <a:t>Catherine </a:t>
            </a:r>
            <a:r>
              <a:rPr lang="en" dirty="0"/>
              <a:t>Ford, Nokia </a:t>
            </a:r>
            <a:endParaRPr lang="en" dirty="0" smtClean="0"/>
          </a:p>
          <a:p>
            <a:pPr lvl="0" rtl="0">
              <a:lnSpc>
                <a:spcPct val="150000"/>
              </a:lnSpc>
              <a:buNone/>
            </a:pPr>
            <a:r>
              <a:rPr lang="en" dirty="0" smtClean="0"/>
              <a:t>Enthusiast / Student </a:t>
            </a:r>
          </a:p>
          <a:p>
            <a:pPr marL="457200" lvl="0" indent="-419100">
              <a:buClr>
                <a:schemeClr val="dk1"/>
              </a:buClr>
              <a:buSzPct val="166666"/>
              <a:buFont typeface="Arial"/>
              <a:buChar char="•"/>
            </a:pPr>
            <a:r>
              <a:rPr lang="en" dirty="0"/>
              <a:t>Patrick Gallagher, Anthropology </a:t>
            </a:r>
            <a:r>
              <a:rPr lang="en" dirty="0" smtClean="0"/>
              <a:t>PhD</a:t>
            </a:r>
          </a:p>
          <a:p>
            <a:pPr lvl="0" rtl="0">
              <a:buNone/>
            </a:pPr>
            <a:endParaRPr lang="en" dirty="0"/>
          </a:p>
          <a:p>
            <a:endParaRPr lang="en" dirty="0"/>
          </a:p>
        </p:txBody>
      </p:sp>
      <p:pic>
        <p:nvPicPr>
          <p:cNvPr id="22534" name="Picture 6" descr="https://encrypted-tbn2.google.com/images?q=tbn:ANd9GcTFB-ClUMawAJmgGr3-oiMvsu3aGYbNnLEdP8j-zWP2_F2_FLNX"/>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81800" y="1676400"/>
            <a:ext cx="1752600" cy="131960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2536" name="Picture 8" descr="https://encrypted-tbn1.google.com/images?q=tbn:ANd9GcTUbJQ1ak4_P8E1QKFuth4FqvfUO5F4Y_t-CMYfYsk7QU7tdlDN"/>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84261" y="4343400"/>
            <a:ext cx="1327945" cy="132794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Rectangle 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2963301"/>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7"/>
        <p:cNvGrpSpPr/>
        <p:nvPr/>
      </p:nvGrpSpPr>
      <p:grpSpPr>
        <a:xfrm>
          <a:off x="0" y="0"/>
          <a:ext cx="0" cy="0"/>
          <a:chOff x="0" y="0"/>
          <a:chExt cx="0" cy="0"/>
        </a:xfrm>
      </p:grpSpPr>
      <p:sp>
        <p:nvSpPr>
          <p:cNvPr id="1228" name="Shape 122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US" dirty="0" smtClean="0"/>
              <a:t>1:1 Research Institute Interview</a:t>
            </a:r>
            <a:endParaRPr lang="en" dirty="0"/>
          </a:p>
        </p:txBody>
      </p:sp>
      <p:sp>
        <p:nvSpPr>
          <p:cNvPr id="1229" name="Shape 1229"/>
          <p:cNvSpPr txBox="1">
            <a:spLocks noGrp="1"/>
          </p:cNvSpPr>
          <p:nvPr>
            <p:ph type="body" idx="1"/>
          </p:nvPr>
        </p:nvSpPr>
        <p:spPr>
          <a:xfrm>
            <a:off x="457200" y="1600200"/>
            <a:ext cx="8229600" cy="6346322"/>
          </a:xfrm>
          <a:prstGeom prst="rect">
            <a:avLst/>
          </a:prstGeom>
        </p:spPr>
        <p:txBody>
          <a:bodyPr lIns="91425" tIns="91425" rIns="91425" bIns="91425" anchor="t" anchorCtr="0">
            <a:spAutoFit/>
          </a:bodyPr>
          <a:lstStyle/>
          <a:p>
            <a:pPr lvl="0" rtl="0">
              <a:buNone/>
            </a:pPr>
            <a:r>
              <a:rPr lang="en" dirty="0" smtClean="0"/>
              <a:t>Feedback on Open</a:t>
            </a:r>
            <a:r>
              <a:rPr lang="en-US" dirty="0" smtClean="0"/>
              <a:t>H2O</a:t>
            </a:r>
            <a:r>
              <a:rPr lang="en" dirty="0" smtClean="0"/>
              <a:t> and Protei?</a:t>
            </a:r>
          </a:p>
          <a:p>
            <a:pPr marL="457200" indent="-419100">
              <a:buClr>
                <a:schemeClr val="dk1"/>
              </a:buClr>
              <a:buSzPct val="166666"/>
              <a:buFont typeface="Arial"/>
              <a:buChar char="•"/>
            </a:pPr>
            <a:r>
              <a:rPr lang="en" i="1" dirty="0"/>
              <a:t>No real community like this exists</a:t>
            </a:r>
          </a:p>
          <a:p>
            <a:pPr marL="457200" lvl="0" indent="-419100" rtl="0">
              <a:buClr>
                <a:schemeClr val="dk1"/>
              </a:buClr>
              <a:buSzPct val="166666"/>
              <a:buFont typeface="Arial"/>
              <a:buChar char="•"/>
            </a:pPr>
            <a:r>
              <a:rPr lang="en" dirty="0" smtClean="0"/>
              <a:t>Protei and Open</a:t>
            </a:r>
            <a:r>
              <a:rPr lang="en-US" dirty="0" smtClean="0"/>
              <a:t>H2O</a:t>
            </a:r>
            <a:r>
              <a:rPr lang="en" dirty="0" smtClean="0"/>
              <a:t> is a bit unclear</a:t>
            </a:r>
          </a:p>
          <a:p>
            <a:pPr marL="457200" lvl="0" indent="-419100" rtl="0">
              <a:buClr>
                <a:schemeClr val="dk1"/>
              </a:buClr>
              <a:buSzPct val="166666"/>
              <a:buFont typeface="Arial"/>
              <a:buChar char="•"/>
            </a:pPr>
            <a:r>
              <a:rPr lang="en" dirty="0" smtClean="0"/>
              <a:t>The word has to get out </a:t>
            </a:r>
          </a:p>
          <a:p>
            <a:pPr marL="457200" lvl="0" indent="-419100" rtl="0">
              <a:buClr>
                <a:schemeClr val="dk1"/>
              </a:buClr>
              <a:buSzPct val="166666"/>
              <a:buFont typeface="Arial"/>
              <a:buChar char="•"/>
            </a:pPr>
            <a:r>
              <a:rPr lang="en" dirty="0" smtClean="0"/>
              <a:t>Needs clearer message people can identify with</a:t>
            </a:r>
          </a:p>
          <a:p>
            <a:pPr marL="457200" lvl="0" indent="-419100" rtl="0">
              <a:buClr>
                <a:schemeClr val="dk1"/>
              </a:buClr>
              <a:buSzPct val="166666"/>
              <a:buFont typeface="Arial"/>
              <a:buChar char="•"/>
            </a:pPr>
            <a:endParaRPr lang="en" dirty="0"/>
          </a:p>
          <a:p>
            <a:pPr marL="38100" lvl="0" indent="0" rtl="0">
              <a:buClr>
                <a:schemeClr val="dk1"/>
              </a:buClr>
              <a:buSzPct val="166666"/>
              <a:buNone/>
            </a:pPr>
            <a:r>
              <a:rPr lang="en" dirty="0" smtClean="0"/>
              <a:t>Would you use Protei?</a:t>
            </a:r>
          </a:p>
          <a:p>
            <a:pPr marL="457200" indent="-419100">
              <a:buClr>
                <a:schemeClr val="dk1"/>
              </a:buClr>
              <a:buSzPct val="166666"/>
              <a:buFont typeface="Arial"/>
              <a:buChar char="•"/>
            </a:pPr>
            <a:r>
              <a:rPr lang="en" dirty="0" smtClean="0"/>
              <a:t>No, we don’t do things with oil spills</a:t>
            </a:r>
          </a:p>
          <a:p>
            <a:pPr marL="457200" indent="-419100">
              <a:buClr>
                <a:schemeClr val="dk1"/>
              </a:buClr>
              <a:buSzPct val="166666"/>
              <a:buFont typeface="Arial"/>
              <a:buChar char="•"/>
            </a:pPr>
            <a:r>
              <a:rPr lang="en" dirty="0" smtClean="0"/>
              <a:t>Only if it could sample more than surface</a:t>
            </a:r>
          </a:p>
          <a:p>
            <a:pPr marL="457200" indent="-419100">
              <a:buClr>
                <a:schemeClr val="dk1"/>
              </a:buClr>
              <a:buSzPct val="166666"/>
              <a:buFont typeface="Arial"/>
              <a:buChar char="•"/>
            </a:pPr>
            <a:r>
              <a:rPr lang="en" dirty="0" smtClean="0"/>
              <a:t>Remote sensing</a:t>
            </a:r>
            <a:endParaRPr lang="en" dirty="0"/>
          </a:p>
          <a:p>
            <a:pPr marL="457200" lvl="0" indent="-419100">
              <a:buClr>
                <a:schemeClr val="dk1"/>
              </a:buClr>
              <a:buSzPct val="166666"/>
              <a:buFont typeface="Arial"/>
              <a:buChar char="•"/>
            </a:pPr>
            <a:endParaRPr lang="en" dirty="0" smtClean="0"/>
          </a:p>
          <a:p>
            <a:pPr marL="457200" lvl="0" indent="-419100" rtl="0">
              <a:buClr>
                <a:schemeClr val="dk1"/>
              </a:buClr>
              <a:buSzPct val="166666"/>
              <a:buFont typeface="Arial"/>
              <a:buChar char="•"/>
            </a:pPr>
            <a:endParaRPr lang="en" dirty="0"/>
          </a:p>
          <a:p>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722428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7"/>
        <p:cNvGrpSpPr/>
        <p:nvPr/>
      </p:nvGrpSpPr>
      <p:grpSpPr>
        <a:xfrm>
          <a:off x="0" y="0"/>
          <a:ext cx="0" cy="0"/>
          <a:chOff x="0" y="0"/>
          <a:chExt cx="0" cy="0"/>
        </a:xfrm>
      </p:grpSpPr>
      <p:sp>
        <p:nvSpPr>
          <p:cNvPr id="1228" name="Shape 122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US" dirty="0" smtClean="0"/>
              <a:t>1:1 Research Institute Interview</a:t>
            </a:r>
            <a:endParaRPr lang="en" dirty="0"/>
          </a:p>
        </p:txBody>
      </p:sp>
      <p:sp>
        <p:nvSpPr>
          <p:cNvPr id="1229" name="Shape 1229"/>
          <p:cNvSpPr txBox="1">
            <a:spLocks noGrp="1"/>
          </p:cNvSpPr>
          <p:nvPr>
            <p:ph type="body" idx="1"/>
          </p:nvPr>
        </p:nvSpPr>
        <p:spPr>
          <a:xfrm>
            <a:off x="457200" y="1600200"/>
            <a:ext cx="8229600" cy="4665862"/>
          </a:xfrm>
          <a:prstGeom prst="rect">
            <a:avLst/>
          </a:prstGeom>
        </p:spPr>
        <p:txBody>
          <a:bodyPr lIns="91425" tIns="91425" rIns="91425" bIns="91425" anchor="t" anchorCtr="0">
            <a:spAutoFit/>
          </a:bodyPr>
          <a:lstStyle/>
          <a:p>
            <a:pPr lvl="0" rtl="0">
              <a:buNone/>
            </a:pPr>
            <a:r>
              <a:rPr lang="en" dirty="0" smtClean="0"/>
              <a:t>How to form a partnership?</a:t>
            </a:r>
          </a:p>
          <a:p>
            <a:pPr marL="457200" indent="-419100">
              <a:buClr>
                <a:schemeClr val="dk1"/>
              </a:buClr>
              <a:buSzPct val="166666"/>
              <a:buFont typeface="Arial"/>
              <a:buChar char="•"/>
            </a:pPr>
            <a:r>
              <a:rPr lang="en" i="1" dirty="0"/>
              <a:t>Oceanographic societies would be interested in something like this</a:t>
            </a:r>
          </a:p>
          <a:p>
            <a:pPr marL="457200" lvl="0" indent="-419100" rtl="0">
              <a:buClr>
                <a:schemeClr val="dk1"/>
              </a:buClr>
              <a:buSzPct val="166666"/>
              <a:buFont typeface="Arial"/>
              <a:buChar char="•"/>
            </a:pPr>
            <a:r>
              <a:rPr lang="en" dirty="0" smtClean="0"/>
              <a:t>Wouldn’t really form a partnership with the institution because they are just a collection of scientists</a:t>
            </a:r>
          </a:p>
          <a:p>
            <a:pPr marL="457200" lvl="0" indent="-419100" rtl="0">
              <a:buClr>
                <a:schemeClr val="dk1"/>
              </a:buClr>
              <a:buSzPct val="166666"/>
              <a:buFont typeface="Arial"/>
              <a:buChar char="•"/>
            </a:pPr>
            <a:r>
              <a:rPr lang="en-US" dirty="0" smtClean="0"/>
              <a:t>E</a:t>
            </a:r>
            <a:r>
              <a:rPr lang="en" dirty="0" smtClean="0"/>
              <a:t>asier and better to work with the individual</a:t>
            </a:r>
          </a:p>
          <a:p>
            <a:pPr marL="457200" lvl="0" indent="-419100">
              <a:buClr>
                <a:schemeClr val="dk1"/>
              </a:buClr>
              <a:buSzPct val="166666"/>
              <a:buFont typeface="Arial"/>
              <a:buChar char="•"/>
            </a:pPr>
            <a:endParaRPr lang="en" dirty="0" smtClean="0"/>
          </a:p>
          <a:p>
            <a:pPr marL="457200" lvl="0" indent="-419100" rtl="0">
              <a:buClr>
                <a:schemeClr val="dk1"/>
              </a:buClr>
              <a:buSzPct val="166666"/>
              <a:buFont typeface="Arial"/>
              <a:buChar char="•"/>
            </a:pPr>
            <a:endParaRPr lang="en" dirty="0"/>
          </a:p>
          <a:p>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4970742"/>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7"/>
        <p:cNvGrpSpPr/>
        <p:nvPr/>
      </p:nvGrpSpPr>
      <p:grpSpPr>
        <a:xfrm>
          <a:off x="0" y="0"/>
          <a:ext cx="0" cy="0"/>
          <a:chOff x="0" y="0"/>
          <a:chExt cx="0" cy="0"/>
        </a:xfrm>
      </p:grpSpPr>
      <p:sp>
        <p:nvSpPr>
          <p:cNvPr id="1228" name="Shape 122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US" dirty="0" smtClean="0"/>
              <a:t>1:1 Sponsor Interview</a:t>
            </a:r>
            <a:endParaRPr lang="en" dirty="0"/>
          </a:p>
        </p:txBody>
      </p:sp>
      <p:sp>
        <p:nvSpPr>
          <p:cNvPr id="1229" name="Shape 1229"/>
          <p:cNvSpPr txBox="1">
            <a:spLocks noGrp="1"/>
          </p:cNvSpPr>
          <p:nvPr>
            <p:ph type="body" idx="1"/>
          </p:nvPr>
        </p:nvSpPr>
        <p:spPr>
          <a:xfrm>
            <a:off x="457200" y="1600200"/>
            <a:ext cx="8229600" cy="5306038"/>
          </a:xfrm>
          <a:prstGeom prst="rect">
            <a:avLst/>
          </a:prstGeom>
        </p:spPr>
        <p:txBody>
          <a:bodyPr lIns="91425" tIns="91425" rIns="91425" bIns="91425" anchor="t" anchorCtr="0">
            <a:spAutoFit/>
          </a:bodyPr>
          <a:lstStyle/>
          <a:p>
            <a:pPr lvl="0" algn="ctr" rtl="0">
              <a:buNone/>
            </a:pPr>
            <a:r>
              <a:rPr lang="en" i="1" dirty="0" smtClean="0"/>
              <a:t>Takeaway: Open</a:t>
            </a:r>
            <a:r>
              <a:rPr lang="en-US" i="1" dirty="0" smtClean="0"/>
              <a:t>H2O</a:t>
            </a:r>
            <a:r>
              <a:rPr lang="en" i="1" dirty="0" smtClean="0"/>
              <a:t> and the sponsor will have to be aligned with the same goals</a:t>
            </a:r>
          </a:p>
          <a:p>
            <a:pPr lvl="0" rtl="0">
              <a:buNone/>
            </a:pPr>
            <a:endParaRPr lang="en" dirty="0"/>
          </a:p>
          <a:p>
            <a:pPr lvl="0">
              <a:buNone/>
            </a:pPr>
            <a:r>
              <a:rPr lang="en" dirty="0" smtClean="0"/>
              <a:t>Benefit for the sponsor?</a:t>
            </a:r>
            <a:endParaRPr lang="en" dirty="0"/>
          </a:p>
          <a:p>
            <a:pPr marL="457200" lvl="0" indent="-419100">
              <a:buClr>
                <a:schemeClr val="dk1"/>
              </a:buClr>
              <a:buSzPct val="166666"/>
              <a:buFont typeface="Arial"/>
              <a:buChar char="•"/>
            </a:pPr>
            <a:r>
              <a:rPr lang="en" dirty="0" smtClean="0"/>
              <a:t>Increased visibility</a:t>
            </a:r>
          </a:p>
          <a:p>
            <a:pPr marL="457200" lvl="0" indent="-419100">
              <a:buClr>
                <a:schemeClr val="dk1"/>
              </a:buClr>
              <a:buSzPct val="166666"/>
              <a:buFont typeface="Arial"/>
              <a:buChar char="•"/>
            </a:pPr>
            <a:r>
              <a:rPr lang="en" dirty="0" smtClean="0"/>
              <a:t>Listed in press releases</a:t>
            </a:r>
          </a:p>
          <a:p>
            <a:pPr marL="457200" lvl="0" indent="-419100">
              <a:buClr>
                <a:schemeClr val="dk1"/>
              </a:buClr>
              <a:buSzPct val="166666"/>
              <a:buFont typeface="Arial"/>
              <a:buChar char="•"/>
            </a:pPr>
            <a:r>
              <a:rPr lang="en" dirty="0" smtClean="0"/>
              <a:t>Access to audience and user base </a:t>
            </a:r>
            <a:endParaRPr lang="en" dirty="0"/>
          </a:p>
          <a:p>
            <a:pPr lvl="0" rtl="0">
              <a:buNone/>
            </a:pPr>
            <a:endParaRPr lang="en" dirty="0"/>
          </a:p>
          <a:p>
            <a:pPr marL="457200" lvl="0" indent="-419100">
              <a:buClr>
                <a:schemeClr val="dk1"/>
              </a:buClr>
              <a:buSzPct val="166666"/>
              <a:buFont typeface="Arial"/>
              <a:buChar char="•"/>
            </a:pPr>
            <a:endParaRPr lang="en" dirty="0" smtClean="0"/>
          </a:p>
          <a:p>
            <a:pPr marL="457200" lvl="0" indent="-419100" rtl="0">
              <a:buClr>
                <a:schemeClr val="dk1"/>
              </a:buClr>
              <a:buSzPct val="166666"/>
              <a:buFont typeface="Arial"/>
              <a:buChar char="•"/>
            </a:pPr>
            <a:endParaRPr lang="en" dirty="0"/>
          </a:p>
          <a:p>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6441" y="1533525"/>
            <a:ext cx="8571119" cy="4181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7412" name="Picture 4" descr="https://encrypted-tbn3.google.com/images?q=tbn:ANd9GcRtajDTnwgsEj6xmbBjPZ6gGOMEchPczVmX1wYuhpaAamVwi54jqw"/>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4082" y="3045011"/>
            <a:ext cx="289626" cy="44239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Shape 103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Open</a:t>
            </a:r>
            <a:r>
              <a:rPr lang="en-US" dirty="0" smtClean="0"/>
              <a:t>H2O</a:t>
            </a:r>
            <a:r>
              <a:rPr lang="en" dirty="0" smtClean="0"/>
              <a:t> – A Global Community</a:t>
            </a:r>
            <a:endParaRPr lang="en"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03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7"/>
        <p:cNvGrpSpPr/>
        <p:nvPr/>
      </p:nvGrpSpPr>
      <p:grpSpPr>
        <a:xfrm>
          <a:off x="0" y="0"/>
          <a:ext cx="0" cy="0"/>
          <a:chOff x="0" y="0"/>
          <a:chExt cx="0" cy="0"/>
        </a:xfrm>
      </p:grpSpPr>
      <p:sp>
        <p:nvSpPr>
          <p:cNvPr id="1228" name="Shape 122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US" dirty="0" smtClean="0"/>
              <a:t>1:1 Sponsor Interview</a:t>
            </a:r>
            <a:endParaRPr lang="en" dirty="0"/>
          </a:p>
        </p:txBody>
      </p:sp>
      <p:sp>
        <p:nvSpPr>
          <p:cNvPr id="1229" name="Shape 1229"/>
          <p:cNvSpPr txBox="1">
            <a:spLocks noGrp="1"/>
          </p:cNvSpPr>
          <p:nvPr>
            <p:ph type="body" idx="1"/>
          </p:nvPr>
        </p:nvSpPr>
        <p:spPr>
          <a:xfrm>
            <a:off x="457200" y="1600200"/>
            <a:ext cx="8229600" cy="6346322"/>
          </a:xfrm>
          <a:prstGeom prst="rect">
            <a:avLst/>
          </a:prstGeom>
        </p:spPr>
        <p:txBody>
          <a:bodyPr lIns="91425" tIns="91425" rIns="91425" bIns="91425" anchor="t" anchorCtr="0">
            <a:spAutoFit/>
          </a:bodyPr>
          <a:lstStyle/>
          <a:p>
            <a:pPr lvl="0" rtl="0">
              <a:buNone/>
            </a:pPr>
            <a:r>
              <a:rPr lang="en" dirty="0" smtClean="0"/>
              <a:t>Action for Open</a:t>
            </a:r>
            <a:r>
              <a:rPr lang="en-US" dirty="0" smtClean="0"/>
              <a:t>H2O</a:t>
            </a:r>
            <a:r>
              <a:rPr lang="en" dirty="0" smtClean="0"/>
              <a:t> to receive sponsorship?</a:t>
            </a:r>
            <a:endParaRPr lang="en" dirty="0"/>
          </a:p>
          <a:p>
            <a:pPr marL="457200" lvl="0" indent="-419100" rtl="0">
              <a:buClr>
                <a:schemeClr val="dk1"/>
              </a:buClr>
              <a:buSzPct val="166666"/>
              <a:buFont typeface="Arial"/>
              <a:buChar char="•"/>
            </a:pPr>
            <a:r>
              <a:rPr lang="en" dirty="0" smtClean="0"/>
              <a:t>Create a program for sponsors</a:t>
            </a:r>
          </a:p>
          <a:p>
            <a:pPr marL="457200" lvl="0" indent="-419100" rtl="0">
              <a:buClr>
                <a:schemeClr val="dk1"/>
              </a:buClr>
              <a:buSzPct val="166666"/>
              <a:buFont typeface="Arial"/>
              <a:buChar char="•"/>
            </a:pPr>
            <a:r>
              <a:rPr lang="en" dirty="0" smtClean="0"/>
              <a:t>Actively seek them out</a:t>
            </a:r>
          </a:p>
          <a:p>
            <a:pPr marL="457200" lvl="0" indent="-419100" rtl="0">
              <a:buClr>
                <a:schemeClr val="dk1"/>
              </a:buClr>
              <a:buSzPct val="166666"/>
              <a:buFont typeface="Arial"/>
              <a:buChar char="•"/>
            </a:pPr>
            <a:r>
              <a:rPr lang="en" dirty="0" smtClean="0"/>
              <a:t>Different levels of sponsorship (kickstarter method)</a:t>
            </a:r>
          </a:p>
          <a:p>
            <a:pPr marL="457200" lvl="0" indent="-419100" rtl="0">
              <a:buClr>
                <a:schemeClr val="dk1"/>
              </a:buClr>
              <a:buSzPct val="166666"/>
              <a:buFont typeface="Arial"/>
              <a:buChar char="•"/>
            </a:pPr>
            <a:endParaRPr lang="en" dirty="0" smtClean="0"/>
          </a:p>
          <a:p>
            <a:pPr marL="457200" lvl="0" indent="-419100" rtl="0">
              <a:buClr>
                <a:schemeClr val="dk1"/>
              </a:buClr>
              <a:buSzPct val="166666"/>
              <a:buFont typeface="Arial"/>
              <a:buChar char="•"/>
            </a:pPr>
            <a:endParaRPr lang="en" dirty="0"/>
          </a:p>
          <a:p>
            <a:pPr marL="457200" lvl="0" indent="-419100" rtl="0">
              <a:buClr>
                <a:schemeClr val="dk1"/>
              </a:buClr>
              <a:buSzPct val="166666"/>
              <a:buFont typeface="Arial"/>
              <a:buChar char="•"/>
            </a:pPr>
            <a:endParaRPr lang="en" dirty="0"/>
          </a:p>
          <a:p>
            <a:pPr marL="38100" lvl="0" indent="0" rtl="0">
              <a:buClr>
                <a:schemeClr val="dk1"/>
              </a:buClr>
              <a:buSzPct val="166666"/>
              <a:buNone/>
            </a:pPr>
            <a:r>
              <a:rPr lang="en" dirty="0" smtClean="0"/>
              <a:t>Feedback on Protei and Open</a:t>
            </a:r>
            <a:r>
              <a:rPr lang="en-US" dirty="0" smtClean="0"/>
              <a:t>H2O</a:t>
            </a:r>
            <a:endParaRPr lang="en" dirty="0" smtClean="0"/>
          </a:p>
          <a:p>
            <a:pPr marL="457200" indent="-419100">
              <a:buClr>
                <a:schemeClr val="dk1"/>
              </a:buClr>
              <a:buSzPct val="166666"/>
              <a:buFont typeface="Arial"/>
              <a:buChar char="•"/>
            </a:pPr>
            <a:r>
              <a:rPr lang="en" dirty="0" smtClean="0"/>
              <a:t>Sep</a:t>
            </a:r>
            <a:r>
              <a:rPr lang="en-US" dirty="0" smtClean="0"/>
              <a:t>a</a:t>
            </a:r>
            <a:r>
              <a:rPr lang="en" dirty="0" smtClean="0"/>
              <a:t>rate the two</a:t>
            </a:r>
          </a:p>
          <a:p>
            <a:pPr marL="457200" indent="-419100">
              <a:buClr>
                <a:schemeClr val="dk1"/>
              </a:buClr>
              <a:buSzPct val="166666"/>
              <a:buFont typeface="Arial"/>
              <a:buChar char="•"/>
            </a:pPr>
            <a:r>
              <a:rPr lang="en-US" dirty="0" smtClean="0"/>
              <a:t>Communicate a clear win-win situation</a:t>
            </a:r>
            <a:endParaRPr lang="en" dirty="0"/>
          </a:p>
          <a:p>
            <a:pPr marL="457200" lvl="0" indent="-419100">
              <a:buClr>
                <a:schemeClr val="dk1"/>
              </a:buClr>
              <a:buSzPct val="166666"/>
              <a:buFont typeface="Arial"/>
              <a:buChar char="•"/>
            </a:pPr>
            <a:endParaRPr lang="en" dirty="0" smtClean="0"/>
          </a:p>
          <a:p>
            <a:pPr marL="457200" lvl="0" indent="-419100" rtl="0">
              <a:buClr>
                <a:schemeClr val="dk1"/>
              </a:buClr>
              <a:buSzPct val="166666"/>
              <a:buFont typeface="Arial"/>
              <a:buChar char="•"/>
            </a:pPr>
            <a:endParaRPr lang="en" dirty="0"/>
          </a:p>
          <a:p>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grpSp>
        <p:nvGrpSpPr>
          <p:cNvPr id="2" name="Group 1"/>
          <p:cNvGrpSpPr/>
          <p:nvPr/>
        </p:nvGrpSpPr>
        <p:grpSpPr>
          <a:xfrm>
            <a:off x="685800" y="3782816"/>
            <a:ext cx="7697253" cy="952500"/>
            <a:chOff x="685800" y="3782816"/>
            <a:chExt cx="7697253" cy="952500"/>
          </a:xfrm>
        </p:grpSpPr>
        <p:pic>
          <p:nvPicPr>
            <p:cNvPr id="5" name="Picture 2" descr="https://encrypted-tbn0.google.com/images?q=tbn:ANd9GcTvNxsbTXEYIzGqaNgHVsESDFTaH4MMK64ZbGLXR-pWjPUKdTgS"/>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23983" y="3978382"/>
              <a:ext cx="1327232" cy="5613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4" descr="https://encrypted-tbn2.google.com/images?q=tbn:ANd9GcScPjT6f7uKNZysnmjG30Ojkj9WSjiDJOlxcJX6QChPDX3ztn3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77590" y="3841456"/>
              <a:ext cx="838946" cy="8352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6" descr="https://encrypted-tbn0.google.com/images?q=tbn:ANd9GcT9_e6ObQFcj0QCzrQiyxIcekvRBEMazT3Kt9y8nP-j1fSeJjTU"/>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1417" y="3782816"/>
              <a:ext cx="1271636" cy="95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8" descr="https://encrypted-tbn3.google.com/images?q=tbn:ANd9GcRTrJ-7epLAqwK9fCl0lXmFfq5HTS0Dnu2goS5uljOOBP0pjT92RQ"/>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06176" y="4022296"/>
              <a:ext cx="1183846" cy="4735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0" descr="https://encrypted-tbn1.google.com/images?q=tbn:ANd9GcRuj8XE3NxrwuLyqAihkqI7X1D6tEcTeZDOo4JLN-IOIrcKlOT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3886200"/>
              <a:ext cx="745730" cy="74573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20728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7"/>
        <p:cNvGrpSpPr/>
        <p:nvPr/>
      </p:nvGrpSpPr>
      <p:grpSpPr>
        <a:xfrm>
          <a:off x="0" y="0"/>
          <a:ext cx="0" cy="0"/>
          <a:chOff x="0" y="0"/>
          <a:chExt cx="0" cy="0"/>
        </a:xfrm>
      </p:grpSpPr>
      <p:sp>
        <p:nvSpPr>
          <p:cNvPr id="1228" name="Shape 1228"/>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US" dirty="0" smtClean="0"/>
              <a:t>The A-Ha! Moment</a:t>
            </a:r>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pic>
        <p:nvPicPr>
          <p:cNvPr id="2052" name="Picture 4" descr="http://www.melanierobinson-coaching.co.uk/wp-content/uploads/2011/08/mindtalk_life_coaching_iceberg.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7592" y="1326320"/>
            <a:ext cx="7688816" cy="522688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7780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33"/>
        <p:cNvGrpSpPr/>
        <p:nvPr/>
      </p:nvGrpSpPr>
      <p:grpSpPr>
        <a:xfrm>
          <a:off x="0" y="0"/>
          <a:ext cx="0" cy="0"/>
          <a:chOff x="0" y="0"/>
          <a:chExt cx="0" cy="0"/>
        </a:xfrm>
      </p:grpSpPr>
      <p:sp>
        <p:nvSpPr>
          <p:cNvPr id="1234" name="Shape 1234"/>
          <p:cNvSpPr txBox="1"/>
          <p:nvPr/>
        </p:nvSpPr>
        <p:spPr>
          <a:xfrm>
            <a:off x="6553200" y="6245225"/>
            <a:ext cx="2133599" cy="476100"/>
          </a:xfrm>
          <a:prstGeom prst="rect">
            <a:avLst/>
          </a:prstGeom>
          <a:noFill/>
          <a:ln>
            <a:noFill/>
          </a:ln>
        </p:spPr>
        <p:txBody>
          <a:bodyPr lIns="92075" tIns="46025" rIns="92075" bIns="46025" anchor="b" anchorCtr="0">
            <a:spAutoFit/>
          </a:bodyPr>
          <a:lstStyle/>
          <a:p>
            <a:pPr lvl="0" algn="r" rtl="0">
              <a:spcBef>
                <a:spcPts val="600"/>
              </a:spcBef>
              <a:buClr>
                <a:srgbClr val="000000"/>
              </a:buClr>
              <a:buSzPct val="91666"/>
              <a:buFont typeface="Arial"/>
              <a:buNone/>
            </a:pPr>
            <a:r>
              <a:rPr lang="en" sz="1200">
                <a:solidFill>
                  <a:schemeClr val="lt2"/>
                </a:solidFill>
              </a:rPr>
              <a:t>*</a:t>
            </a:r>
          </a:p>
        </p:txBody>
      </p:sp>
      <p:sp>
        <p:nvSpPr>
          <p:cNvPr id="1270" name="Shape 1270"/>
          <p:cNvSpPr txBox="1">
            <a:spLocks noGrp="1"/>
          </p:cNvSpPr>
          <p:nvPr>
            <p:ph type="sldNum" sz="quarter" idx="12"/>
          </p:nvPr>
        </p:nvSpPr>
        <p:spPr>
          <a:prstGeom prst="rect">
            <a:avLst/>
          </a:prstGeom>
          <a:noFill/>
          <a:ln>
            <a:noFill/>
          </a:ln>
        </p:spPr>
        <p:txBody>
          <a:bodyPr lIns="92075" tIns="46025" rIns="92075" bIns="46025" anchor="b" anchorCtr="0">
            <a:spAutoFit/>
          </a:bodyPr>
          <a:lstStyle/>
          <a:p>
            <a:pPr lvl="0">
              <a:buClr>
                <a:srgbClr val="000000"/>
              </a:buClr>
              <a:buSzPct val="78571"/>
              <a:buFont typeface="Arial"/>
              <a:buNone/>
            </a:pPr>
            <a:r>
              <a:rPr lang="en"/>
              <a:t> </a:t>
            </a:r>
          </a:p>
        </p:txBody>
      </p:sp>
      <p:sp>
        <p:nvSpPr>
          <p:cNvPr id="1236" name="Shape 1236"/>
          <p:cNvSpPr txBox="1"/>
          <p:nvPr/>
        </p:nvSpPr>
        <p:spPr>
          <a:xfrm>
            <a:off x="1371600" y="6172200"/>
            <a:ext cx="6781800" cy="307736"/>
          </a:xfrm>
          <a:prstGeom prst="rect">
            <a:avLst/>
          </a:prstGeom>
          <a:noFill/>
          <a:ln>
            <a:noFill/>
          </a:ln>
        </p:spPr>
        <p:txBody>
          <a:bodyPr lIns="91425" tIns="45700" rIns="91425" bIns="45700" anchor="t" anchorCtr="0">
            <a:spAutoFit/>
          </a:bodyPr>
          <a:lstStyle/>
          <a:p>
            <a:pPr lvl="0" rtl="0">
              <a:spcBef>
                <a:spcPts val="700"/>
              </a:spcBef>
              <a:buClr>
                <a:srgbClr val="000000"/>
              </a:buClr>
              <a:buSzPct val="78571"/>
              <a:buFont typeface="Arial"/>
              <a:buNone/>
            </a:pPr>
            <a:r>
              <a:rPr lang="en" dirty="0">
                <a:solidFill>
                  <a:schemeClr val="dk1"/>
                </a:solidFill>
                <a:latin typeface="+mn-lt"/>
                <a:ea typeface="Times New Roman"/>
                <a:cs typeface="Times New Roman"/>
                <a:sym typeface="Times New Roman"/>
              </a:rPr>
              <a:t>Source: Kosnik, Blair, Ramfelt, and Pfeifer (1986, 2000, 2005, 2009)  </a:t>
            </a:r>
            <a:r>
              <a:rPr lang="en" i="1" dirty="0">
                <a:solidFill>
                  <a:schemeClr val="dk1"/>
                </a:solidFill>
                <a:latin typeface="+mn-lt"/>
                <a:ea typeface="Times New Roman"/>
                <a:cs typeface="Times New Roman"/>
                <a:sym typeface="Times New Roman"/>
              </a:rPr>
              <a:t>“1 to 1 Diagnosis.”</a:t>
            </a:r>
          </a:p>
        </p:txBody>
      </p:sp>
      <p:sp>
        <p:nvSpPr>
          <p:cNvPr id="1241" name="Shape 1241"/>
          <p:cNvSpPr txBox="1"/>
          <p:nvPr/>
        </p:nvSpPr>
        <p:spPr>
          <a:xfrm>
            <a:off x="5370957" y="5358865"/>
            <a:ext cx="2472308"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i="1">
                <a:solidFill>
                  <a:schemeClr val="dk1"/>
                </a:solidFill>
                <a:latin typeface="+mn-lt"/>
              </a:rPr>
              <a:t>I don’t have the time, money or authority.</a:t>
            </a:r>
          </a:p>
        </p:txBody>
      </p:sp>
      <p:sp>
        <p:nvSpPr>
          <p:cNvPr id="1242" name="Shape 1242"/>
          <p:cNvSpPr txBox="1"/>
          <p:nvPr/>
        </p:nvSpPr>
        <p:spPr>
          <a:xfrm>
            <a:off x="1693544" y="5358865"/>
            <a:ext cx="1645062"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dirty="0">
                <a:solidFill>
                  <a:schemeClr val="dk1"/>
                </a:solidFill>
                <a:latin typeface="+mn-lt"/>
              </a:rPr>
              <a:t>External Constraints:</a:t>
            </a:r>
          </a:p>
        </p:txBody>
      </p:sp>
      <p:sp>
        <p:nvSpPr>
          <p:cNvPr id="1245" name="Shape 1245"/>
          <p:cNvSpPr txBox="1"/>
          <p:nvPr/>
        </p:nvSpPr>
        <p:spPr>
          <a:xfrm>
            <a:off x="1262597" y="4843086"/>
            <a:ext cx="2523743" cy="338514"/>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dirty="0">
                <a:solidFill>
                  <a:schemeClr val="dk1"/>
                </a:solidFill>
                <a:latin typeface="+mn-lt"/>
              </a:rPr>
              <a:t>Personality Differences:</a:t>
            </a:r>
          </a:p>
        </p:txBody>
      </p:sp>
      <p:sp>
        <p:nvSpPr>
          <p:cNvPr id="1246" name="Shape 1246"/>
          <p:cNvSpPr txBox="1"/>
          <p:nvPr/>
        </p:nvSpPr>
        <p:spPr>
          <a:xfrm>
            <a:off x="5180431" y="4732597"/>
            <a:ext cx="2472308"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i="1" dirty="0">
                <a:solidFill>
                  <a:schemeClr val="dk1"/>
                </a:solidFill>
                <a:latin typeface="+mn-lt"/>
              </a:rPr>
              <a:t>That’s the way I am.  It’s hard to change.</a:t>
            </a:r>
          </a:p>
        </p:txBody>
      </p:sp>
      <p:sp>
        <p:nvSpPr>
          <p:cNvPr id="1248" name="Shape 1248"/>
          <p:cNvSpPr txBox="1"/>
          <p:nvPr/>
        </p:nvSpPr>
        <p:spPr>
          <a:xfrm>
            <a:off x="1586185" y="4139665"/>
            <a:ext cx="2032254"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dirty="0">
                <a:solidFill>
                  <a:schemeClr val="dk1"/>
                </a:solidFill>
                <a:latin typeface="+mn-lt"/>
              </a:rPr>
              <a:t>Principles &amp;   Values Clash:</a:t>
            </a:r>
          </a:p>
        </p:txBody>
      </p:sp>
      <p:sp>
        <p:nvSpPr>
          <p:cNvPr id="1249" name="Shape 1249"/>
          <p:cNvSpPr txBox="1"/>
          <p:nvPr/>
        </p:nvSpPr>
        <p:spPr>
          <a:xfrm>
            <a:off x="5076096" y="4063465"/>
            <a:ext cx="2472274"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i="1" dirty="0">
                <a:solidFill>
                  <a:schemeClr val="dk1"/>
                </a:solidFill>
                <a:latin typeface="+mn-lt"/>
              </a:rPr>
              <a:t>It’s against my principles and values!</a:t>
            </a:r>
          </a:p>
        </p:txBody>
      </p:sp>
      <p:sp>
        <p:nvSpPr>
          <p:cNvPr id="1252" name="Shape 1252"/>
          <p:cNvSpPr txBox="1"/>
          <p:nvPr/>
        </p:nvSpPr>
        <p:spPr>
          <a:xfrm>
            <a:off x="1771569" y="3505200"/>
            <a:ext cx="2002067" cy="338514"/>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a:solidFill>
                  <a:schemeClr val="dk1"/>
                </a:solidFill>
                <a:latin typeface="+mn-lt"/>
              </a:rPr>
              <a:t>Skill Gaps:</a:t>
            </a:r>
          </a:p>
        </p:txBody>
      </p:sp>
      <p:sp>
        <p:nvSpPr>
          <p:cNvPr id="1253" name="Shape 1253"/>
          <p:cNvSpPr txBox="1"/>
          <p:nvPr/>
        </p:nvSpPr>
        <p:spPr>
          <a:xfrm>
            <a:off x="5103692" y="3547686"/>
            <a:ext cx="2137961" cy="338514"/>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i="1" dirty="0">
                <a:solidFill>
                  <a:schemeClr val="dk1"/>
                </a:solidFill>
                <a:latin typeface="+mn-lt"/>
              </a:rPr>
              <a:t>I don’t know how.</a:t>
            </a:r>
          </a:p>
        </p:txBody>
      </p:sp>
      <p:sp>
        <p:nvSpPr>
          <p:cNvPr id="1256" name="Shape 1256"/>
          <p:cNvSpPr txBox="1"/>
          <p:nvPr/>
        </p:nvSpPr>
        <p:spPr>
          <a:xfrm>
            <a:off x="2056432" y="2819400"/>
            <a:ext cx="1427947"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dirty="0">
                <a:solidFill>
                  <a:schemeClr val="dk1"/>
                </a:solidFill>
                <a:latin typeface="+mn-lt"/>
              </a:rPr>
              <a:t>Motivation Factors:</a:t>
            </a:r>
          </a:p>
        </p:txBody>
      </p:sp>
      <p:sp>
        <p:nvSpPr>
          <p:cNvPr id="1257" name="Shape 1257"/>
          <p:cNvSpPr txBox="1"/>
          <p:nvPr/>
        </p:nvSpPr>
        <p:spPr>
          <a:xfrm>
            <a:off x="5297835" y="2820650"/>
            <a:ext cx="1471898"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i="1" dirty="0">
                <a:solidFill>
                  <a:schemeClr val="dk1"/>
                </a:solidFill>
                <a:latin typeface="+mn-lt"/>
              </a:rPr>
              <a:t>What’s in it for me?</a:t>
            </a:r>
          </a:p>
        </p:txBody>
      </p:sp>
      <p:sp>
        <p:nvSpPr>
          <p:cNvPr id="1260" name="Shape 1260"/>
          <p:cNvSpPr txBox="1"/>
          <p:nvPr/>
        </p:nvSpPr>
        <p:spPr>
          <a:xfrm>
            <a:off x="1964669" y="2328486"/>
            <a:ext cx="1734970" cy="338514"/>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dirty="0">
                <a:solidFill>
                  <a:schemeClr val="dk1"/>
                </a:solidFill>
                <a:latin typeface="+mn-lt"/>
              </a:rPr>
              <a:t>Professional Silos</a:t>
            </a:r>
          </a:p>
        </p:txBody>
      </p:sp>
      <p:sp>
        <p:nvSpPr>
          <p:cNvPr id="1261" name="Shape 1261"/>
          <p:cNvSpPr txBox="1"/>
          <p:nvPr/>
        </p:nvSpPr>
        <p:spPr>
          <a:xfrm>
            <a:off x="5008312" y="2158465"/>
            <a:ext cx="1959628"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i="1" dirty="0">
                <a:solidFill>
                  <a:schemeClr val="dk1"/>
                </a:solidFill>
                <a:latin typeface="+mn-lt"/>
              </a:rPr>
              <a:t>I don’t understand you.</a:t>
            </a:r>
          </a:p>
        </p:txBody>
      </p:sp>
      <p:sp>
        <p:nvSpPr>
          <p:cNvPr id="1264" name="Shape 1264"/>
          <p:cNvSpPr txBox="1"/>
          <p:nvPr/>
        </p:nvSpPr>
        <p:spPr>
          <a:xfrm>
            <a:off x="2032252" y="1524000"/>
            <a:ext cx="2058016" cy="584735"/>
          </a:xfrm>
          <a:prstGeom prst="rect">
            <a:avLst/>
          </a:prstGeom>
          <a:noFill/>
          <a:ln>
            <a:noFill/>
          </a:ln>
        </p:spPr>
        <p:txBody>
          <a:bodyPr lIns="91425" tIns="45700" rIns="91425" bIns="45700" anchor="t" anchorCtr="0">
            <a:spAutoFit/>
          </a:bodyPr>
          <a:lstStyle/>
          <a:p>
            <a:pPr lvl="0" algn="ctr" rtl="0">
              <a:spcBef>
                <a:spcPts val="800"/>
              </a:spcBef>
              <a:buClr>
                <a:srgbClr val="000000"/>
              </a:buClr>
              <a:buSzPct val="68750"/>
              <a:buFont typeface="Arial"/>
              <a:buNone/>
            </a:pPr>
            <a:r>
              <a:rPr lang="en" sz="1600" dirty="0">
                <a:solidFill>
                  <a:schemeClr val="dk1"/>
                </a:solidFill>
                <a:latin typeface="+mn-lt"/>
              </a:rPr>
              <a:t>Communication Problems:</a:t>
            </a:r>
          </a:p>
        </p:txBody>
      </p:sp>
      <p:sp>
        <p:nvSpPr>
          <p:cNvPr id="1265" name="Shape 1265"/>
          <p:cNvSpPr txBox="1"/>
          <p:nvPr/>
        </p:nvSpPr>
        <p:spPr>
          <a:xfrm>
            <a:off x="5138177" y="1524000"/>
            <a:ext cx="1579318" cy="584735"/>
          </a:xfrm>
          <a:prstGeom prst="rect">
            <a:avLst/>
          </a:prstGeom>
          <a:noFill/>
          <a:ln>
            <a:noFill/>
          </a:ln>
        </p:spPr>
        <p:txBody>
          <a:bodyPr lIns="91425" tIns="45700" rIns="91425" bIns="45700" anchor="ctr" anchorCtr="0">
            <a:spAutoFit/>
          </a:bodyPr>
          <a:lstStyle/>
          <a:p>
            <a:pPr lvl="0" algn="ctr" rtl="0">
              <a:spcBef>
                <a:spcPts val="800"/>
              </a:spcBef>
              <a:buClr>
                <a:srgbClr val="000000"/>
              </a:buClr>
              <a:buSzPct val="68750"/>
              <a:buFont typeface="Arial"/>
              <a:buNone/>
            </a:pPr>
            <a:r>
              <a:rPr lang="en" sz="1600" i="1" dirty="0">
                <a:solidFill>
                  <a:schemeClr val="dk1"/>
                </a:solidFill>
                <a:latin typeface="+mn-lt"/>
              </a:rPr>
              <a:t>I didn't know of </a:t>
            </a:r>
            <a:r>
              <a:rPr lang="en" sz="1600" i="1" dirty="0" smtClean="0">
                <a:solidFill>
                  <a:schemeClr val="dk1"/>
                </a:solidFill>
                <a:latin typeface="+mn-lt"/>
              </a:rPr>
              <a:t>Open</a:t>
            </a:r>
            <a:r>
              <a:rPr lang="en-US" sz="1600" i="1" dirty="0" smtClean="0">
                <a:solidFill>
                  <a:schemeClr val="dk1"/>
                </a:solidFill>
                <a:latin typeface="+mn-lt"/>
              </a:rPr>
              <a:t>H2O</a:t>
            </a:r>
            <a:endParaRPr lang="en" sz="1600" i="1" dirty="0">
              <a:solidFill>
                <a:schemeClr val="dk1"/>
              </a:solidFill>
              <a:latin typeface="+mn-lt"/>
            </a:endParaRPr>
          </a:p>
        </p:txBody>
      </p:sp>
      <p:sp>
        <p:nvSpPr>
          <p:cNvPr id="1266" name="Shape 1266"/>
          <p:cNvSpPr/>
          <p:nvPr/>
        </p:nvSpPr>
        <p:spPr>
          <a:xfrm rot="5400000">
            <a:off x="2296870" y="3551918"/>
            <a:ext cx="4274688" cy="371252"/>
          </a:xfrm>
          <a:prstGeom prst="doubleWave">
            <a:avLst>
              <a:gd name="adj1" fmla="val 2229"/>
              <a:gd name="adj2" fmla="val 0"/>
            </a:avLst>
          </a:prstGeom>
          <a:solidFill>
            <a:srgbClr val="FFFF00">
              <a:alpha val="49800"/>
            </a:srgbClr>
          </a:solidFill>
          <a:ln w="9525" cap="rnd">
            <a:solidFill>
              <a:schemeClr val="dk1"/>
            </a:solidFill>
            <a:prstDash val="solid"/>
            <a:miter/>
            <a:headEnd type="none" w="med" len="med"/>
            <a:tailEnd type="none" w="med" len="med"/>
          </a:ln>
        </p:spPr>
        <p:txBody>
          <a:bodyPr wrap="square" lIns="91425" tIns="45700" rIns="91425" bIns="45700" anchor="ctr" anchorCtr="0">
            <a:spAutoFit/>
          </a:bodyPr>
          <a:lstStyle/>
          <a:p>
            <a:pPr lvl="0" algn="ctr" rtl="0">
              <a:buClr>
                <a:srgbClr val="000000"/>
              </a:buClr>
              <a:buSzPct val="68750"/>
              <a:buFont typeface="Arial"/>
              <a:buNone/>
            </a:pPr>
            <a:r>
              <a:rPr lang="en" sz="1600" dirty="0">
                <a:solidFill>
                  <a:schemeClr val="dk1"/>
                </a:solidFill>
                <a:latin typeface="+mn-lt"/>
              </a:rPr>
              <a:t>Gender Chasm</a:t>
            </a:r>
          </a:p>
        </p:txBody>
      </p:sp>
      <p:sp>
        <p:nvSpPr>
          <p:cNvPr id="1267" name="Shape 1267"/>
          <p:cNvSpPr/>
          <p:nvPr/>
        </p:nvSpPr>
        <p:spPr>
          <a:xfrm rot="5400000">
            <a:off x="1884068" y="3571576"/>
            <a:ext cx="4274688" cy="371252"/>
          </a:xfrm>
          <a:prstGeom prst="doubleWave">
            <a:avLst>
              <a:gd name="adj1" fmla="val 2229"/>
              <a:gd name="adj2" fmla="val 0"/>
            </a:avLst>
          </a:prstGeom>
          <a:solidFill>
            <a:srgbClr val="FFFF00">
              <a:alpha val="49800"/>
            </a:srgbClr>
          </a:solidFill>
          <a:ln w="9525" cap="rnd">
            <a:solidFill>
              <a:schemeClr val="dk1"/>
            </a:solidFill>
            <a:prstDash val="solid"/>
            <a:miter/>
            <a:headEnd type="none" w="med" len="med"/>
            <a:tailEnd type="none" w="med" len="med"/>
          </a:ln>
        </p:spPr>
        <p:txBody>
          <a:bodyPr wrap="square" lIns="91425" tIns="45700" rIns="91425" bIns="45700" anchor="ctr" anchorCtr="0">
            <a:spAutoFit/>
          </a:bodyPr>
          <a:lstStyle/>
          <a:p>
            <a:pPr lvl="0" algn="ctr" rtl="0">
              <a:buClr>
                <a:srgbClr val="000000"/>
              </a:buClr>
              <a:buSzPct val="68750"/>
              <a:buFont typeface="Arial"/>
              <a:buNone/>
            </a:pPr>
            <a:r>
              <a:rPr lang="en" sz="1600">
                <a:solidFill>
                  <a:schemeClr val="dk1"/>
                </a:solidFill>
                <a:latin typeface="+mn-lt"/>
              </a:rPr>
              <a:t>Generation Chasm</a:t>
            </a:r>
          </a:p>
        </p:txBody>
      </p:sp>
      <p:sp>
        <p:nvSpPr>
          <p:cNvPr id="1268" name="Shape 1268"/>
          <p:cNvSpPr/>
          <p:nvPr/>
        </p:nvSpPr>
        <p:spPr>
          <a:xfrm rot="5400000">
            <a:off x="2694550" y="3585185"/>
            <a:ext cx="4274688" cy="371252"/>
          </a:xfrm>
          <a:prstGeom prst="doubleWave">
            <a:avLst>
              <a:gd name="adj1" fmla="val 2229"/>
              <a:gd name="adj2" fmla="val 0"/>
            </a:avLst>
          </a:prstGeom>
          <a:solidFill>
            <a:srgbClr val="FFFF00">
              <a:alpha val="49800"/>
            </a:srgbClr>
          </a:solidFill>
          <a:ln w="9525" cap="rnd">
            <a:solidFill>
              <a:schemeClr val="dk1"/>
            </a:solidFill>
            <a:prstDash val="solid"/>
            <a:miter/>
            <a:headEnd type="none" w="med" len="med"/>
            <a:tailEnd type="none" w="med" len="med"/>
          </a:ln>
        </p:spPr>
        <p:txBody>
          <a:bodyPr wrap="square" lIns="91425" tIns="45700" rIns="91425" bIns="45700" anchor="ctr" anchorCtr="0">
            <a:spAutoFit/>
          </a:bodyPr>
          <a:lstStyle/>
          <a:p>
            <a:pPr lvl="0" algn="ctr" rtl="0">
              <a:buClr>
                <a:srgbClr val="000000"/>
              </a:buClr>
              <a:buSzPct val="68750"/>
              <a:buFont typeface="Arial"/>
              <a:buNone/>
            </a:pPr>
            <a:r>
              <a:rPr lang="en" sz="1600">
                <a:solidFill>
                  <a:schemeClr val="dk1"/>
                </a:solidFill>
                <a:latin typeface="+mn-lt"/>
              </a:rPr>
              <a:t>Culture Chasms</a:t>
            </a:r>
          </a:p>
        </p:txBody>
      </p:sp>
      <p:sp>
        <p:nvSpPr>
          <p:cNvPr id="1269" name="Shape 1269"/>
          <p:cNvSpPr txBox="1"/>
          <p:nvPr/>
        </p:nvSpPr>
        <p:spPr>
          <a:xfrm>
            <a:off x="482600" y="6248400"/>
            <a:ext cx="1904999" cy="457200"/>
          </a:xfrm>
          <a:prstGeom prst="rect">
            <a:avLst/>
          </a:prstGeom>
          <a:noFill/>
          <a:ln>
            <a:noFill/>
          </a:ln>
        </p:spPr>
        <p:txBody>
          <a:bodyPr lIns="92075" tIns="46025" rIns="92075" bIns="46025" anchor="b" anchorCtr="0">
            <a:spAutoFit/>
          </a:bodyPr>
          <a:lstStyle/>
          <a:p>
            <a:pPr lvl="0" rtl="0">
              <a:spcBef>
                <a:spcPts val="600"/>
              </a:spcBef>
              <a:buClr>
                <a:srgbClr val="000000"/>
              </a:buClr>
              <a:buSzPct val="91666"/>
              <a:buFont typeface="Arial"/>
              <a:buNone/>
            </a:pPr>
            <a:r>
              <a:rPr lang="en" sz="1200">
                <a:solidFill>
                  <a:schemeClr val="lt2"/>
                </a:solidFill>
              </a:rPr>
              <a:t>*</a:t>
            </a:r>
          </a:p>
        </p:txBody>
      </p:sp>
      <p:sp>
        <p:nvSpPr>
          <p:cNvPr id="42" name="Shape 1228"/>
          <p:cNvSpPr txBox="1">
            <a:spLocks/>
          </p:cNvSpPr>
          <p:nvPr/>
        </p:nvSpPr>
        <p:spPr>
          <a:xfrm>
            <a:off x="457200" y="679004"/>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smtClean="0">
                <a:solidFill>
                  <a:schemeClr val="dk1"/>
                </a:solidFill>
                <a:latin typeface="Arial"/>
                <a:ea typeface="Arial"/>
                <a:cs typeface="Arial"/>
              </a:rPr>
              <a:t>1:1 Diagnosis</a:t>
            </a:r>
            <a:endParaRPr lang="en" sz="3600" b="1" dirty="0">
              <a:solidFill>
                <a:schemeClr val="dk1"/>
              </a:solidFill>
              <a:latin typeface="Arial"/>
              <a:ea typeface="Arial"/>
              <a:cs typeface="Arial"/>
            </a:endParaRPr>
          </a:p>
        </p:txBody>
      </p:sp>
      <p:sp>
        <p:nvSpPr>
          <p:cNvPr id="43" name="Rectangle 42"/>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a:t>
            </a:r>
            <a:r>
              <a:rPr lang="en" sz="2600" b="1" u="sng" kern="1200" dirty="0" smtClean="0">
                <a:solidFill>
                  <a:schemeClr val="accent1"/>
                </a:solidFill>
                <a:latin typeface="+mn-lt"/>
                <a:ea typeface="+mn-ea"/>
                <a:cs typeface="+mn-cs"/>
              </a:rPr>
              <a:t>E</a:t>
            </a:r>
            <a:r>
              <a:rPr lang="en" sz="2600" kern="1200" dirty="0" smtClean="0">
                <a:solidFill>
                  <a:schemeClr val="accent1"/>
                </a:solidFill>
                <a:latin typeface="+mn-lt"/>
                <a:ea typeface="+mn-ea"/>
                <a:cs typeface="+mn-cs"/>
              </a:rPr>
              <a:t>-DART</a:t>
            </a:r>
            <a:endParaRPr lang="en-US" sz="2600" kern="1200" dirty="0">
              <a:solidFill>
                <a:schemeClr val="accent1"/>
              </a:solidFill>
              <a:latin typeface="+mn-lt"/>
              <a:ea typeface="+mn-ea"/>
              <a:cs typeface="+mn-cs"/>
            </a:endParaRPr>
          </a:p>
        </p:txBody>
      </p:sp>
      <p:sp>
        <p:nvSpPr>
          <p:cNvPr id="2" name="Rectangle 1"/>
          <p:cNvSpPr/>
          <p:nvPr/>
        </p:nvSpPr>
        <p:spPr>
          <a:xfrm>
            <a:off x="2268221" y="1524000"/>
            <a:ext cx="4449274"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2017776" y="2159000"/>
            <a:ext cx="4950164"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1744063" y="2794000"/>
            <a:ext cx="5497590"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1437346" y="3429000"/>
            <a:ext cx="6111024"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1143000" y="4064000"/>
            <a:ext cx="6699716"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838200" y="4699000"/>
            <a:ext cx="7309316"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609600" y="5334000"/>
            <a:ext cx="7766516" cy="598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2268221" y="1534676"/>
            <a:ext cx="4449274" cy="598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1744063" y="2794000"/>
            <a:ext cx="5497590" cy="598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437346" y="3438082"/>
            <a:ext cx="6111024" cy="598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77"/>
        <p:cNvGrpSpPr/>
        <p:nvPr/>
      </p:nvGrpSpPr>
      <p:grpSpPr>
        <a:xfrm>
          <a:off x="0" y="0"/>
          <a:ext cx="0" cy="0"/>
          <a:chOff x="0" y="0"/>
          <a:chExt cx="0" cy="0"/>
        </a:xfrm>
      </p:grpSpPr>
      <p:sp>
        <p:nvSpPr>
          <p:cNvPr id="1279" name="Shape 127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i="1" dirty="0" smtClean="0"/>
              <a:t>Decision</a:t>
            </a:r>
            <a:r>
              <a:rPr lang="en" dirty="0" smtClean="0"/>
              <a:t>: The Recommendation</a:t>
            </a:r>
            <a:endParaRPr lang="en" dirty="0"/>
          </a:p>
        </p:txBody>
      </p:sp>
      <p:sp>
        <p:nvSpPr>
          <p:cNvPr id="1278" name="Shape 1278"/>
          <p:cNvSpPr txBox="1">
            <a:spLocks noGrp="1"/>
          </p:cNvSpPr>
          <p:nvPr>
            <p:ph type="body" idx="1"/>
          </p:nvPr>
        </p:nvSpPr>
        <p:spPr>
          <a:xfrm>
            <a:off x="457200" y="1447800"/>
            <a:ext cx="8229600" cy="2985402"/>
          </a:xfrm>
          <a:prstGeom prst="rect">
            <a:avLst/>
          </a:prstGeom>
        </p:spPr>
        <p:txBody>
          <a:bodyPr lIns="91425" tIns="91425" rIns="91425" bIns="91425" anchor="t" anchorCtr="0">
            <a:spAutoFit/>
          </a:bodyPr>
          <a:lstStyle/>
          <a:p>
            <a:pPr marL="38100" lvl="0" indent="0" rtl="0">
              <a:buClr>
                <a:schemeClr val="dk1"/>
              </a:buClr>
              <a:buSzPct val="166666"/>
              <a:buNone/>
            </a:pPr>
            <a:r>
              <a:rPr lang="en" u="sng" dirty="0" smtClean="0"/>
              <a:t>Tools Used</a:t>
            </a:r>
          </a:p>
          <a:p>
            <a:pPr marL="457200" lvl="0" indent="-419100" rtl="0">
              <a:buClr>
                <a:schemeClr val="dk1"/>
              </a:buClr>
              <a:buSzPct val="166666"/>
              <a:buFont typeface="Arial"/>
              <a:buChar char="•"/>
            </a:pPr>
            <a:r>
              <a:rPr lang="en" dirty="0" smtClean="0"/>
              <a:t>Creating a new ecosystem</a:t>
            </a:r>
          </a:p>
          <a:p>
            <a:pPr marL="457200" lvl="0" indent="-419100" rtl="0">
              <a:buClr>
                <a:schemeClr val="dk1"/>
              </a:buClr>
              <a:buSzPct val="166666"/>
              <a:buFont typeface="Arial"/>
              <a:buChar char="•"/>
            </a:pPr>
            <a:r>
              <a:rPr lang="en" dirty="0" smtClean="0"/>
              <a:t>Bucket analysis</a:t>
            </a:r>
            <a:endParaRPr lang="en" dirty="0"/>
          </a:p>
          <a:p>
            <a:pPr marL="457200" lvl="0" indent="-419100" rtl="0">
              <a:buClr>
                <a:schemeClr val="dk1"/>
              </a:buClr>
              <a:buSzPct val="166666"/>
              <a:buFont typeface="Arial"/>
              <a:buChar char="•"/>
            </a:pPr>
            <a:r>
              <a:rPr lang="en" dirty="0" smtClean="0"/>
              <a:t>Positioning statement</a:t>
            </a:r>
            <a:endParaRPr lang="en" dirty="0"/>
          </a:p>
          <a:p>
            <a:pPr marL="457200" lvl="0" indent="-419100" rtl="0">
              <a:buClr>
                <a:schemeClr val="dk1"/>
              </a:buClr>
              <a:buSzPct val="166666"/>
              <a:buFont typeface="Arial"/>
              <a:buChar char="•"/>
            </a:pPr>
            <a:r>
              <a:rPr lang="en" dirty="0" smtClean="0"/>
              <a:t>Mapping </a:t>
            </a:r>
            <a:r>
              <a:rPr lang="en" dirty="0"/>
              <a:t>out the </a:t>
            </a:r>
            <a:r>
              <a:rPr lang="en" dirty="0" smtClean="0"/>
              <a:t>whole product</a:t>
            </a:r>
            <a:endParaRPr lang="en" dirty="0"/>
          </a:p>
          <a:p>
            <a:endParaRPr lang="en"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Shape 127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The New Ecosystem</a:t>
            </a:r>
            <a:endParaRPr lang="en" dirty="0"/>
          </a:p>
        </p:txBody>
      </p:sp>
      <p:sp>
        <p:nvSpPr>
          <p:cNvPr id="36" name="Text Box 9"/>
          <p:cNvSpPr txBox="1">
            <a:spLocks noChangeArrowheads="1"/>
          </p:cNvSpPr>
          <p:nvPr>
            <p:custDataLst>
              <p:tags r:id="rId1"/>
            </p:custDataLst>
          </p:nvPr>
        </p:nvSpPr>
        <p:spPr bwMode="gray">
          <a:xfrm>
            <a:off x="6443432" y="3058470"/>
            <a:ext cx="2129068" cy="5772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Research Institutions</a:t>
            </a:r>
            <a:endParaRPr lang="en-US" sz="1600" b="1" dirty="0">
              <a:solidFill>
                <a:srgbClr val="000000"/>
              </a:solidFill>
              <a:latin typeface="+mn-lt"/>
            </a:endParaRPr>
          </a:p>
        </p:txBody>
      </p:sp>
      <p:sp>
        <p:nvSpPr>
          <p:cNvPr id="37" name="Text Box 12"/>
          <p:cNvSpPr txBox="1">
            <a:spLocks noChangeArrowheads="1"/>
          </p:cNvSpPr>
          <p:nvPr>
            <p:custDataLst>
              <p:tags r:id="rId2"/>
            </p:custDataLst>
          </p:nvPr>
        </p:nvSpPr>
        <p:spPr bwMode="gray">
          <a:xfrm>
            <a:off x="6631666" y="5483518"/>
            <a:ext cx="1752600" cy="7386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0" tIns="0" rIns="0" bIns="0">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Oceanic Equipment Providers</a:t>
            </a:r>
            <a:endParaRPr lang="en-US" sz="1600" b="1" dirty="0">
              <a:solidFill>
                <a:srgbClr val="000000"/>
              </a:solidFill>
              <a:latin typeface="+mn-lt"/>
            </a:endParaRPr>
          </a:p>
        </p:txBody>
      </p:sp>
      <p:pic>
        <p:nvPicPr>
          <p:cNvPr id="38" name="Picture 6" descr="https://encrypted-tbn2.google.com/images?q=tbn:ANd9GcTFB-ClUMawAJmgGr3-oiMvsu3aGYbNnLEdP8j-zWP2_F2_FLNX"/>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31666" y="1676400"/>
            <a:ext cx="1752600" cy="131960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9" name="Picture 6" descr="https://encrypted-tbn1.google.com/images?q=tbn:ANd9GcRKgW4iWiY4tVF43qCe6l0_Syu3QlViJ5dedkVf0BNrh4OsiFCzIA"/>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23716" y="4067074"/>
            <a:ext cx="1968500" cy="132675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26629" name="Curved Connector 26628"/>
          <p:cNvCxnSpPr>
            <a:stCxn id="38" idx="1"/>
          </p:cNvCxnSpPr>
          <p:nvPr/>
        </p:nvCxnSpPr>
        <p:spPr>
          <a:xfrm rot="10800000" flipV="1">
            <a:off x="4191000" y="2336202"/>
            <a:ext cx="2440666" cy="864197"/>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33" name="Curved Connector 26632"/>
          <p:cNvCxnSpPr>
            <a:stCxn id="38" idx="3"/>
          </p:cNvCxnSpPr>
          <p:nvPr/>
        </p:nvCxnSpPr>
        <p:spPr>
          <a:xfrm flipH="1">
            <a:off x="6443432" y="2336203"/>
            <a:ext cx="1940834" cy="2394248"/>
          </a:xfrm>
          <a:prstGeom prst="curvedConnector4">
            <a:avLst>
              <a:gd name="adj1" fmla="val -24491"/>
              <a:gd name="adj2" fmla="val 6196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50" name="Curved Connector 26649"/>
          <p:cNvCxnSpPr/>
          <p:nvPr/>
        </p:nvCxnSpPr>
        <p:spPr>
          <a:xfrm rot="10800000" flipV="1">
            <a:off x="3657600" y="2768301"/>
            <a:ext cx="3850366" cy="1962150"/>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 Box 9"/>
          <p:cNvSpPr txBox="1">
            <a:spLocks noChangeArrowheads="1"/>
          </p:cNvSpPr>
          <p:nvPr>
            <p:custDataLst>
              <p:tags r:id="rId3"/>
            </p:custDataLst>
          </p:nvPr>
        </p:nvSpPr>
        <p:spPr bwMode="gray">
          <a:xfrm>
            <a:off x="3704771" y="3036369"/>
            <a:ext cx="562429" cy="3926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2000" b="1" dirty="0" smtClean="0">
                <a:solidFill>
                  <a:srgbClr val="000000"/>
                </a:solidFill>
                <a:latin typeface="+mn-lt"/>
              </a:rPr>
              <a:t>??</a:t>
            </a:r>
            <a:endParaRPr lang="en-US" sz="2000" b="1" dirty="0">
              <a:solidFill>
                <a:srgbClr val="000000"/>
              </a:solidFill>
              <a:latin typeface="+mn-lt"/>
            </a:endParaRPr>
          </a:p>
        </p:txBody>
      </p:sp>
      <p:sp>
        <p:nvSpPr>
          <p:cNvPr id="64" name="Text Box 9"/>
          <p:cNvSpPr txBox="1">
            <a:spLocks noChangeArrowheads="1"/>
          </p:cNvSpPr>
          <p:nvPr>
            <p:custDataLst>
              <p:tags r:id="rId4"/>
            </p:custDataLst>
          </p:nvPr>
        </p:nvSpPr>
        <p:spPr bwMode="gray">
          <a:xfrm>
            <a:off x="3200400" y="4560369"/>
            <a:ext cx="562429" cy="3926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2000" b="1" dirty="0" smtClean="0">
                <a:solidFill>
                  <a:srgbClr val="000000"/>
                </a:solidFill>
                <a:latin typeface="+mn-lt"/>
              </a:rPr>
              <a:t>??</a:t>
            </a:r>
            <a:endParaRPr lang="en-US" sz="2000" b="1" dirty="0">
              <a:solidFill>
                <a:srgbClr val="000000"/>
              </a:solidFill>
              <a:latin typeface="+mn-lt"/>
            </a:endParaRPr>
          </a:p>
        </p:txBody>
      </p:sp>
      <p:sp>
        <p:nvSpPr>
          <p:cNvPr id="65" name="Rectangle 6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02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63" grpId="0"/>
      <p:bldP spid="6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a:spLocks noChangeArrowheads="1"/>
          </p:cNvSpPr>
          <p:nvPr>
            <p:custDataLst>
              <p:tags r:id="rId1"/>
            </p:custDataLst>
          </p:nvPr>
        </p:nvSpPr>
        <p:spPr bwMode="gray">
          <a:xfrm>
            <a:off x="2705100" y="1731198"/>
            <a:ext cx="3643312" cy="3566056"/>
          </a:xfrm>
          <a:prstGeom prst="ellipse">
            <a:avLst/>
          </a:prstGeom>
          <a:solidFill>
            <a:srgbClr val="DCDCDC"/>
          </a:solidFill>
          <a:ln w="28575">
            <a:solidFill>
              <a:srgbClr val="DCDCDC"/>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nchor="ctr">
            <a:spAutoFit/>
          </a:bodyPr>
          <a:lstStyle/>
          <a:p>
            <a:endParaRPr lang="en-US"/>
          </a:p>
        </p:txBody>
      </p:sp>
      <p:sp>
        <p:nvSpPr>
          <p:cNvPr id="5" name="Oval 4"/>
          <p:cNvSpPr>
            <a:spLocks noChangeArrowheads="1"/>
          </p:cNvSpPr>
          <p:nvPr>
            <p:custDataLst>
              <p:tags r:id="rId2"/>
            </p:custDataLst>
          </p:nvPr>
        </p:nvSpPr>
        <p:spPr bwMode="gray">
          <a:xfrm>
            <a:off x="2997426" y="2016267"/>
            <a:ext cx="3058660" cy="2995918"/>
          </a:xfrm>
          <a:prstGeom prst="ellipse">
            <a:avLst/>
          </a:prstGeom>
          <a:solidFill>
            <a:srgbClr val="FFFF00"/>
          </a:solidFill>
          <a:ln w="28575">
            <a:solidFill>
              <a:srgbClr val="DCDCDC"/>
            </a:solidFill>
            <a:round/>
            <a:headEnd/>
            <a:tailEnd/>
          </a:ln>
          <a:effectLst/>
        </p:spPr>
        <p:txBody>
          <a:bodyPr wrap="square" anchor="ctr">
            <a:spAutoFit/>
          </a:bodyPr>
          <a:lstStyle/>
          <a:p>
            <a:endParaRPr lang="en-US"/>
          </a:p>
        </p:txBody>
      </p:sp>
      <p:sp>
        <p:nvSpPr>
          <p:cNvPr id="9" name="Text Box 8"/>
          <p:cNvSpPr txBox="1">
            <a:spLocks noChangeArrowheads="1"/>
          </p:cNvSpPr>
          <p:nvPr>
            <p:custDataLst>
              <p:tags r:id="rId3"/>
            </p:custDataLst>
          </p:nvPr>
        </p:nvSpPr>
        <p:spPr bwMode="gray">
          <a:xfrm>
            <a:off x="571500" y="2587919"/>
            <a:ext cx="1949654" cy="3310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Enthusiasts</a:t>
            </a:r>
            <a:endParaRPr lang="en-US" sz="1600" b="1" dirty="0">
              <a:solidFill>
                <a:srgbClr val="000000"/>
              </a:solidFill>
              <a:latin typeface="+mn-lt"/>
            </a:endParaRPr>
          </a:p>
        </p:txBody>
      </p:sp>
      <p:sp>
        <p:nvSpPr>
          <p:cNvPr id="10" name="Text Box 9"/>
          <p:cNvSpPr txBox="1">
            <a:spLocks noChangeArrowheads="1"/>
          </p:cNvSpPr>
          <p:nvPr>
            <p:custDataLst>
              <p:tags r:id="rId4"/>
            </p:custDataLst>
          </p:nvPr>
        </p:nvSpPr>
        <p:spPr bwMode="gray">
          <a:xfrm>
            <a:off x="6443432" y="3058470"/>
            <a:ext cx="2129068" cy="5772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Research Institutions</a:t>
            </a:r>
            <a:endParaRPr lang="en-US" sz="1600" b="1" dirty="0">
              <a:solidFill>
                <a:srgbClr val="000000"/>
              </a:solidFill>
              <a:latin typeface="+mn-lt"/>
            </a:endParaRPr>
          </a:p>
        </p:txBody>
      </p:sp>
      <p:sp>
        <p:nvSpPr>
          <p:cNvPr id="13" name="Text Box 12"/>
          <p:cNvSpPr txBox="1">
            <a:spLocks noChangeArrowheads="1"/>
          </p:cNvSpPr>
          <p:nvPr>
            <p:custDataLst>
              <p:tags r:id="rId5"/>
            </p:custDataLst>
          </p:nvPr>
        </p:nvSpPr>
        <p:spPr bwMode="gray">
          <a:xfrm>
            <a:off x="6631666" y="5483518"/>
            <a:ext cx="1752600" cy="7386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0" tIns="0" rIns="0" bIns="0">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Oceanic Equipment Providers</a:t>
            </a:r>
            <a:endParaRPr lang="en-US" sz="1600" b="1" dirty="0">
              <a:solidFill>
                <a:srgbClr val="000000"/>
              </a:solidFill>
              <a:latin typeface="+mn-lt"/>
            </a:endParaRPr>
          </a:p>
        </p:txBody>
      </p:sp>
      <p:pic>
        <p:nvPicPr>
          <p:cNvPr id="22" name="Picture 6" descr="https://encrypted-tbn2.google.com/images?q=tbn:ANd9GcTFB-ClUMawAJmgGr3-oiMvsu3aGYbNnLEdP8j-zWP2_F2_FLNX"/>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31666" y="1676400"/>
            <a:ext cx="1752600" cy="131960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626" name="Picture 2" descr="https://encrypted-tbn0.google.com/images?q=tbn:ANd9GcQ1imXMGS5xoSujcgJiFYuTZdyXcv4S6QOc7Ez9oadq_Fjw5wSKYg"/>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86268" y="2977883"/>
            <a:ext cx="1320800" cy="136263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630" name="Picture 6" descr="https://encrypted-tbn1.google.com/images?q=tbn:ANd9GcRKgW4iWiY4tVF43qCe6l0_Syu3QlViJ5dedkVf0BNrh4OsiFCzIA"/>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23716" y="4067074"/>
            <a:ext cx="1968500" cy="132675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6" name="Text Box 8"/>
          <p:cNvSpPr txBox="1">
            <a:spLocks noChangeArrowheads="1"/>
          </p:cNvSpPr>
          <p:nvPr>
            <p:custDataLst>
              <p:tags r:id="rId6"/>
            </p:custDataLst>
          </p:nvPr>
        </p:nvSpPr>
        <p:spPr bwMode="gray">
          <a:xfrm>
            <a:off x="3901180" y="2256843"/>
            <a:ext cx="1284490" cy="3310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Sponsors</a:t>
            </a:r>
            <a:endParaRPr lang="en-US" sz="1600" b="1" dirty="0">
              <a:solidFill>
                <a:srgbClr val="000000"/>
              </a:solidFill>
              <a:latin typeface="+mn-lt"/>
            </a:endParaRPr>
          </a:p>
        </p:txBody>
      </p:sp>
      <p:sp>
        <p:nvSpPr>
          <p:cNvPr id="14" name="Freeform 13"/>
          <p:cNvSpPr>
            <a:spLocks/>
          </p:cNvSpPr>
          <p:nvPr>
            <p:custDataLst>
              <p:tags r:id="rId7"/>
            </p:custDataLst>
          </p:nvPr>
        </p:nvSpPr>
        <p:spPr bwMode="gray">
          <a:xfrm>
            <a:off x="5408612" y="2491082"/>
            <a:ext cx="877888" cy="633412"/>
          </a:xfrm>
          <a:custGeom>
            <a:avLst/>
            <a:gdLst>
              <a:gd name="T0" fmla="*/ 66 w 546"/>
              <a:gd name="T1" fmla="*/ 238 h 403"/>
              <a:gd name="T2" fmla="*/ 407 w 546"/>
              <a:gd name="T3" fmla="*/ 41 h 403"/>
              <a:gd name="T4" fmla="*/ 384 w 546"/>
              <a:gd name="T5" fmla="*/ 0 h 403"/>
              <a:gd name="T6" fmla="*/ 545 w 546"/>
              <a:gd name="T7" fmla="*/ 43 h 403"/>
              <a:gd name="T8" fmla="*/ 502 w 546"/>
              <a:gd name="T9" fmla="*/ 205 h 403"/>
              <a:gd name="T10" fmla="*/ 478 w 546"/>
              <a:gd name="T11" fmla="*/ 164 h 403"/>
              <a:gd name="T12" fmla="*/ 137 w 546"/>
              <a:gd name="T13" fmla="*/ 361 h 403"/>
              <a:gd name="T14" fmla="*/ 161 w 546"/>
              <a:gd name="T15" fmla="*/ 402 h 403"/>
              <a:gd name="T16" fmla="*/ 0 w 546"/>
              <a:gd name="T17" fmla="*/ 358 h 403"/>
              <a:gd name="T18" fmla="*/ 43 w 546"/>
              <a:gd name="T19" fmla="*/ 197 h 403"/>
              <a:gd name="T20" fmla="*/ 66 w 546"/>
              <a:gd name="T21" fmla="*/ 23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403">
                <a:moveTo>
                  <a:pt x="66" y="238"/>
                </a:moveTo>
                <a:lnTo>
                  <a:pt x="407" y="41"/>
                </a:lnTo>
                <a:lnTo>
                  <a:pt x="384" y="0"/>
                </a:lnTo>
                <a:lnTo>
                  <a:pt x="545" y="43"/>
                </a:lnTo>
                <a:lnTo>
                  <a:pt x="502" y="205"/>
                </a:lnTo>
                <a:lnTo>
                  <a:pt x="478" y="164"/>
                </a:lnTo>
                <a:lnTo>
                  <a:pt x="137" y="361"/>
                </a:lnTo>
                <a:lnTo>
                  <a:pt x="161" y="402"/>
                </a:lnTo>
                <a:lnTo>
                  <a:pt x="0" y="358"/>
                </a:lnTo>
                <a:lnTo>
                  <a:pt x="43" y="197"/>
                </a:lnTo>
                <a:lnTo>
                  <a:pt x="66" y="238"/>
                </a:lnTo>
                <a:close/>
              </a:path>
            </a:pathLst>
          </a:custGeom>
          <a:solidFill>
            <a:schemeClr val="tx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rgbClr val="000000"/>
                </a:solidFill>
                <a:prstDash val="solid"/>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endParaRPr lang="en-US"/>
          </a:p>
        </p:txBody>
      </p:sp>
      <p:sp>
        <p:nvSpPr>
          <p:cNvPr id="8" name="Freeform 7"/>
          <p:cNvSpPr>
            <a:spLocks/>
          </p:cNvSpPr>
          <p:nvPr>
            <p:custDataLst>
              <p:tags r:id="rId8"/>
            </p:custDataLst>
          </p:nvPr>
        </p:nvSpPr>
        <p:spPr bwMode="gray">
          <a:xfrm rot="17820609">
            <a:off x="5719902" y="3889802"/>
            <a:ext cx="381000" cy="992187"/>
          </a:xfrm>
          <a:custGeom>
            <a:avLst/>
            <a:gdLst>
              <a:gd name="T0" fmla="*/ 47 w 237"/>
              <a:gd name="T1" fmla="*/ 511 h 630"/>
              <a:gd name="T2" fmla="*/ 47 w 237"/>
              <a:gd name="T3" fmla="*/ 118 h 630"/>
              <a:gd name="T4" fmla="*/ 0 w 237"/>
              <a:gd name="T5" fmla="*/ 118 h 630"/>
              <a:gd name="T6" fmla="*/ 118 w 237"/>
              <a:gd name="T7" fmla="*/ 0 h 630"/>
              <a:gd name="T8" fmla="*/ 236 w 237"/>
              <a:gd name="T9" fmla="*/ 118 h 630"/>
              <a:gd name="T10" fmla="*/ 189 w 237"/>
              <a:gd name="T11" fmla="*/ 118 h 630"/>
              <a:gd name="T12" fmla="*/ 189 w 237"/>
              <a:gd name="T13" fmla="*/ 511 h 630"/>
              <a:gd name="T14" fmla="*/ 236 w 237"/>
              <a:gd name="T15" fmla="*/ 511 h 630"/>
              <a:gd name="T16" fmla="*/ 118 w 237"/>
              <a:gd name="T17" fmla="*/ 629 h 630"/>
              <a:gd name="T18" fmla="*/ 0 w 237"/>
              <a:gd name="T19" fmla="*/ 511 h 630"/>
              <a:gd name="T20" fmla="*/ 47 w 237"/>
              <a:gd name="T21" fmla="*/ 5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630">
                <a:moveTo>
                  <a:pt x="47" y="511"/>
                </a:moveTo>
                <a:lnTo>
                  <a:pt x="47" y="118"/>
                </a:lnTo>
                <a:lnTo>
                  <a:pt x="0" y="118"/>
                </a:lnTo>
                <a:lnTo>
                  <a:pt x="118" y="0"/>
                </a:lnTo>
                <a:lnTo>
                  <a:pt x="236" y="118"/>
                </a:lnTo>
                <a:lnTo>
                  <a:pt x="189" y="118"/>
                </a:lnTo>
                <a:lnTo>
                  <a:pt x="189" y="511"/>
                </a:lnTo>
                <a:lnTo>
                  <a:pt x="236" y="511"/>
                </a:lnTo>
                <a:lnTo>
                  <a:pt x="118" y="629"/>
                </a:lnTo>
                <a:lnTo>
                  <a:pt x="0" y="511"/>
                </a:lnTo>
                <a:lnTo>
                  <a:pt x="47" y="511"/>
                </a:lnTo>
                <a:close/>
              </a:path>
            </a:pathLst>
          </a:custGeom>
          <a:solidFill>
            <a:schemeClr val="tx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rgbClr val="000000"/>
                </a:solidFill>
                <a:prstDash val="solid"/>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endParaRPr lang="en-US"/>
          </a:p>
        </p:txBody>
      </p:sp>
      <p:sp>
        <p:nvSpPr>
          <p:cNvPr id="15" name="Freeform 14"/>
          <p:cNvSpPr>
            <a:spLocks/>
          </p:cNvSpPr>
          <p:nvPr>
            <p:custDataLst>
              <p:tags r:id="rId9"/>
            </p:custDataLst>
          </p:nvPr>
        </p:nvSpPr>
        <p:spPr bwMode="gray">
          <a:xfrm rot="19875650">
            <a:off x="2556895" y="3261812"/>
            <a:ext cx="877887" cy="633412"/>
          </a:xfrm>
          <a:custGeom>
            <a:avLst/>
            <a:gdLst>
              <a:gd name="T0" fmla="*/ 479 w 546"/>
              <a:gd name="T1" fmla="*/ 238 h 403"/>
              <a:gd name="T2" fmla="*/ 138 w 546"/>
              <a:gd name="T3" fmla="*/ 41 h 403"/>
              <a:gd name="T4" fmla="*/ 161 w 546"/>
              <a:gd name="T5" fmla="*/ 0 h 403"/>
              <a:gd name="T6" fmla="*/ 0 w 546"/>
              <a:gd name="T7" fmla="*/ 43 h 403"/>
              <a:gd name="T8" fmla="*/ 43 w 546"/>
              <a:gd name="T9" fmla="*/ 205 h 403"/>
              <a:gd name="T10" fmla="*/ 67 w 546"/>
              <a:gd name="T11" fmla="*/ 164 h 403"/>
              <a:gd name="T12" fmla="*/ 408 w 546"/>
              <a:gd name="T13" fmla="*/ 361 h 403"/>
              <a:gd name="T14" fmla="*/ 384 w 546"/>
              <a:gd name="T15" fmla="*/ 402 h 403"/>
              <a:gd name="T16" fmla="*/ 545 w 546"/>
              <a:gd name="T17" fmla="*/ 358 h 403"/>
              <a:gd name="T18" fmla="*/ 502 w 546"/>
              <a:gd name="T19" fmla="*/ 197 h 403"/>
              <a:gd name="T20" fmla="*/ 479 w 546"/>
              <a:gd name="T21" fmla="*/ 23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403">
                <a:moveTo>
                  <a:pt x="479" y="238"/>
                </a:moveTo>
                <a:lnTo>
                  <a:pt x="138" y="41"/>
                </a:lnTo>
                <a:lnTo>
                  <a:pt x="161" y="0"/>
                </a:lnTo>
                <a:lnTo>
                  <a:pt x="0" y="43"/>
                </a:lnTo>
                <a:lnTo>
                  <a:pt x="43" y="205"/>
                </a:lnTo>
                <a:lnTo>
                  <a:pt x="67" y="164"/>
                </a:lnTo>
                <a:lnTo>
                  <a:pt x="408" y="361"/>
                </a:lnTo>
                <a:lnTo>
                  <a:pt x="384" y="402"/>
                </a:lnTo>
                <a:lnTo>
                  <a:pt x="545" y="358"/>
                </a:lnTo>
                <a:lnTo>
                  <a:pt x="502" y="197"/>
                </a:lnTo>
                <a:lnTo>
                  <a:pt x="479" y="238"/>
                </a:lnTo>
                <a:close/>
              </a:path>
            </a:pathLst>
          </a:custGeom>
          <a:solidFill>
            <a:schemeClr val="tx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rgbClr val="000000"/>
                </a:solidFill>
                <a:prstDash val="solid"/>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endParaRPr lang="en-US"/>
          </a:p>
        </p:txBody>
      </p:sp>
      <p:sp>
        <p:nvSpPr>
          <p:cNvPr id="30" name="Text Box 8"/>
          <p:cNvSpPr txBox="1">
            <a:spLocks noChangeArrowheads="1"/>
          </p:cNvSpPr>
          <p:nvPr>
            <p:custDataLst>
              <p:tags r:id="rId10"/>
            </p:custDataLst>
          </p:nvPr>
        </p:nvSpPr>
        <p:spPr bwMode="gray">
          <a:xfrm>
            <a:off x="3935210" y="4448378"/>
            <a:ext cx="1284490" cy="3310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BBBBB"/>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35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lIns="42017" tIns="42017" rIns="42017" bIns="42017">
            <a:spAutoFit/>
          </a:bodyPr>
          <a:lstStyle>
            <a:lvl1pPr defTabSz="331788">
              <a:defRPr sz="2400">
                <a:solidFill>
                  <a:schemeClr val="tx1"/>
                </a:solidFill>
                <a:latin typeface="Book Antiqua" pitchFamily="18" charset="0"/>
              </a:defRPr>
            </a:lvl1pPr>
            <a:lvl2pPr marL="584200" defTabSz="331788">
              <a:defRPr sz="2400">
                <a:solidFill>
                  <a:schemeClr val="tx1"/>
                </a:solidFill>
                <a:latin typeface="Book Antiqua" pitchFamily="18" charset="0"/>
              </a:defRPr>
            </a:lvl2pPr>
            <a:lvl3pPr marL="839788" defTabSz="331788">
              <a:defRPr sz="2400">
                <a:solidFill>
                  <a:schemeClr val="tx1"/>
                </a:solidFill>
                <a:latin typeface="Book Antiqua" pitchFamily="18" charset="0"/>
              </a:defRPr>
            </a:lvl3pPr>
            <a:lvl4pPr marL="1260475" defTabSz="331788">
              <a:defRPr sz="2400">
                <a:solidFill>
                  <a:schemeClr val="tx1"/>
                </a:solidFill>
                <a:latin typeface="Book Antiqua" pitchFamily="18" charset="0"/>
              </a:defRPr>
            </a:lvl4pPr>
            <a:lvl5pPr marL="1681163" defTabSz="331788">
              <a:defRPr sz="2400">
                <a:solidFill>
                  <a:schemeClr val="tx1"/>
                </a:solidFill>
                <a:latin typeface="Book Antiqua" pitchFamily="18" charset="0"/>
              </a:defRPr>
            </a:lvl5pPr>
            <a:lvl6pPr marL="2138363" defTabSz="331788" eaLnBrk="0" fontAlgn="base" hangingPunct="0">
              <a:spcBef>
                <a:spcPct val="0"/>
              </a:spcBef>
              <a:spcAft>
                <a:spcPct val="0"/>
              </a:spcAft>
              <a:defRPr sz="2400">
                <a:solidFill>
                  <a:schemeClr val="tx1"/>
                </a:solidFill>
                <a:latin typeface="Book Antiqua" pitchFamily="18" charset="0"/>
              </a:defRPr>
            </a:lvl6pPr>
            <a:lvl7pPr marL="2595563" defTabSz="331788" eaLnBrk="0" fontAlgn="base" hangingPunct="0">
              <a:spcBef>
                <a:spcPct val="0"/>
              </a:spcBef>
              <a:spcAft>
                <a:spcPct val="0"/>
              </a:spcAft>
              <a:defRPr sz="2400">
                <a:solidFill>
                  <a:schemeClr val="tx1"/>
                </a:solidFill>
                <a:latin typeface="Book Antiqua" pitchFamily="18" charset="0"/>
              </a:defRPr>
            </a:lvl7pPr>
            <a:lvl8pPr marL="3052763" defTabSz="331788" eaLnBrk="0" fontAlgn="base" hangingPunct="0">
              <a:spcBef>
                <a:spcPct val="0"/>
              </a:spcBef>
              <a:spcAft>
                <a:spcPct val="0"/>
              </a:spcAft>
              <a:defRPr sz="2400">
                <a:solidFill>
                  <a:schemeClr val="tx1"/>
                </a:solidFill>
                <a:latin typeface="Book Antiqua" pitchFamily="18" charset="0"/>
              </a:defRPr>
            </a:lvl8pPr>
            <a:lvl9pPr marL="3509963" defTabSz="331788" eaLnBrk="0" fontAlgn="base" hangingPunct="0">
              <a:spcBef>
                <a:spcPct val="0"/>
              </a:spcBef>
              <a:spcAft>
                <a:spcPct val="0"/>
              </a:spcAft>
              <a:defRPr sz="2400">
                <a:solidFill>
                  <a:schemeClr val="tx1"/>
                </a:solidFill>
                <a:latin typeface="Book Antiqua" pitchFamily="18" charset="0"/>
              </a:defRPr>
            </a:lvl9pPr>
          </a:lstStyle>
          <a:p>
            <a:pPr algn="ctr"/>
            <a:r>
              <a:rPr lang="en-US" sz="1600" b="1" dirty="0" smtClean="0">
                <a:solidFill>
                  <a:srgbClr val="000000"/>
                </a:solidFill>
                <a:latin typeface="+mn-lt"/>
              </a:rPr>
              <a:t>Sponsors</a:t>
            </a:r>
            <a:endParaRPr lang="en-US" sz="1600" b="1" dirty="0">
              <a:solidFill>
                <a:srgbClr val="000000"/>
              </a:solidFill>
              <a:latin typeface="+mn-lt"/>
            </a:endParaRPr>
          </a:p>
        </p:txBody>
      </p:sp>
      <p:sp>
        <p:nvSpPr>
          <p:cNvPr id="31" name="Shape 127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The New Ecosystem</a:t>
            </a:r>
            <a:endParaRPr lang="en" dirty="0"/>
          </a:p>
        </p:txBody>
      </p:sp>
      <p:sp>
        <p:nvSpPr>
          <p:cNvPr id="18" name="Rectangle 1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pic>
        <p:nvPicPr>
          <p:cNvPr id="1030" name="Picture 6" descr="http://www.vincentabry.com/en/wp-content/uploads/2011/03/Amazon-logo.jpg"/>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86969" y="3188634"/>
            <a:ext cx="1655170" cy="69756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 name="Picture 4" descr="OpenH2O.org"/>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86969" y="2674439"/>
            <a:ext cx="1679574" cy="16795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38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3" grpId="0"/>
      <p:bldP spid="26" grpId="0"/>
      <p:bldP spid="14" grpId="0" animBg="1"/>
      <p:bldP spid="8" grpId="0" animBg="1"/>
      <p:bldP spid="15" grpId="0" animBg="1"/>
      <p:bldP spid="30"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08"/>
        <p:cNvGrpSpPr/>
        <p:nvPr/>
      </p:nvGrpSpPr>
      <p:grpSpPr>
        <a:xfrm>
          <a:off x="0" y="0"/>
          <a:ext cx="0" cy="0"/>
          <a:chOff x="0" y="0"/>
          <a:chExt cx="0" cy="0"/>
        </a:xfrm>
      </p:grpSpPr>
      <p:sp>
        <p:nvSpPr>
          <p:cNvPr id="1309" name="Shape 1309"/>
          <p:cNvSpPr/>
          <p:nvPr/>
        </p:nvSpPr>
        <p:spPr>
          <a:xfrm>
            <a:off x="3979775" y="4378138"/>
            <a:ext cx="3220800" cy="384599"/>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rtl="0">
              <a:buClr>
                <a:srgbClr val="000000"/>
              </a:buClr>
              <a:buSzPct val="78571"/>
              <a:buFont typeface="Arial"/>
              <a:buNone/>
            </a:pPr>
            <a:r>
              <a:rPr lang="en"/>
              <a:t>Third-party/Independent Data-sets </a:t>
            </a:r>
          </a:p>
        </p:txBody>
      </p:sp>
      <p:graphicFrame>
        <p:nvGraphicFramePr>
          <p:cNvPr id="1310" name="Shape 1310"/>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53144319"/>
              </p:ext>
            </p:extLst>
          </p:nvPr>
        </p:nvGraphicFramePr>
        <p:xfrm>
          <a:off x="471850" y="963850"/>
          <a:ext cx="8214950" cy="5589350"/>
        </p:xfrm>
        <a:graphic>
          <a:graphicData uri="http://schemas.openxmlformats.org/drawingml/2006/table">
            <a:tbl>
              <a:tblPr>
                <a:noFill/>
                <a:tableStyleId>{08F7576C-8894-41A3-BE0C-24D9C0994B1F}</a:tableStyleId>
              </a:tblPr>
              <a:tblGrid>
                <a:gridCol w="2224625"/>
                <a:gridCol w="1882825"/>
                <a:gridCol w="2053750"/>
                <a:gridCol w="2053750"/>
              </a:tblGrid>
              <a:tr h="1026825">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pPr marL="457200" lvl="0" indent="0" rtl="0">
                        <a:buClr>
                          <a:srgbClr val="000000"/>
                        </a:buClr>
                        <a:buSzPct val="61111"/>
                        <a:buFont typeface="Arial"/>
                        <a:buNone/>
                      </a:pPr>
                      <a:r>
                        <a:rPr lang="en" sz="1800" b="1"/>
                        <a:t>Research Institutes</a:t>
                      </a:r>
                    </a:p>
                  </a:txBody>
                  <a:tcPr marL="91425" marR="91425" marT="91425" marB="91425"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pPr marL="457200" lvl="0" indent="0" rtl="0">
                        <a:buClr>
                          <a:srgbClr val="000000"/>
                        </a:buClr>
                        <a:buSzPct val="61111"/>
                        <a:buFont typeface="Arial"/>
                        <a:buNone/>
                      </a:pPr>
                      <a:r>
                        <a:rPr lang="en" sz="1800" b="1"/>
                        <a:t>Equipment Providers</a:t>
                      </a:r>
                    </a:p>
                  </a:txBody>
                  <a:tcPr marL="91425" marR="91425" marT="91425" marB="91425"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pPr marL="457200" lvl="0" indent="0" rtl="0">
                        <a:buClr>
                          <a:srgbClr val="000000"/>
                        </a:buClr>
                        <a:buSzPct val="61111"/>
                        <a:buFont typeface="Arial"/>
                        <a:buNone/>
                      </a:pPr>
                      <a:r>
                        <a:rPr lang="en" sz="1800" b="1" dirty="0"/>
                        <a:t>Enthusiasts</a:t>
                      </a:r>
                    </a:p>
                  </a:txBody>
                  <a:tcPr marL="91425" marR="91425" marT="91425" marB="91425"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r>
              <a:tr h="951875">
                <a:tc>
                  <a:txBody>
                    <a:bodyPr/>
                    <a:lstStyle/>
                    <a:p>
                      <a:pPr lvl="0" algn="ctr" rtl="0">
                        <a:buClr>
                          <a:srgbClr val="000000"/>
                        </a:buClr>
                        <a:buSzPct val="61111"/>
                        <a:buFont typeface="Arial"/>
                        <a:buNone/>
                      </a:pPr>
                      <a:r>
                        <a:rPr lang="en" sz="1800" b="1" dirty="0"/>
                        <a:t>Technology</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r>
              <a:tr h="902300">
                <a:tc>
                  <a:txBody>
                    <a:bodyPr/>
                    <a:lstStyle/>
                    <a:p>
                      <a:pPr lvl="0" algn="ctr" rtl="0">
                        <a:buClr>
                          <a:srgbClr val="000000"/>
                        </a:buClr>
                        <a:buSzPct val="61111"/>
                        <a:buFont typeface="Arial"/>
                        <a:buNone/>
                      </a:pPr>
                      <a:r>
                        <a:rPr lang="en" sz="1800" b="1" dirty="0"/>
                        <a:t>Revenue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r>
              <a:tr h="996225">
                <a:tc>
                  <a:txBody>
                    <a:bodyPr/>
                    <a:lstStyle/>
                    <a:p>
                      <a:pPr lvl="0" algn="ctr" rtl="0">
                        <a:buClr>
                          <a:srgbClr val="000000"/>
                        </a:buClr>
                        <a:buSzPct val="61111"/>
                        <a:buFont typeface="Arial"/>
                        <a:buNone/>
                      </a:pPr>
                      <a:r>
                        <a:rPr lang="en" sz="1800" b="1" dirty="0" smtClean="0"/>
                        <a:t>Information</a:t>
                      </a:r>
                      <a:endParaRPr lang="en" sz="1800" b="1"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r>
              <a:tr h="902300">
                <a:tc>
                  <a:txBody>
                    <a:bodyPr/>
                    <a:lstStyle/>
                    <a:p>
                      <a:pPr lvl="0" algn="ctr" rtl="0">
                        <a:buClr>
                          <a:srgbClr val="000000"/>
                        </a:buClr>
                        <a:buSzPct val="61111"/>
                        <a:buFont typeface="Arial"/>
                        <a:buNone/>
                      </a:pPr>
                      <a:r>
                        <a:rPr lang="en" sz="1800" b="1"/>
                        <a:t>Reputation</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endParaRP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r>
              <a:tr h="809825">
                <a:tc>
                  <a:txBody>
                    <a:bodyPr/>
                    <a:lstStyle/>
                    <a:p>
                      <a:pPr lvl="0" algn="ctr" rtl="0">
                        <a:buClr>
                          <a:srgbClr val="000000"/>
                        </a:buClr>
                        <a:buSzPct val="61111"/>
                        <a:buFont typeface="Arial"/>
                        <a:buNone/>
                      </a:pPr>
                      <a:r>
                        <a:rPr lang="en" sz="1800" b="1"/>
                        <a:t>Manpower/</a:t>
                      </a:r>
                      <a:br>
                        <a:rPr lang="en" sz="1800" b="1"/>
                      </a:br>
                      <a:r>
                        <a:rPr lang="en" sz="1800" b="1"/>
                        <a:t>Expertise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A4C2F4"/>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c>
                  <a:txBody>
                    <a:bodyPr/>
                    <a:lstStyle/>
                    <a:p>
                      <a:endParaRPr dirty="0"/>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FF"/>
                    </a:solidFill>
                  </a:tcPr>
                </a:tc>
              </a:tr>
            </a:tbl>
          </a:graphicData>
        </a:graphic>
      </p:graphicFrame>
      <p:sp>
        <p:nvSpPr>
          <p:cNvPr id="1312" name="Shape 1312"/>
          <p:cNvSpPr/>
          <p:nvPr/>
        </p:nvSpPr>
        <p:spPr>
          <a:xfrm>
            <a:off x="5941725" y="2114982"/>
            <a:ext cx="1553399" cy="5042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rtl="0">
              <a:buClr>
                <a:srgbClr val="000000"/>
              </a:buClr>
              <a:buSzPct val="61111"/>
              <a:buFont typeface="Arial"/>
              <a:buNone/>
            </a:pPr>
            <a:r>
              <a:rPr lang="en" sz="1800" b="1"/>
              <a:t>Equipment</a:t>
            </a:r>
          </a:p>
        </p:txBody>
      </p:sp>
      <p:sp>
        <p:nvSpPr>
          <p:cNvPr id="1313" name="Shape 1313"/>
          <p:cNvSpPr/>
          <p:nvPr/>
        </p:nvSpPr>
        <p:spPr>
          <a:xfrm>
            <a:off x="3857825" y="3059117"/>
            <a:ext cx="1292399" cy="4853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algn="ctr" rtl="0">
              <a:buClr>
                <a:srgbClr val="000000"/>
              </a:buClr>
              <a:buSzPct val="61111"/>
              <a:buFont typeface="Arial"/>
              <a:buNone/>
            </a:pPr>
            <a:r>
              <a:rPr lang="en" sz="1800" b="1"/>
              <a:t>$$</a:t>
            </a:r>
          </a:p>
        </p:txBody>
      </p:sp>
      <p:sp>
        <p:nvSpPr>
          <p:cNvPr id="1314" name="Shape 1314"/>
          <p:cNvSpPr/>
          <p:nvPr/>
        </p:nvSpPr>
        <p:spPr>
          <a:xfrm>
            <a:off x="3910475" y="4094002"/>
            <a:ext cx="3956399"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rtl="0">
              <a:buClr>
                <a:srgbClr val="000000"/>
              </a:buClr>
              <a:buSzPct val="61111"/>
              <a:buFont typeface="Arial"/>
              <a:buNone/>
            </a:pPr>
            <a:r>
              <a:rPr lang="en" sz="1600" b="1" dirty="0" smtClean="0"/>
              <a:t>Research </a:t>
            </a:r>
            <a:r>
              <a:rPr lang="en" sz="1600" b="1" dirty="0"/>
              <a:t>Findings</a:t>
            </a:r>
          </a:p>
        </p:txBody>
      </p:sp>
      <p:sp>
        <p:nvSpPr>
          <p:cNvPr id="1316" name="Shape 1316"/>
          <p:cNvSpPr/>
          <p:nvPr/>
        </p:nvSpPr>
        <p:spPr>
          <a:xfrm>
            <a:off x="3601290" y="2114982"/>
            <a:ext cx="1535700" cy="504299"/>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rtl="0">
              <a:buClr>
                <a:srgbClr val="000000"/>
              </a:buClr>
              <a:buSzPct val="61111"/>
              <a:buFont typeface="Arial"/>
              <a:buNone/>
            </a:pPr>
            <a:r>
              <a:rPr lang="en" sz="1800" b="1" dirty="0"/>
              <a:t>Equipment</a:t>
            </a:r>
          </a:p>
        </p:txBody>
      </p:sp>
      <p:sp>
        <p:nvSpPr>
          <p:cNvPr id="1317" name="Shape 1317"/>
          <p:cNvSpPr/>
          <p:nvPr/>
        </p:nvSpPr>
        <p:spPr>
          <a:xfrm>
            <a:off x="5989164" y="3089193"/>
            <a:ext cx="1296299" cy="478200"/>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algn="ctr" rtl="0">
              <a:buClr>
                <a:srgbClr val="000000"/>
              </a:buClr>
              <a:buSzPct val="61111"/>
              <a:buFont typeface="Arial"/>
              <a:buNone/>
            </a:pPr>
            <a:r>
              <a:rPr lang="en" sz="1800" b="1"/>
              <a:t>$$</a:t>
            </a:r>
          </a:p>
        </p:txBody>
      </p:sp>
      <p:sp>
        <p:nvSpPr>
          <p:cNvPr id="1318" name="Shape 1318"/>
          <p:cNvSpPr/>
          <p:nvPr/>
        </p:nvSpPr>
        <p:spPr>
          <a:xfrm>
            <a:off x="3442324" y="4806842"/>
            <a:ext cx="2446349" cy="91701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pPr lvl="0" rtl="0">
              <a:buClr>
                <a:srgbClr val="000000"/>
              </a:buClr>
              <a:buSzPct val="61111"/>
              <a:buFont typeface="Arial"/>
              <a:buNone/>
            </a:pPr>
            <a:r>
              <a:rPr lang="en" sz="1800" b="1"/>
              <a:t>Visibility</a:t>
            </a:r>
          </a:p>
        </p:txBody>
      </p:sp>
      <p:sp>
        <p:nvSpPr>
          <p:cNvPr id="1322" name="Shape 1322"/>
          <p:cNvSpPr/>
          <p:nvPr/>
        </p:nvSpPr>
        <p:spPr>
          <a:xfrm>
            <a:off x="3563583" y="4403302"/>
            <a:ext cx="3926699" cy="452700"/>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lvl="0" algn="ctr" rtl="0">
              <a:buClr>
                <a:srgbClr val="000000"/>
              </a:buClr>
              <a:buSzPct val="61111"/>
              <a:buFont typeface="Arial"/>
              <a:buNone/>
            </a:pPr>
            <a:r>
              <a:rPr lang="en" sz="1800" b="1" dirty="0"/>
              <a:t>Independent Data</a:t>
            </a:r>
          </a:p>
        </p:txBody>
      </p:sp>
      <p:sp>
        <p:nvSpPr>
          <p:cNvPr id="18" name="Rectangle 1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
        <p:nvSpPr>
          <p:cNvPr id="17" name="Left-Right Arrow 16"/>
          <p:cNvSpPr/>
          <p:nvPr/>
        </p:nvSpPr>
        <p:spPr>
          <a:xfrm>
            <a:off x="3779455" y="3807346"/>
            <a:ext cx="3566160" cy="457200"/>
          </a:xfrm>
          <a:prstGeom prst="leftRightArrow">
            <a:avLst/>
          </a:prstGeom>
          <a:solidFill>
            <a:schemeClr val="lt2"/>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pPr algn="ctr">
              <a:buClr>
                <a:srgbClr val="000000"/>
              </a:buClr>
              <a:buSzPct val="61111"/>
              <a:buFont typeface="Arial"/>
            </a:pPr>
            <a:r>
              <a:rPr lang="en-US" sz="1800" b="1" dirty="0" smtClean="0">
                <a:solidFill>
                  <a:srgbClr val="000000"/>
                </a:solidFill>
                <a:latin typeface="Arial"/>
                <a:ea typeface="Arial"/>
                <a:cs typeface="Arial"/>
              </a:rPr>
              <a:t>Feedback</a:t>
            </a:r>
            <a:endParaRPr lang="en-US" sz="1800" b="1" dirty="0">
              <a:solidFill>
                <a:srgbClr val="000000"/>
              </a:solidFill>
              <a:latin typeface="Arial"/>
              <a:ea typeface="Arial"/>
              <a:cs typeface="Arial"/>
            </a:endParaRPr>
          </a:p>
        </p:txBody>
      </p:sp>
      <p:sp>
        <p:nvSpPr>
          <p:cNvPr id="20" name="Shape 1279"/>
          <p:cNvSpPr txBox="1">
            <a:spLocks noGrp="1"/>
          </p:cNvSpPr>
          <p:nvPr>
            <p:ph type="title"/>
          </p:nvPr>
        </p:nvSpPr>
        <p:spPr>
          <a:xfrm>
            <a:off x="457200" y="240283"/>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New Ecosystem Relationship</a:t>
            </a:r>
            <a:endParaRPr lang="en" dirty="0"/>
          </a:p>
        </p:txBody>
      </p:sp>
      <p:sp>
        <p:nvSpPr>
          <p:cNvPr id="22" name="Shape 1317"/>
          <p:cNvSpPr/>
          <p:nvPr/>
        </p:nvSpPr>
        <p:spPr>
          <a:xfrm>
            <a:off x="6005394" y="4874181"/>
            <a:ext cx="2434828" cy="917019"/>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pPr lvl="0" algn="ctr" rtl="0">
              <a:buClr>
                <a:srgbClr val="000000"/>
              </a:buClr>
              <a:buSzPct val="61111"/>
              <a:buFont typeface="Arial"/>
              <a:buNone/>
            </a:pPr>
            <a:r>
              <a:rPr lang="en" sz="1800" b="1" dirty="0" smtClean="0"/>
              <a:t>Visibility</a:t>
            </a:r>
            <a:endParaRPr lang="en" sz="1800" b="1" dirty="0"/>
          </a:p>
        </p:txBody>
      </p:sp>
      <p:sp>
        <p:nvSpPr>
          <p:cNvPr id="19" name="Left-Right Arrow 18"/>
          <p:cNvSpPr/>
          <p:nvPr/>
        </p:nvSpPr>
        <p:spPr>
          <a:xfrm>
            <a:off x="3601290" y="5733396"/>
            <a:ext cx="4265584" cy="917019"/>
          </a:xfrm>
          <a:prstGeom prst="leftRightArrow">
            <a:avLst/>
          </a:prstGeom>
          <a:solidFill>
            <a:schemeClr val="lt2"/>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pPr algn="ctr">
              <a:buClr>
                <a:srgbClr val="000000"/>
              </a:buClr>
              <a:buSzPct val="61111"/>
              <a:buFont typeface="Arial"/>
            </a:pPr>
            <a:r>
              <a:rPr lang="en-US" sz="1800" b="1" dirty="0" smtClean="0">
                <a:solidFill>
                  <a:srgbClr val="000000"/>
                </a:solidFill>
                <a:latin typeface="Arial"/>
                <a:ea typeface="Arial"/>
                <a:cs typeface="Arial"/>
              </a:rPr>
              <a:t>Potential Talent Pool</a:t>
            </a:r>
            <a:endParaRPr lang="en-US" sz="1800" b="1" dirty="0">
              <a:solidFill>
                <a:srgbClr val="000000"/>
              </a:solidFill>
              <a:latin typeface="Arial"/>
              <a:ea typeface="Arial"/>
              <a:cs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6"/>
                                        </p:tgtEl>
                                        <p:attrNameLst>
                                          <p:attrName>style.visibility</p:attrName>
                                        </p:attrNameLst>
                                      </p:cBhvr>
                                      <p:to>
                                        <p:strVal val="visible"/>
                                      </p:to>
                                    </p:set>
                                    <p:animEffect transition="in" filter="fade">
                                      <p:cBhvr>
                                        <p:cTn id="7" dur="1000"/>
                                        <p:tgtEl>
                                          <p:spTgt spid="1316"/>
                                        </p:tgtEl>
                                      </p:cBhvr>
                                    </p:animEffect>
                                  </p:childTnLst>
                                </p:cTn>
                              </p:par>
                              <p:par>
                                <p:cTn id="8" presetID="10" presetClass="entr" presetSubtype="0" fill="hold" nodeType="withEffect">
                                  <p:stCondLst>
                                    <p:cond delay="0"/>
                                  </p:stCondLst>
                                  <p:childTnLst>
                                    <p:set>
                                      <p:cBhvr>
                                        <p:cTn id="9" dur="1" fill="hold">
                                          <p:stCondLst>
                                            <p:cond delay="0"/>
                                          </p:stCondLst>
                                        </p:cTn>
                                        <p:tgtEl>
                                          <p:spTgt spid="1312"/>
                                        </p:tgtEl>
                                        <p:attrNameLst>
                                          <p:attrName>style.visibility</p:attrName>
                                        </p:attrNameLst>
                                      </p:cBhvr>
                                      <p:to>
                                        <p:strVal val="visible"/>
                                      </p:to>
                                    </p:set>
                                    <p:animEffect transition="in" filter="fade">
                                      <p:cBhvr>
                                        <p:cTn id="10" dur="1000"/>
                                        <p:tgtEl>
                                          <p:spTgt spid="13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17"/>
                                        </p:tgtEl>
                                        <p:attrNameLst>
                                          <p:attrName>style.visibility</p:attrName>
                                        </p:attrNameLst>
                                      </p:cBhvr>
                                      <p:to>
                                        <p:strVal val="visible"/>
                                      </p:to>
                                    </p:set>
                                    <p:animEffect transition="in" filter="fade">
                                      <p:cBhvr>
                                        <p:cTn id="15" dur="1000"/>
                                        <p:tgtEl>
                                          <p:spTgt spid="1317"/>
                                        </p:tgtEl>
                                      </p:cBhvr>
                                    </p:animEffect>
                                  </p:childTnLst>
                                </p:cTn>
                              </p:par>
                              <p:par>
                                <p:cTn id="16" presetID="10" presetClass="entr" presetSubtype="0" fill="hold" nodeType="withEffect">
                                  <p:stCondLst>
                                    <p:cond delay="0"/>
                                  </p:stCondLst>
                                  <p:childTnLst>
                                    <p:set>
                                      <p:cBhvr>
                                        <p:cTn id="17" dur="1" fill="hold">
                                          <p:stCondLst>
                                            <p:cond delay="0"/>
                                          </p:stCondLst>
                                        </p:cTn>
                                        <p:tgtEl>
                                          <p:spTgt spid="1313"/>
                                        </p:tgtEl>
                                        <p:attrNameLst>
                                          <p:attrName>style.visibility</p:attrName>
                                        </p:attrNameLst>
                                      </p:cBhvr>
                                      <p:to>
                                        <p:strVal val="visible"/>
                                      </p:to>
                                    </p:set>
                                    <p:animEffect transition="in" filter="fade">
                                      <p:cBhvr>
                                        <p:cTn id="18" dur="1000"/>
                                        <p:tgtEl>
                                          <p:spTgt spid="13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14"/>
                                        </p:tgtEl>
                                        <p:attrNameLst>
                                          <p:attrName>style.visibility</p:attrName>
                                        </p:attrNameLst>
                                      </p:cBhvr>
                                      <p:to>
                                        <p:strVal val="visible"/>
                                      </p:to>
                                    </p:set>
                                    <p:animEffect transition="in" filter="fade">
                                      <p:cBhvr>
                                        <p:cTn id="28" dur="1000"/>
                                        <p:tgtEl>
                                          <p:spTgt spid="13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22"/>
                                        </p:tgtEl>
                                        <p:attrNameLst>
                                          <p:attrName>style.visibility</p:attrName>
                                        </p:attrNameLst>
                                      </p:cBhvr>
                                      <p:to>
                                        <p:strVal val="visible"/>
                                      </p:to>
                                    </p:set>
                                    <p:animEffect transition="in" filter="fade">
                                      <p:cBhvr>
                                        <p:cTn id="33" dur="1000"/>
                                        <p:tgtEl>
                                          <p:spTgt spid="13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18"/>
                                        </p:tgtEl>
                                        <p:attrNameLst>
                                          <p:attrName>style.visibility</p:attrName>
                                        </p:attrNameLst>
                                      </p:cBhvr>
                                      <p:to>
                                        <p:strVal val="visible"/>
                                      </p:to>
                                    </p:set>
                                    <p:animEffect transition="in" filter="fade">
                                      <p:cBhvr>
                                        <p:cTn id="38" dur="1000"/>
                                        <p:tgtEl>
                                          <p:spTgt spid="1318"/>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6"/>
        <p:cNvGrpSpPr/>
        <p:nvPr/>
      </p:nvGrpSpPr>
      <p:grpSpPr>
        <a:xfrm>
          <a:off x="0" y="0"/>
          <a:ext cx="0" cy="0"/>
          <a:chOff x="0" y="0"/>
          <a:chExt cx="0" cy="0"/>
        </a:xfrm>
      </p:grpSpPr>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
        <p:nvSpPr>
          <p:cNvPr id="6" name="Shape 1228"/>
          <p:cNvSpPr txBox="1">
            <a:spLocks/>
          </p:cNvSpPr>
          <p:nvPr/>
        </p:nvSpPr>
        <p:spPr>
          <a:xfrm>
            <a:off x="457200" y="228600"/>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b="1" dirty="0" smtClean="0">
                <a:solidFill>
                  <a:schemeClr val="dk1"/>
                </a:solidFill>
                <a:latin typeface="Arial"/>
                <a:ea typeface="Arial"/>
                <a:cs typeface="Arial"/>
              </a:rPr>
              <a:t>Positioning Statement</a:t>
            </a:r>
            <a:endParaRPr lang="en" sz="3600" b="1" dirty="0">
              <a:solidFill>
                <a:schemeClr val="dk1"/>
              </a:solidFill>
              <a:latin typeface="Arial"/>
              <a:ea typeface="Arial"/>
              <a:cs typeface="Arial"/>
            </a:endParaRPr>
          </a:p>
        </p:txBody>
      </p:sp>
      <p:sp>
        <p:nvSpPr>
          <p:cNvPr id="5" name="Shape 1052"/>
          <p:cNvSpPr txBox="1">
            <a:spLocks noGrp="1"/>
          </p:cNvSpPr>
          <p:nvPr>
            <p:ph type="body" idx="1"/>
          </p:nvPr>
        </p:nvSpPr>
        <p:spPr>
          <a:xfrm>
            <a:off x="457199" y="762000"/>
            <a:ext cx="8530061" cy="5724614"/>
          </a:xfrm>
          <a:prstGeom prst="rect">
            <a:avLst/>
          </a:prstGeom>
        </p:spPr>
        <p:txBody>
          <a:bodyPr wrap="square" lIns="91425" tIns="91425" rIns="91425" bIns="91425" anchor="t" anchorCtr="0">
            <a:spAutoFit/>
          </a:bodyPr>
          <a:lstStyle/>
          <a:p>
            <a:pPr marL="38100" indent="0">
              <a:lnSpc>
                <a:spcPct val="150000"/>
              </a:lnSpc>
              <a:spcBef>
                <a:spcPts val="0"/>
              </a:spcBef>
              <a:buClr>
                <a:schemeClr val="dk1"/>
              </a:buClr>
              <a:buSzPct val="166666"/>
              <a:buNone/>
            </a:pPr>
            <a:r>
              <a:rPr lang="en" sz="2400" b="1" dirty="0" smtClean="0">
                <a:solidFill>
                  <a:schemeClr val="accent1"/>
                </a:solidFill>
              </a:rPr>
              <a:t>For </a:t>
            </a:r>
            <a:r>
              <a:rPr lang="en" sz="2400" dirty="0" smtClean="0"/>
              <a:t>research institutions</a:t>
            </a:r>
            <a:r>
              <a:rPr lang="en" sz="2400" dirty="0"/>
              <a:t>, </a:t>
            </a:r>
            <a:r>
              <a:rPr lang="en" sz="2400" dirty="0" smtClean="0"/>
              <a:t>oceanic equipment providers</a:t>
            </a:r>
            <a:r>
              <a:rPr lang="en" sz="2400" dirty="0"/>
              <a:t>, and </a:t>
            </a:r>
            <a:r>
              <a:rPr lang="en" sz="2400" dirty="0" smtClean="0"/>
              <a:t>enthusiasts </a:t>
            </a:r>
            <a:endParaRPr lang="en" sz="2400" dirty="0"/>
          </a:p>
          <a:p>
            <a:pPr marL="38100" indent="0">
              <a:lnSpc>
                <a:spcPct val="150000"/>
              </a:lnSpc>
              <a:spcBef>
                <a:spcPts val="0"/>
              </a:spcBef>
              <a:buClr>
                <a:schemeClr val="dk1"/>
              </a:buClr>
              <a:buSzPct val="166666"/>
              <a:buNone/>
            </a:pPr>
            <a:r>
              <a:rPr lang="en" sz="2400" b="1" dirty="0" smtClean="0">
                <a:solidFill>
                  <a:schemeClr val="accent1"/>
                </a:solidFill>
              </a:rPr>
              <a:t>Who </a:t>
            </a:r>
            <a:r>
              <a:rPr lang="en" sz="2400" dirty="0" smtClean="0"/>
              <a:t>believe </a:t>
            </a:r>
            <a:r>
              <a:rPr lang="en" sz="2400" dirty="0"/>
              <a:t>in technology to improve the </a:t>
            </a:r>
            <a:r>
              <a:rPr lang="en" sz="2400" dirty="0" smtClean="0"/>
              <a:t>ocean</a:t>
            </a:r>
          </a:p>
          <a:p>
            <a:pPr marL="38100" indent="0">
              <a:lnSpc>
                <a:spcPct val="150000"/>
              </a:lnSpc>
              <a:spcBef>
                <a:spcPts val="0"/>
              </a:spcBef>
              <a:buClr>
                <a:schemeClr val="dk1"/>
              </a:buClr>
              <a:buSzPct val="166666"/>
              <a:buNone/>
            </a:pPr>
            <a:r>
              <a:rPr lang="en" sz="2400" b="1" dirty="0" smtClean="0">
                <a:solidFill>
                  <a:schemeClr val="accent1"/>
                </a:solidFill>
              </a:rPr>
              <a:t>OpenH20</a:t>
            </a:r>
            <a:endParaRPr lang="en" sz="2400" b="1" dirty="0"/>
          </a:p>
          <a:p>
            <a:pPr marL="38100" lvl="0" indent="0">
              <a:lnSpc>
                <a:spcPct val="150000"/>
              </a:lnSpc>
              <a:spcBef>
                <a:spcPts val="0"/>
              </a:spcBef>
              <a:buClr>
                <a:schemeClr val="dk1"/>
              </a:buClr>
              <a:buSzPct val="166666"/>
              <a:buNone/>
            </a:pPr>
            <a:r>
              <a:rPr lang="en" sz="2400" b="1" dirty="0">
                <a:solidFill>
                  <a:schemeClr val="accent1"/>
                </a:solidFill>
              </a:rPr>
              <a:t>Is </a:t>
            </a:r>
            <a:r>
              <a:rPr lang="en" sz="2400" dirty="0"/>
              <a:t>an online collaborative community</a:t>
            </a:r>
          </a:p>
          <a:p>
            <a:pPr marL="38100" lvl="0" indent="0">
              <a:lnSpc>
                <a:spcPct val="150000"/>
              </a:lnSpc>
              <a:spcBef>
                <a:spcPts val="0"/>
              </a:spcBef>
              <a:buClr>
                <a:schemeClr val="dk1"/>
              </a:buClr>
              <a:buSzPct val="166666"/>
              <a:buNone/>
            </a:pPr>
            <a:r>
              <a:rPr lang="en" sz="2400" b="1" dirty="0">
                <a:solidFill>
                  <a:schemeClr val="accent1"/>
                </a:solidFill>
              </a:rPr>
              <a:t>That </a:t>
            </a:r>
            <a:r>
              <a:rPr lang="en" sz="2400" dirty="0"/>
              <a:t>brings together like-minded people with diverse </a:t>
            </a:r>
            <a:r>
              <a:rPr lang="en" sz="2400" dirty="0" smtClean="0"/>
              <a:t>skill-sets </a:t>
            </a:r>
            <a:r>
              <a:rPr lang="en" sz="2400" dirty="0"/>
              <a:t>and backgrounds</a:t>
            </a:r>
          </a:p>
          <a:p>
            <a:pPr marL="38100" lvl="0" indent="0">
              <a:lnSpc>
                <a:spcPct val="150000"/>
              </a:lnSpc>
              <a:spcBef>
                <a:spcPts val="0"/>
              </a:spcBef>
              <a:buClr>
                <a:schemeClr val="dk1"/>
              </a:buClr>
              <a:buSzPct val="166666"/>
              <a:buNone/>
            </a:pPr>
            <a:r>
              <a:rPr lang="en" sz="2400" b="1" dirty="0" smtClean="0">
                <a:solidFill>
                  <a:schemeClr val="accent1"/>
                </a:solidFill>
              </a:rPr>
              <a:t>Unlike </a:t>
            </a:r>
            <a:r>
              <a:rPr lang="en" sz="2400" dirty="0" smtClean="0"/>
              <a:t>the </a:t>
            </a:r>
            <a:r>
              <a:rPr lang="en" sz="2400" dirty="0"/>
              <a:t>currently fragmented </a:t>
            </a:r>
            <a:r>
              <a:rPr lang="en" sz="2400" dirty="0" smtClean="0"/>
              <a:t>system</a:t>
            </a:r>
          </a:p>
          <a:p>
            <a:pPr marL="38100" lvl="0" indent="0">
              <a:lnSpc>
                <a:spcPct val="150000"/>
              </a:lnSpc>
              <a:spcBef>
                <a:spcPts val="0"/>
              </a:spcBef>
              <a:buClr>
                <a:schemeClr val="dk1"/>
              </a:buClr>
              <a:buSzPct val="166666"/>
              <a:buNone/>
            </a:pPr>
            <a:r>
              <a:rPr lang="en" sz="2400" b="1" dirty="0" smtClean="0">
                <a:solidFill>
                  <a:schemeClr val="accent1"/>
                </a:solidFill>
              </a:rPr>
              <a:t>Our product </a:t>
            </a:r>
            <a:r>
              <a:rPr lang="en" sz="2400" dirty="0" smtClean="0"/>
              <a:t>takes an integrated approach at co-developing, licensing, and sharing in an inclusive environment.</a:t>
            </a:r>
            <a:endParaRPr lang="en" sz="2400" dirty="0"/>
          </a:p>
        </p:txBody>
      </p:sp>
      <p:sp>
        <p:nvSpPr>
          <p:cNvPr id="7" name="Rectangle 6"/>
          <p:cNvSpPr/>
          <p:nvPr/>
        </p:nvSpPr>
        <p:spPr>
          <a:xfrm>
            <a:off x="1943100" y="6553200"/>
            <a:ext cx="5257800" cy="307777"/>
          </a:xfrm>
          <a:prstGeom prst="rect">
            <a:avLst/>
          </a:prstGeom>
        </p:spPr>
        <p:txBody>
          <a:bodyPr wrap="square">
            <a:spAutoFit/>
          </a:bodyPr>
          <a:lstStyle/>
          <a:p>
            <a:pPr lvl="0" algn="ctr">
              <a:buClr>
                <a:schemeClr val="dk1"/>
              </a:buClr>
              <a:buSzPct val="25000"/>
            </a:pPr>
            <a:r>
              <a:rPr lang="en" b="1" dirty="0">
                <a:solidFill>
                  <a:schemeClr val="dk1"/>
                </a:solidFill>
              </a:rPr>
              <a:t>Source: </a:t>
            </a:r>
            <a:r>
              <a:rPr lang="en" dirty="0">
                <a:solidFill>
                  <a:schemeClr val="dk1"/>
                </a:solidFill>
              </a:rPr>
              <a:t>High-Tech Marketing © 2005, TCG Advisors LLC</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32"/>
        <p:cNvGrpSpPr/>
        <p:nvPr/>
      </p:nvGrpSpPr>
      <p:grpSpPr>
        <a:xfrm>
          <a:off x="0" y="0"/>
          <a:ext cx="0" cy="0"/>
          <a:chOff x="0" y="0"/>
          <a:chExt cx="0" cy="0"/>
        </a:xfrm>
      </p:grpSpPr>
      <p:sp>
        <p:nvSpPr>
          <p:cNvPr id="1333" name="Shape 1333"/>
          <p:cNvSpPr txBox="1">
            <a:spLocks noGrp="1"/>
          </p:cNvSpPr>
          <p:nvPr>
            <p:ph type="title"/>
          </p:nvPr>
        </p:nvSpPr>
        <p:spPr>
          <a:prstGeom prst="rect">
            <a:avLst/>
          </a:prstGeom>
        </p:spPr>
        <p:txBody>
          <a:bodyPr lIns="91425" tIns="91425" rIns="91425" bIns="91425" anchor="b" anchorCtr="0">
            <a:spAutoFit/>
          </a:bodyPr>
          <a:lstStyle/>
          <a:p>
            <a:pPr>
              <a:buNone/>
            </a:pPr>
            <a:r>
              <a:rPr lang="en" dirty="0"/>
              <a:t>Decision: Timeline</a:t>
            </a:r>
          </a:p>
        </p:txBody>
      </p:sp>
      <p:grpSp>
        <p:nvGrpSpPr>
          <p:cNvPr id="1334" name="Shape 1334"/>
          <p:cNvGrpSpPr/>
          <p:nvPr/>
        </p:nvGrpSpPr>
        <p:grpSpPr>
          <a:xfrm>
            <a:off x="762000" y="2743200"/>
            <a:ext cx="7612824" cy="917019"/>
            <a:chOff x="613200" y="3724565"/>
            <a:chExt cx="7612824" cy="917019"/>
          </a:xfrm>
        </p:grpSpPr>
        <p:sp>
          <p:nvSpPr>
            <p:cNvPr id="1335" name="Shape 1335"/>
            <p:cNvSpPr/>
            <p:nvPr/>
          </p:nvSpPr>
          <p:spPr>
            <a:xfrm>
              <a:off x="5407525" y="3724565"/>
              <a:ext cx="2818499" cy="917019"/>
            </a:xfrm>
            <a:prstGeom prst="rightArrow">
              <a:avLst>
                <a:gd name="adj1" fmla="val 50000"/>
                <a:gd name="adj2" fmla="val 50000"/>
              </a:avLst>
            </a:prstGeom>
            <a:solidFill>
              <a:srgbClr val="FF99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dirty="0">
                  <a:latin typeface="+mn-lt"/>
                </a:rPr>
                <a:t>Long</a:t>
              </a:r>
            </a:p>
          </p:txBody>
        </p:sp>
        <p:sp>
          <p:nvSpPr>
            <p:cNvPr id="1336" name="Shape 1336"/>
            <p:cNvSpPr/>
            <p:nvPr/>
          </p:nvSpPr>
          <p:spPr>
            <a:xfrm>
              <a:off x="2925325" y="3724565"/>
              <a:ext cx="2818499" cy="917019"/>
            </a:xfrm>
            <a:prstGeom prst="rightArrow">
              <a:avLst>
                <a:gd name="adj1" fmla="val 50000"/>
                <a:gd name="adj2" fmla="val 50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dirty="0">
                  <a:latin typeface="+mn-lt"/>
                </a:rPr>
                <a:t>Mid</a:t>
              </a:r>
            </a:p>
          </p:txBody>
        </p:sp>
        <p:sp>
          <p:nvSpPr>
            <p:cNvPr id="1337" name="Shape 1337"/>
            <p:cNvSpPr/>
            <p:nvPr/>
          </p:nvSpPr>
          <p:spPr>
            <a:xfrm>
              <a:off x="613200" y="3724565"/>
              <a:ext cx="2818499" cy="917019"/>
            </a:xfrm>
            <a:prstGeom prst="rightArrow">
              <a:avLst>
                <a:gd name="adj1" fmla="val 50000"/>
                <a:gd name="adj2" fmla="val 50000"/>
              </a:avLst>
            </a:prstGeom>
            <a:solidFill>
              <a:srgbClr val="00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dirty="0">
                  <a:latin typeface="+mn-lt"/>
                </a:rPr>
                <a:t>Short</a:t>
              </a:r>
            </a:p>
          </p:txBody>
        </p:sp>
      </p:grpSp>
      <p:sp>
        <p:nvSpPr>
          <p:cNvPr id="1338" name="Shape 1338"/>
          <p:cNvSpPr txBox="1"/>
          <p:nvPr/>
        </p:nvSpPr>
        <p:spPr>
          <a:xfrm>
            <a:off x="1019800" y="3908885"/>
            <a:ext cx="2129400" cy="738633"/>
          </a:xfrm>
          <a:prstGeom prst="rect">
            <a:avLst/>
          </a:prstGeom>
          <a:noFill/>
        </p:spPr>
        <p:txBody>
          <a:bodyPr lIns="91425" tIns="91425" rIns="91425" bIns="91425" anchor="t" anchorCtr="0">
            <a:spAutoFit/>
          </a:bodyPr>
          <a:lstStyle/>
          <a:p>
            <a:pPr algn="ctr">
              <a:buNone/>
            </a:pPr>
            <a:r>
              <a:rPr lang="en" sz="1800">
                <a:latin typeface="+mn-lt"/>
              </a:rPr>
              <a:t>Build The Community</a:t>
            </a:r>
          </a:p>
        </p:txBody>
      </p:sp>
      <p:sp>
        <p:nvSpPr>
          <p:cNvPr id="1339" name="Shape 1339"/>
          <p:cNvSpPr txBox="1"/>
          <p:nvPr/>
        </p:nvSpPr>
        <p:spPr>
          <a:xfrm>
            <a:off x="5761700" y="3908885"/>
            <a:ext cx="2129400" cy="738633"/>
          </a:xfrm>
          <a:prstGeom prst="rect">
            <a:avLst/>
          </a:prstGeom>
          <a:noFill/>
        </p:spPr>
        <p:txBody>
          <a:bodyPr lIns="91425" tIns="91425" rIns="91425" bIns="91425" anchor="t" anchorCtr="0">
            <a:spAutoFit/>
          </a:bodyPr>
          <a:lstStyle/>
          <a:p>
            <a:pPr lvl="0" algn="ctr" rtl="0">
              <a:buClr>
                <a:srgbClr val="000000"/>
              </a:buClr>
              <a:buSzPct val="36666"/>
              <a:buFont typeface="Arial"/>
              <a:buNone/>
            </a:pPr>
            <a:r>
              <a:rPr lang="en" sz="1800">
                <a:latin typeface="+mn-lt"/>
              </a:rPr>
              <a:t>Spin-off Technology</a:t>
            </a:r>
          </a:p>
        </p:txBody>
      </p:sp>
      <p:sp>
        <p:nvSpPr>
          <p:cNvPr id="1340" name="Shape 1340"/>
          <p:cNvSpPr txBox="1"/>
          <p:nvPr/>
        </p:nvSpPr>
        <p:spPr>
          <a:xfrm>
            <a:off x="3403250" y="3908885"/>
            <a:ext cx="2129400" cy="738633"/>
          </a:xfrm>
          <a:prstGeom prst="rect">
            <a:avLst/>
          </a:prstGeom>
          <a:noFill/>
        </p:spPr>
        <p:txBody>
          <a:bodyPr lIns="91425" tIns="91425" rIns="91425" bIns="91425" anchor="t" anchorCtr="0">
            <a:spAutoFit/>
          </a:bodyPr>
          <a:lstStyle/>
          <a:p>
            <a:pPr lvl="0" algn="ctr" rtl="0">
              <a:buClr>
                <a:srgbClr val="000000"/>
              </a:buClr>
              <a:buSzPct val="36666"/>
              <a:buFont typeface="Arial"/>
              <a:buNone/>
            </a:pPr>
            <a:r>
              <a:rPr lang="en" sz="1800">
                <a:latin typeface="+mn-lt"/>
              </a:rPr>
              <a:t>Grow The Community</a:t>
            </a:r>
          </a:p>
        </p:txBody>
      </p:sp>
      <p:sp>
        <p:nvSpPr>
          <p:cNvPr id="10" name="Rectangle 9"/>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
        <p:nvSpPr>
          <p:cNvPr id="13" name="Freeform 20"/>
          <p:cNvSpPr>
            <a:spLocks noEditPoints="1"/>
          </p:cNvSpPr>
          <p:nvPr>
            <p:custDataLst>
              <p:tags r:id="rId1"/>
            </p:custDataLst>
          </p:nvPr>
        </p:nvSpPr>
        <p:spPr bwMode="auto">
          <a:xfrm>
            <a:off x="6455775" y="4860917"/>
            <a:ext cx="592122" cy="680941"/>
          </a:xfrm>
          <a:custGeom>
            <a:avLst/>
            <a:gdLst>
              <a:gd name="T0" fmla="*/ 87 w 127"/>
              <a:gd name="T1" fmla="*/ 62 h 146"/>
              <a:gd name="T2" fmla="*/ 61 w 127"/>
              <a:gd name="T3" fmla="*/ 54 h 146"/>
              <a:gd name="T4" fmla="*/ 49 w 127"/>
              <a:gd name="T5" fmla="*/ 59 h 146"/>
              <a:gd name="T6" fmla="*/ 43 w 127"/>
              <a:gd name="T7" fmla="*/ 69 h 146"/>
              <a:gd name="T8" fmla="*/ 59 w 127"/>
              <a:gd name="T9" fmla="*/ 80 h 146"/>
              <a:gd name="T10" fmla="*/ 67 w 127"/>
              <a:gd name="T11" fmla="*/ 88 h 146"/>
              <a:gd name="T12" fmla="*/ 73 w 127"/>
              <a:gd name="T13" fmla="*/ 112 h 146"/>
              <a:gd name="T14" fmla="*/ 91 w 127"/>
              <a:gd name="T15" fmla="*/ 96 h 146"/>
              <a:gd name="T16" fmla="*/ 99 w 127"/>
              <a:gd name="T17" fmla="*/ 73 h 146"/>
              <a:gd name="T18" fmla="*/ 90 w 127"/>
              <a:gd name="T19" fmla="*/ 66 h 146"/>
              <a:gd name="T20" fmla="*/ 70 w 127"/>
              <a:gd name="T21" fmla="*/ 134 h 146"/>
              <a:gd name="T22" fmla="*/ 127 w 127"/>
              <a:gd name="T23" fmla="*/ 63 h 146"/>
              <a:gd name="T24" fmla="*/ 0 w 127"/>
              <a:gd name="T25" fmla="*/ 63 h 146"/>
              <a:gd name="T26" fmla="*/ 58 w 127"/>
              <a:gd name="T27" fmla="*/ 134 h 146"/>
              <a:gd name="T28" fmla="*/ 46 w 127"/>
              <a:gd name="T29" fmla="*/ 135 h 146"/>
              <a:gd name="T30" fmla="*/ 17 w 127"/>
              <a:gd name="T31" fmla="*/ 145 h 146"/>
              <a:gd name="T32" fmla="*/ 48 w 127"/>
              <a:gd name="T33" fmla="*/ 146 h 146"/>
              <a:gd name="T34" fmla="*/ 81 w 127"/>
              <a:gd name="T35" fmla="*/ 145 h 146"/>
              <a:gd name="T36" fmla="*/ 109 w 127"/>
              <a:gd name="T37" fmla="*/ 135 h 146"/>
              <a:gd name="T38" fmla="*/ 80 w 127"/>
              <a:gd name="T39" fmla="*/ 134 h 146"/>
              <a:gd name="T40" fmla="*/ 30 w 127"/>
              <a:gd name="T41" fmla="*/ 110 h 146"/>
              <a:gd name="T42" fmla="*/ 32 w 127"/>
              <a:gd name="T43" fmla="*/ 99 h 146"/>
              <a:gd name="T44" fmla="*/ 35 w 127"/>
              <a:gd name="T45" fmla="*/ 91 h 146"/>
              <a:gd name="T46" fmla="*/ 26 w 127"/>
              <a:gd name="T47" fmla="*/ 85 h 146"/>
              <a:gd name="T48" fmla="*/ 14 w 127"/>
              <a:gd name="T49" fmla="*/ 80 h 146"/>
              <a:gd name="T50" fmla="*/ 11 w 127"/>
              <a:gd name="T51" fmla="*/ 73 h 146"/>
              <a:gd name="T52" fmla="*/ 6 w 127"/>
              <a:gd name="T53" fmla="*/ 66 h 146"/>
              <a:gd name="T54" fmla="*/ 10 w 127"/>
              <a:gd name="T55" fmla="*/ 42 h 146"/>
              <a:gd name="T56" fmla="*/ 15 w 127"/>
              <a:gd name="T57" fmla="*/ 41 h 146"/>
              <a:gd name="T58" fmla="*/ 23 w 127"/>
              <a:gd name="T59" fmla="*/ 33 h 146"/>
              <a:gd name="T60" fmla="*/ 23 w 127"/>
              <a:gd name="T61" fmla="*/ 22 h 146"/>
              <a:gd name="T62" fmla="*/ 63 w 127"/>
              <a:gd name="T63" fmla="*/ 6 h 146"/>
              <a:gd name="T64" fmla="*/ 67 w 127"/>
              <a:gd name="T65" fmla="*/ 9 h 146"/>
              <a:gd name="T66" fmla="*/ 63 w 127"/>
              <a:gd name="T67" fmla="*/ 15 h 146"/>
              <a:gd name="T68" fmla="*/ 51 w 127"/>
              <a:gd name="T69" fmla="*/ 24 h 146"/>
              <a:gd name="T70" fmla="*/ 55 w 127"/>
              <a:gd name="T71" fmla="*/ 28 h 146"/>
              <a:gd name="T72" fmla="*/ 47 w 127"/>
              <a:gd name="T73" fmla="*/ 31 h 146"/>
              <a:gd name="T74" fmla="*/ 43 w 127"/>
              <a:gd name="T75" fmla="*/ 28 h 146"/>
              <a:gd name="T76" fmla="*/ 45 w 127"/>
              <a:gd name="T77" fmla="*/ 33 h 146"/>
              <a:gd name="T78" fmla="*/ 46 w 127"/>
              <a:gd name="T79" fmla="*/ 41 h 146"/>
              <a:gd name="T80" fmla="*/ 39 w 127"/>
              <a:gd name="T81" fmla="*/ 50 h 146"/>
              <a:gd name="T82" fmla="*/ 53 w 127"/>
              <a:gd name="T83" fmla="*/ 54 h 146"/>
              <a:gd name="T84" fmla="*/ 62 w 127"/>
              <a:gd name="T85" fmla="*/ 49 h 146"/>
              <a:gd name="T86" fmla="*/ 67 w 127"/>
              <a:gd name="T87" fmla="*/ 45 h 146"/>
              <a:gd name="T88" fmla="*/ 69 w 127"/>
              <a:gd name="T89" fmla="*/ 43 h 146"/>
              <a:gd name="T90" fmla="*/ 67 w 127"/>
              <a:gd name="T91" fmla="*/ 46 h 146"/>
              <a:gd name="T92" fmla="*/ 71 w 127"/>
              <a:gd name="T93" fmla="*/ 47 h 146"/>
              <a:gd name="T94" fmla="*/ 82 w 127"/>
              <a:gd name="T95" fmla="*/ 45 h 146"/>
              <a:gd name="T96" fmla="*/ 90 w 127"/>
              <a:gd name="T97" fmla="*/ 57 h 146"/>
              <a:gd name="T98" fmla="*/ 99 w 127"/>
              <a:gd name="T99" fmla="*/ 63 h 146"/>
              <a:gd name="T100" fmla="*/ 108 w 127"/>
              <a:gd name="T101" fmla="*/ 56 h 146"/>
              <a:gd name="T102" fmla="*/ 106 w 127"/>
              <a:gd name="T103" fmla="*/ 50 h 146"/>
              <a:gd name="T104" fmla="*/ 95 w 127"/>
              <a:gd name="T105" fmla="*/ 48 h 146"/>
              <a:gd name="T106" fmla="*/ 93 w 127"/>
              <a:gd name="T107" fmla="*/ 42 h 146"/>
              <a:gd name="T108" fmla="*/ 92 w 127"/>
              <a:gd name="T109" fmla="*/ 33 h 146"/>
              <a:gd name="T110" fmla="*/ 92 w 127"/>
              <a:gd name="T111" fmla="*/ 29 h 146"/>
              <a:gd name="T112" fmla="*/ 94 w 127"/>
              <a:gd name="T113" fmla="*/ 33 h 146"/>
              <a:gd name="T114" fmla="*/ 97 w 127"/>
              <a:gd name="T115" fmla="*/ 46 h 146"/>
              <a:gd name="T116" fmla="*/ 101 w 127"/>
              <a:gd name="T117" fmla="*/ 48 h 146"/>
              <a:gd name="T118" fmla="*/ 108 w 127"/>
              <a:gd name="T119" fmla="*/ 48 h 146"/>
              <a:gd name="T120" fmla="*/ 119 w 127"/>
              <a:gd name="T121" fmla="*/ 48 h 146"/>
              <a:gd name="T122" fmla="*/ 63 w 127"/>
              <a:gd name="T123"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46">
                <a:moveTo>
                  <a:pt x="90" y="66"/>
                </a:moveTo>
                <a:cubicBezTo>
                  <a:pt x="87" y="62"/>
                  <a:pt x="87" y="62"/>
                  <a:pt x="87" y="62"/>
                </a:cubicBezTo>
                <a:cubicBezTo>
                  <a:pt x="77" y="54"/>
                  <a:pt x="77" y="54"/>
                  <a:pt x="77" y="54"/>
                </a:cubicBezTo>
                <a:cubicBezTo>
                  <a:pt x="61" y="54"/>
                  <a:pt x="61" y="54"/>
                  <a:pt x="61" y="54"/>
                </a:cubicBezTo>
                <a:cubicBezTo>
                  <a:pt x="52" y="55"/>
                  <a:pt x="52" y="55"/>
                  <a:pt x="52" y="55"/>
                </a:cubicBezTo>
                <a:cubicBezTo>
                  <a:pt x="49" y="59"/>
                  <a:pt x="49" y="59"/>
                  <a:pt x="49" y="59"/>
                </a:cubicBezTo>
                <a:cubicBezTo>
                  <a:pt x="43" y="66"/>
                  <a:pt x="43" y="66"/>
                  <a:pt x="43" y="66"/>
                </a:cubicBezTo>
                <a:cubicBezTo>
                  <a:pt x="43" y="69"/>
                  <a:pt x="43" y="69"/>
                  <a:pt x="43" y="69"/>
                </a:cubicBezTo>
                <a:cubicBezTo>
                  <a:pt x="49" y="78"/>
                  <a:pt x="49" y="78"/>
                  <a:pt x="49" y="78"/>
                </a:cubicBezTo>
                <a:cubicBezTo>
                  <a:pt x="59" y="80"/>
                  <a:pt x="59" y="80"/>
                  <a:pt x="59" y="80"/>
                </a:cubicBezTo>
                <a:cubicBezTo>
                  <a:pt x="65" y="82"/>
                  <a:pt x="65" y="82"/>
                  <a:pt x="65" y="82"/>
                </a:cubicBezTo>
                <a:cubicBezTo>
                  <a:pt x="67" y="88"/>
                  <a:pt x="67" y="88"/>
                  <a:pt x="67" y="88"/>
                </a:cubicBezTo>
                <a:cubicBezTo>
                  <a:pt x="69" y="104"/>
                  <a:pt x="69" y="104"/>
                  <a:pt x="69" y="104"/>
                </a:cubicBezTo>
                <a:cubicBezTo>
                  <a:pt x="73" y="112"/>
                  <a:pt x="73" y="112"/>
                  <a:pt x="73" y="112"/>
                </a:cubicBezTo>
                <a:cubicBezTo>
                  <a:pt x="84" y="106"/>
                  <a:pt x="84" y="106"/>
                  <a:pt x="84" y="106"/>
                </a:cubicBezTo>
                <a:cubicBezTo>
                  <a:pt x="91" y="96"/>
                  <a:pt x="91" y="96"/>
                  <a:pt x="91" y="96"/>
                </a:cubicBezTo>
                <a:cubicBezTo>
                  <a:pt x="94" y="82"/>
                  <a:pt x="94" y="82"/>
                  <a:pt x="94" y="82"/>
                </a:cubicBezTo>
                <a:cubicBezTo>
                  <a:pt x="99" y="73"/>
                  <a:pt x="99" y="73"/>
                  <a:pt x="99" y="73"/>
                </a:cubicBezTo>
                <a:cubicBezTo>
                  <a:pt x="95" y="67"/>
                  <a:pt x="95" y="67"/>
                  <a:pt x="95" y="67"/>
                </a:cubicBezTo>
                <a:lnTo>
                  <a:pt x="90" y="66"/>
                </a:lnTo>
                <a:close/>
                <a:moveTo>
                  <a:pt x="80" y="134"/>
                </a:moveTo>
                <a:cubicBezTo>
                  <a:pt x="70" y="134"/>
                  <a:pt x="70" y="134"/>
                  <a:pt x="70" y="134"/>
                </a:cubicBezTo>
                <a:cubicBezTo>
                  <a:pt x="70" y="127"/>
                  <a:pt x="70" y="127"/>
                  <a:pt x="70" y="127"/>
                </a:cubicBezTo>
                <a:cubicBezTo>
                  <a:pt x="102" y="124"/>
                  <a:pt x="127" y="96"/>
                  <a:pt x="127" y="63"/>
                </a:cubicBezTo>
                <a:cubicBezTo>
                  <a:pt x="127" y="28"/>
                  <a:pt x="99" y="0"/>
                  <a:pt x="63" y="0"/>
                </a:cubicBezTo>
                <a:cubicBezTo>
                  <a:pt x="28" y="0"/>
                  <a:pt x="0" y="28"/>
                  <a:pt x="0" y="63"/>
                </a:cubicBezTo>
                <a:cubicBezTo>
                  <a:pt x="0" y="97"/>
                  <a:pt x="25" y="124"/>
                  <a:pt x="58" y="127"/>
                </a:cubicBezTo>
                <a:cubicBezTo>
                  <a:pt x="58" y="134"/>
                  <a:pt x="58" y="134"/>
                  <a:pt x="58" y="134"/>
                </a:cubicBezTo>
                <a:cubicBezTo>
                  <a:pt x="48" y="134"/>
                  <a:pt x="48" y="134"/>
                  <a:pt x="48" y="134"/>
                </a:cubicBezTo>
                <a:cubicBezTo>
                  <a:pt x="47" y="134"/>
                  <a:pt x="47" y="135"/>
                  <a:pt x="46" y="135"/>
                </a:cubicBezTo>
                <a:cubicBezTo>
                  <a:pt x="17" y="135"/>
                  <a:pt x="17" y="135"/>
                  <a:pt x="17" y="135"/>
                </a:cubicBezTo>
                <a:cubicBezTo>
                  <a:pt x="17" y="145"/>
                  <a:pt x="17" y="145"/>
                  <a:pt x="17" y="145"/>
                </a:cubicBezTo>
                <a:cubicBezTo>
                  <a:pt x="46" y="145"/>
                  <a:pt x="46" y="145"/>
                  <a:pt x="46" y="145"/>
                </a:cubicBezTo>
                <a:cubicBezTo>
                  <a:pt x="47" y="146"/>
                  <a:pt x="47" y="146"/>
                  <a:pt x="48" y="146"/>
                </a:cubicBezTo>
                <a:cubicBezTo>
                  <a:pt x="80" y="146"/>
                  <a:pt x="80" y="146"/>
                  <a:pt x="80" y="146"/>
                </a:cubicBezTo>
                <a:cubicBezTo>
                  <a:pt x="80" y="146"/>
                  <a:pt x="81" y="146"/>
                  <a:pt x="81" y="145"/>
                </a:cubicBezTo>
                <a:cubicBezTo>
                  <a:pt x="109" y="145"/>
                  <a:pt x="109" y="145"/>
                  <a:pt x="109" y="145"/>
                </a:cubicBezTo>
                <a:cubicBezTo>
                  <a:pt x="109" y="135"/>
                  <a:pt x="109" y="135"/>
                  <a:pt x="109" y="135"/>
                </a:cubicBezTo>
                <a:cubicBezTo>
                  <a:pt x="81" y="135"/>
                  <a:pt x="81" y="135"/>
                  <a:pt x="81" y="135"/>
                </a:cubicBezTo>
                <a:cubicBezTo>
                  <a:pt x="81" y="135"/>
                  <a:pt x="80" y="134"/>
                  <a:pt x="80" y="134"/>
                </a:cubicBezTo>
                <a:close/>
                <a:moveTo>
                  <a:pt x="30" y="110"/>
                </a:moveTo>
                <a:cubicBezTo>
                  <a:pt x="30" y="110"/>
                  <a:pt x="30" y="110"/>
                  <a:pt x="30" y="110"/>
                </a:cubicBezTo>
                <a:cubicBezTo>
                  <a:pt x="33" y="106"/>
                  <a:pt x="33" y="106"/>
                  <a:pt x="33" y="106"/>
                </a:cubicBezTo>
                <a:cubicBezTo>
                  <a:pt x="32" y="99"/>
                  <a:pt x="32" y="99"/>
                  <a:pt x="32" y="99"/>
                </a:cubicBezTo>
                <a:cubicBezTo>
                  <a:pt x="35" y="96"/>
                  <a:pt x="35" y="96"/>
                  <a:pt x="35" y="96"/>
                </a:cubicBezTo>
                <a:cubicBezTo>
                  <a:pt x="35" y="91"/>
                  <a:pt x="35" y="91"/>
                  <a:pt x="35" y="91"/>
                </a:cubicBezTo>
                <a:cubicBezTo>
                  <a:pt x="31" y="88"/>
                  <a:pt x="31" y="88"/>
                  <a:pt x="31" y="88"/>
                </a:cubicBezTo>
                <a:cubicBezTo>
                  <a:pt x="26" y="85"/>
                  <a:pt x="26" y="85"/>
                  <a:pt x="26" y="85"/>
                </a:cubicBezTo>
                <a:cubicBezTo>
                  <a:pt x="22" y="84"/>
                  <a:pt x="22" y="84"/>
                  <a:pt x="22" y="84"/>
                </a:cubicBezTo>
                <a:cubicBezTo>
                  <a:pt x="14" y="80"/>
                  <a:pt x="14" y="80"/>
                  <a:pt x="14" y="80"/>
                </a:cubicBezTo>
                <a:cubicBezTo>
                  <a:pt x="12" y="76"/>
                  <a:pt x="12" y="76"/>
                  <a:pt x="12" y="76"/>
                </a:cubicBezTo>
                <a:cubicBezTo>
                  <a:pt x="11" y="73"/>
                  <a:pt x="11" y="73"/>
                  <a:pt x="11" y="73"/>
                </a:cubicBezTo>
                <a:cubicBezTo>
                  <a:pt x="7" y="67"/>
                  <a:pt x="7" y="67"/>
                  <a:pt x="7" y="67"/>
                </a:cubicBezTo>
                <a:cubicBezTo>
                  <a:pt x="6" y="66"/>
                  <a:pt x="6" y="66"/>
                  <a:pt x="6" y="66"/>
                </a:cubicBezTo>
                <a:cubicBezTo>
                  <a:pt x="6" y="65"/>
                  <a:pt x="6" y="64"/>
                  <a:pt x="6" y="63"/>
                </a:cubicBezTo>
                <a:cubicBezTo>
                  <a:pt x="6" y="56"/>
                  <a:pt x="8" y="49"/>
                  <a:pt x="10" y="42"/>
                </a:cubicBezTo>
                <a:cubicBezTo>
                  <a:pt x="9" y="44"/>
                  <a:pt x="9" y="44"/>
                  <a:pt x="9" y="44"/>
                </a:cubicBezTo>
                <a:cubicBezTo>
                  <a:pt x="15" y="41"/>
                  <a:pt x="15" y="41"/>
                  <a:pt x="15" y="41"/>
                </a:cubicBezTo>
                <a:cubicBezTo>
                  <a:pt x="20" y="38"/>
                  <a:pt x="20" y="38"/>
                  <a:pt x="20" y="38"/>
                </a:cubicBezTo>
                <a:cubicBezTo>
                  <a:pt x="23" y="33"/>
                  <a:pt x="23" y="33"/>
                  <a:pt x="23" y="33"/>
                </a:cubicBezTo>
                <a:cubicBezTo>
                  <a:pt x="27" y="26"/>
                  <a:pt x="27" y="26"/>
                  <a:pt x="27" y="26"/>
                </a:cubicBezTo>
                <a:cubicBezTo>
                  <a:pt x="23" y="22"/>
                  <a:pt x="23" y="22"/>
                  <a:pt x="23" y="22"/>
                </a:cubicBezTo>
                <a:cubicBezTo>
                  <a:pt x="22" y="24"/>
                  <a:pt x="22" y="24"/>
                  <a:pt x="22" y="24"/>
                </a:cubicBezTo>
                <a:cubicBezTo>
                  <a:pt x="32" y="13"/>
                  <a:pt x="47" y="6"/>
                  <a:pt x="63" y="6"/>
                </a:cubicBezTo>
                <a:cubicBezTo>
                  <a:pt x="65" y="6"/>
                  <a:pt x="67" y="6"/>
                  <a:pt x="68" y="6"/>
                </a:cubicBezTo>
                <a:cubicBezTo>
                  <a:pt x="67" y="9"/>
                  <a:pt x="67" y="9"/>
                  <a:pt x="67" y="9"/>
                </a:cubicBezTo>
                <a:cubicBezTo>
                  <a:pt x="66" y="14"/>
                  <a:pt x="66" y="14"/>
                  <a:pt x="66" y="14"/>
                </a:cubicBezTo>
                <a:cubicBezTo>
                  <a:pt x="63" y="15"/>
                  <a:pt x="63" y="15"/>
                  <a:pt x="63" y="15"/>
                </a:cubicBezTo>
                <a:cubicBezTo>
                  <a:pt x="58" y="16"/>
                  <a:pt x="58" y="16"/>
                  <a:pt x="58" y="16"/>
                </a:cubicBezTo>
                <a:cubicBezTo>
                  <a:pt x="51" y="24"/>
                  <a:pt x="51" y="24"/>
                  <a:pt x="51" y="24"/>
                </a:cubicBezTo>
                <a:cubicBezTo>
                  <a:pt x="54" y="25"/>
                  <a:pt x="54" y="25"/>
                  <a:pt x="54" y="25"/>
                </a:cubicBezTo>
                <a:cubicBezTo>
                  <a:pt x="55" y="28"/>
                  <a:pt x="55" y="28"/>
                  <a:pt x="55" y="28"/>
                </a:cubicBezTo>
                <a:cubicBezTo>
                  <a:pt x="50" y="30"/>
                  <a:pt x="50" y="30"/>
                  <a:pt x="50" y="30"/>
                </a:cubicBezTo>
                <a:cubicBezTo>
                  <a:pt x="47" y="31"/>
                  <a:pt x="47" y="31"/>
                  <a:pt x="47" y="31"/>
                </a:cubicBezTo>
                <a:cubicBezTo>
                  <a:pt x="47" y="26"/>
                  <a:pt x="47" y="26"/>
                  <a:pt x="47" y="26"/>
                </a:cubicBezTo>
                <a:cubicBezTo>
                  <a:pt x="43" y="28"/>
                  <a:pt x="43" y="28"/>
                  <a:pt x="43" y="28"/>
                </a:cubicBezTo>
                <a:cubicBezTo>
                  <a:pt x="41" y="33"/>
                  <a:pt x="41" y="33"/>
                  <a:pt x="41" y="33"/>
                </a:cubicBezTo>
                <a:cubicBezTo>
                  <a:pt x="45" y="33"/>
                  <a:pt x="45" y="33"/>
                  <a:pt x="45" y="33"/>
                </a:cubicBezTo>
                <a:cubicBezTo>
                  <a:pt x="46" y="34"/>
                  <a:pt x="46" y="34"/>
                  <a:pt x="46" y="34"/>
                </a:cubicBezTo>
                <a:cubicBezTo>
                  <a:pt x="46" y="41"/>
                  <a:pt x="46" y="41"/>
                  <a:pt x="46" y="41"/>
                </a:cubicBezTo>
                <a:cubicBezTo>
                  <a:pt x="41" y="41"/>
                  <a:pt x="41" y="41"/>
                  <a:pt x="41" y="41"/>
                </a:cubicBezTo>
                <a:cubicBezTo>
                  <a:pt x="39" y="50"/>
                  <a:pt x="39" y="50"/>
                  <a:pt x="39" y="50"/>
                </a:cubicBezTo>
                <a:cubicBezTo>
                  <a:pt x="42" y="53"/>
                  <a:pt x="42" y="53"/>
                  <a:pt x="42" y="53"/>
                </a:cubicBezTo>
                <a:cubicBezTo>
                  <a:pt x="53" y="54"/>
                  <a:pt x="53" y="54"/>
                  <a:pt x="53" y="54"/>
                </a:cubicBezTo>
                <a:cubicBezTo>
                  <a:pt x="56" y="49"/>
                  <a:pt x="56" y="49"/>
                  <a:pt x="56" y="49"/>
                </a:cubicBezTo>
                <a:cubicBezTo>
                  <a:pt x="62" y="49"/>
                  <a:pt x="62" y="49"/>
                  <a:pt x="62" y="49"/>
                </a:cubicBezTo>
                <a:cubicBezTo>
                  <a:pt x="63" y="45"/>
                  <a:pt x="63" y="45"/>
                  <a:pt x="63" y="45"/>
                </a:cubicBezTo>
                <a:cubicBezTo>
                  <a:pt x="67" y="45"/>
                  <a:pt x="67" y="45"/>
                  <a:pt x="67" y="45"/>
                </a:cubicBezTo>
                <a:cubicBezTo>
                  <a:pt x="67" y="42"/>
                  <a:pt x="67" y="42"/>
                  <a:pt x="67" y="42"/>
                </a:cubicBezTo>
                <a:cubicBezTo>
                  <a:pt x="69" y="43"/>
                  <a:pt x="69" y="43"/>
                  <a:pt x="69" y="43"/>
                </a:cubicBezTo>
                <a:cubicBezTo>
                  <a:pt x="69" y="46"/>
                  <a:pt x="69" y="46"/>
                  <a:pt x="69" y="46"/>
                </a:cubicBezTo>
                <a:cubicBezTo>
                  <a:pt x="67" y="46"/>
                  <a:pt x="67" y="46"/>
                  <a:pt x="67" y="46"/>
                </a:cubicBezTo>
                <a:cubicBezTo>
                  <a:pt x="69" y="50"/>
                  <a:pt x="69" y="50"/>
                  <a:pt x="69" y="50"/>
                </a:cubicBezTo>
                <a:cubicBezTo>
                  <a:pt x="71" y="47"/>
                  <a:pt x="71" y="47"/>
                  <a:pt x="71" y="47"/>
                </a:cubicBezTo>
                <a:cubicBezTo>
                  <a:pt x="75" y="45"/>
                  <a:pt x="75" y="45"/>
                  <a:pt x="75" y="45"/>
                </a:cubicBezTo>
                <a:cubicBezTo>
                  <a:pt x="82" y="45"/>
                  <a:pt x="82" y="45"/>
                  <a:pt x="82" y="45"/>
                </a:cubicBezTo>
                <a:cubicBezTo>
                  <a:pt x="83" y="54"/>
                  <a:pt x="83" y="54"/>
                  <a:pt x="83" y="54"/>
                </a:cubicBezTo>
                <a:cubicBezTo>
                  <a:pt x="90" y="57"/>
                  <a:pt x="90" y="57"/>
                  <a:pt x="90" y="57"/>
                </a:cubicBezTo>
                <a:cubicBezTo>
                  <a:pt x="95" y="62"/>
                  <a:pt x="95" y="62"/>
                  <a:pt x="95" y="62"/>
                </a:cubicBezTo>
                <a:cubicBezTo>
                  <a:pt x="99" y="63"/>
                  <a:pt x="99" y="63"/>
                  <a:pt x="99" y="63"/>
                </a:cubicBezTo>
                <a:cubicBezTo>
                  <a:pt x="106" y="60"/>
                  <a:pt x="106" y="60"/>
                  <a:pt x="106" y="60"/>
                </a:cubicBezTo>
                <a:cubicBezTo>
                  <a:pt x="108" y="56"/>
                  <a:pt x="108" y="56"/>
                  <a:pt x="108" y="56"/>
                </a:cubicBezTo>
                <a:cubicBezTo>
                  <a:pt x="110" y="54"/>
                  <a:pt x="110" y="54"/>
                  <a:pt x="110" y="54"/>
                </a:cubicBezTo>
                <a:cubicBezTo>
                  <a:pt x="106" y="50"/>
                  <a:pt x="106" y="50"/>
                  <a:pt x="106" y="50"/>
                </a:cubicBezTo>
                <a:cubicBezTo>
                  <a:pt x="98" y="50"/>
                  <a:pt x="98" y="50"/>
                  <a:pt x="98" y="50"/>
                </a:cubicBezTo>
                <a:cubicBezTo>
                  <a:pt x="95" y="48"/>
                  <a:pt x="95" y="48"/>
                  <a:pt x="95" y="48"/>
                </a:cubicBezTo>
                <a:cubicBezTo>
                  <a:pt x="93" y="45"/>
                  <a:pt x="93" y="45"/>
                  <a:pt x="93" y="45"/>
                </a:cubicBezTo>
                <a:cubicBezTo>
                  <a:pt x="93" y="42"/>
                  <a:pt x="93" y="42"/>
                  <a:pt x="93" y="42"/>
                </a:cubicBezTo>
                <a:cubicBezTo>
                  <a:pt x="93" y="39"/>
                  <a:pt x="93" y="39"/>
                  <a:pt x="93" y="39"/>
                </a:cubicBezTo>
                <a:cubicBezTo>
                  <a:pt x="92" y="33"/>
                  <a:pt x="92" y="33"/>
                  <a:pt x="92" y="33"/>
                </a:cubicBezTo>
                <a:cubicBezTo>
                  <a:pt x="89" y="30"/>
                  <a:pt x="89" y="30"/>
                  <a:pt x="89" y="30"/>
                </a:cubicBezTo>
                <a:cubicBezTo>
                  <a:pt x="92" y="29"/>
                  <a:pt x="92" y="29"/>
                  <a:pt x="92" y="29"/>
                </a:cubicBezTo>
                <a:cubicBezTo>
                  <a:pt x="93" y="32"/>
                  <a:pt x="93" y="32"/>
                  <a:pt x="93" y="32"/>
                </a:cubicBezTo>
                <a:cubicBezTo>
                  <a:pt x="94" y="33"/>
                  <a:pt x="94" y="33"/>
                  <a:pt x="94" y="33"/>
                </a:cubicBezTo>
                <a:cubicBezTo>
                  <a:pt x="97" y="37"/>
                  <a:pt x="97" y="37"/>
                  <a:pt x="97" y="37"/>
                </a:cubicBezTo>
                <a:cubicBezTo>
                  <a:pt x="97" y="46"/>
                  <a:pt x="97" y="46"/>
                  <a:pt x="97" y="46"/>
                </a:cubicBezTo>
                <a:cubicBezTo>
                  <a:pt x="98" y="46"/>
                  <a:pt x="98" y="46"/>
                  <a:pt x="98" y="46"/>
                </a:cubicBezTo>
                <a:cubicBezTo>
                  <a:pt x="101" y="48"/>
                  <a:pt x="101" y="48"/>
                  <a:pt x="101" y="48"/>
                </a:cubicBezTo>
                <a:cubicBezTo>
                  <a:pt x="104" y="50"/>
                  <a:pt x="104" y="50"/>
                  <a:pt x="104" y="50"/>
                </a:cubicBezTo>
                <a:cubicBezTo>
                  <a:pt x="108" y="48"/>
                  <a:pt x="108" y="48"/>
                  <a:pt x="108" y="48"/>
                </a:cubicBezTo>
                <a:cubicBezTo>
                  <a:pt x="119" y="48"/>
                  <a:pt x="119" y="48"/>
                  <a:pt x="119" y="48"/>
                </a:cubicBezTo>
                <a:cubicBezTo>
                  <a:pt x="119" y="48"/>
                  <a:pt x="119" y="48"/>
                  <a:pt x="119" y="48"/>
                </a:cubicBezTo>
                <a:cubicBezTo>
                  <a:pt x="120" y="53"/>
                  <a:pt x="121" y="58"/>
                  <a:pt x="121" y="63"/>
                </a:cubicBezTo>
                <a:cubicBezTo>
                  <a:pt x="121" y="95"/>
                  <a:pt x="95" y="121"/>
                  <a:pt x="63" y="121"/>
                </a:cubicBezTo>
                <a:cubicBezTo>
                  <a:pt x="51" y="121"/>
                  <a:pt x="39" y="117"/>
                  <a:pt x="30" y="110"/>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12"/>
          <p:cNvSpPr>
            <a:spLocks noEditPoints="1"/>
          </p:cNvSpPr>
          <p:nvPr>
            <p:custDataLst>
              <p:tags r:id="rId2"/>
            </p:custDataLst>
          </p:nvPr>
        </p:nvSpPr>
        <p:spPr bwMode="auto">
          <a:xfrm>
            <a:off x="2084499" y="4912158"/>
            <a:ext cx="583013" cy="578458"/>
          </a:xfrm>
          <a:custGeom>
            <a:avLst/>
            <a:gdLst>
              <a:gd name="T0" fmla="*/ 122 w 125"/>
              <a:gd name="T1" fmla="*/ 65 h 124"/>
              <a:gd name="T2" fmla="*/ 115 w 125"/>
              <a:gd name="T3" fmla="*/ 64 h 124"/>
              <a:gd name="T4" fmla="*/ 113 w 125"/>
              <a:gd name="T5" fmla="*/ 47 h 124"/>
              <a:gd name="T6" fmla="*/ 119 w 125"/>
              <a:gd name="T7" fmla="*/ 43 h 124"/>
              <a:gd name="T8" fmla="*/ 120 w 125"/>
              <a:gd name="T9" fmla="*/ 39 h 124"/>
              <a:gd name="T10" fmla="*/ 111 w 125"/>
              <a:gd name="T11" fmla="*/ 23 h 124"/>
              <a:gd name="T12" fmla="*/ 107 w 125"/>
              <a:gd name="T13" fmla="*/ 22 h 124"/>
              <a:gd name="T14" fmla="*/ 100 w 125"/>
              <a:gd name="T15" fmla="*/ 26 h 124"/>
              <a:gd name="T16" fmla="*/ 87 w 125"/>
              <a:gd name="T17" fmla="*/ 17 h 124"/>
              <a:gd name="T18" fmla="*/ 89 w 125"/>
              <a:gd name="T19" fmla="*/ 8 h 124"/>
              <a:gd name="T20" fmla="*/ 87 w 125"/>
              <a:gd name="T21" fmla="*/ 5 h 124"/>
              <a:gd name="T22" fmla="*/ 69 w 125"/>
              <a:gd name="T23" fmla="*/ 0 h 124"/>
              <a:gd name="T24" fmla="*/ 66 w 125"/>
              <a:gd name="T25" fmla="*/ 2 h 124"/>
              <a:gd name="T26" fmla="*/ 64 w 125"/>
              <a:gd name="T27" fmla="*/ 11 h 124"/>
              <a:gd name="T28" fmla="*/ 48 w 125"/>
              <a:gd name="T29" fmla="*/ 13 h 124"/>
              <a:gd name="T30" fmla="*/ 43 w 125"/>
              <a:gd name="T31" fmla="*/ 5 h 124"/>
              <a:gd name="T32" fmla="*/ 39 w 125"/>
              <a:gd name="T33" fmla="*/ 4 h 124"/>
              <a:gd name="T34" fmla="*/ 24 w 125"/>
              <a:gd name="T35" fmla="*/ 13 h 124"/>
              <a:gd name="T36" fmla="*/ 23 w 125"/>
              <a:gd name="T37" fmla="*/ 17 h 124"/>
              <a:gd name="T38" fmla="*/ 27 w 125"/>
              <a:gd name="T39" fmla="*/ 25 h 124"/>
              <a:gd name="T40" fmla="*/ 17 w 125"/>
              <a:gd name="T41" fmla="*/ 37 h 124"/>
              <a:gd name="T42" fmla="*/ 9 w 125"/>
              <a:gd name="T43" fmla="*/ 35 h 124"/>
              <a:gd name="T44" fmla="*/ 5 w 125"/>
              <a:gd name="T45" fmla="*/ 37 h 124"/>
              <a:gd name="T46" fmla="*/ 1 w 125"/>
              <a:gd name="T47" fmla="*/ 55 h 124"/>
              <a:gd name="T48" fmla="*/ 3 w 125"/>
              <a:gd name="T49" fmla="*/ 59 h 124"/>
              <a:gd name="T50" fmla="*/ 10 w 125"/>
              <a:gd name="T51" fmla="*/ 61 h 124"/>
              <a:gd name="T52" fmla="*/ 12 w 125"/>
              <a:gd name="T53" fmla="*/ 77 h 124"/>
              <a:gd name="T54" fmla="*/ 5 w 125"/>
              <a:gd name="T55" fmla="*/ 81 h 124"/>
              <a:gd name="T56" fmla="*/ 4 w 125"/>
              <a:gd name="T57" fmla="*/ 85 h 124"/>
              <a:gd name="T58" fmla="*/ 14 w 125"/>
              <a:gd name="T59" fmla="*/ 101 h 124"/>
              <a:gd name="T60" fmla="*/ 18 w 125"/>
              <a:gd name="T61" fmla="*/ 102 h 124"/>
              <a:gd name="T62" fmla="*/ 24 w 125"/>
              <a:gd name="T63" fmla="*/ 98 h 124"/>
              <a:gd name="T64" fmla="*/ 37 w 125"/>
              <a:gd name="T65" fmla="*/ 109 h 124"/>
              <a:gd name="T66" fmla="*/ 36 w 125"/>
              <a:gd name="T67" fmla="*/ 116 h 124"/>
              <a:gd name="T68" fmla="*/ 38 w 125"/>
              <a:gd name="T69" fmla="*/ 119 h 124"/>
              <a:gd name="T70" fmla="*/ 56 w 125"/>
              <a:gd name="T71" fmla="*/ 124 h 124"/>
              <a:gd name="T72" fmla="*/ 59 w 125"/>
              <a:gd name="T73" fmla="*/ 122 h 124"/>
              <a:gd name="T74" fmla="*/ 61 w 125"/>
              <a:gd name="T75" fmla="*/ 116 h 124"/>
              <a:gd name="T76" fmla="*/ 78 w 125"/>
              <a:gd name="T77" fmla="*/ 113 h 124"/>
              <a:gd name="T78" fmla="*/ 82 w 125"/>
              <a:gd name="T79" fmla="*/ 119 h 124"/>
              <a:gd name="T80" fmla="*/ 86 w 125"/>
              <a:gd name="T81" fmla="*/ 120 h 124"/>
              <a:gd name="T82" fmla="*/ 101 w 125"/>
              <a:gd name="T83" fmla="*/ 111 h 124"/>
              <a:gd name="T84" fmla="*/ 102 w 125"/>
              <a:gd name="T85" fmla="*/ 107 h 124"/>
              <a:gd name="T86" fmla="*/ 99 w 125"/>
              <a:gd name="T87" fmla="*/ 101 h 124"/>
              <a:gd name="T88" fmla="*/ 109 w 125"/>
              <a:gd name="T89" fmla="*/ 87 h 124"/>
              <a:gd name="T90" fmla="*/ 116 w 125"/>
              <a:gd name="T91" fmla="*/ 89 h 124"/>
              <a:gd name="T92" fmla="*/ 120 w 125"/>
              <a:gd name="T93" fmla="*/ 87 h 124"/>
              <a:gd name="T94" fmla="*/ 124 w 125"/>
              <a:gd name="T95" fmla="*/ 69 h 124"/>
              <a:gd name="T96" fmla="*/ 122 w 125"/>
              <a:gd name="T97" fmla="*/ 65 h 124"/>
              <a:gd name="T98" fmla="*/ 58 w 125"/>
              <a:gd name="T99" fmla="*/ 82 h 124"/>
              <a:gd name="T100" fmla="*/ 44 w 125"/>
              <a:gd name="T101" fmla="*/ 58 h 124"/>
              <a:gd name="T102" fmla="*/ 67 w 125"/>
              <a:gd name="T103" fmla="*/ 44 h 124"/>
              <a:gd name="T104" fmla="*/ 81 w 125"/>
              <a:gd name="T105" fmla="*/ 68 h 124"/>
              <a:gd name="T106" fmla="*/ 58 w 125"/>
              <a:gd name="T107" fmla="*/ 8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24">
                <a:moveTo>
                  <a:pt x="122" y="65"/>
                </a:moveTo>
                <a:cubicBezTo>
                  <a:pt x="115" y="64"/>
                  <a:pt x="115" y="64"/>
                  <a:pt x="115" y="64"/>
                </a:cubicBezTo>
                <a:cubicBezTo>
                  <a:pt x="115" y="58"/>
                  <a:pt x="114" y="52"/>
                  <a:pt x="113" y="47"/>
                </a:cubicBezTo>
                <a:cubicBezTo>
                  <a:pt x="119" y="43"/>
                  <a:pt x="119" y="43"/>
                  <a:pt x="119" y="43"/>
                </a:cubicBezTo>
                <a:cubicBezTo>
                  <a:pt x="121" y="42"/>
                  <a:pt x="121" y="40"/>
                  <a:pt x="120" y="39"/>
                </a:cubicBezTo>
                <a:cubicBezTo>
                  <a:pt x="111" y="23"/>
                  <a:pt x="111" y="23"/>
                  <a:pt x="111" y="23"/>
                </a:cubicBezTo>
                <a:cubicBezTo>
                  <a:pt x="110" y="22"/>
                  <a:pt x="109" y="21"/>
                  <a:pt x="107" y="22"/>
                </a:cubicBezTo>
                <a:cubicBezTo>
                  <a:pt x="100" y="26"/>
                  <a:pt x="100" y="26"/>
                  <a:pt x="100" y="26"/>
                </a:cubicBezTo>
                <a:cubicBezTo>
                  <a:pt x="96" y="22"/>
                  <a:pt x="92" y="19"/>
                  <a:pt x="87" y="17"/>
                </a:cubicBezTo>
                <a:cubicBezTo>
                  <a:pt x="89" y="8"/>
                  <a:pt x="89" y="8"/>
                  <a:pt x="89" y="8"/>
                </a:cubicBezTo>
                <a:cubicBezTo>
                  <a:pt x="90" y="7"/>
                  <a:pt x="89" y="5"/>
                  <a:pt x="87" y="5"/>
                </a:cubicBezTo>
                <a:cubicBezTo>
                  <a:pt x="69" y="0"/>
                  <a:pt x="69" y="0"/>
                  <a:pt x="69" y="0"/>
                </a:cubicBezTo>
                <a:cubicBezTo>
                  <a:pt x="68" y="0"/>
                  <a:pt x="66" y="1"/>
                  <a:pt x="66" y="2"/>
                </a:cubicBezTo>
                <a:cubicBezTo>
                  <a:pt x="64" y="11"/>
                  <a:pt x="64" y="11"/>
                  <a:pt x="64" y="11"/>
                </a:cubicBezTo>
                <a:cubicBezTo>
                  <a:pt x="58" y="11"/>
                  <a:pt x="53" y="11"/>
                  <a:pt x="48" y="13"/>
                </a:cubicBezTo>
                <a:cubicBezTo>
                  <a:pt x="43" y="5"/>
                  <a:pt x="43" y="5"/>
                  <a:pt x="43" y="5"/>
                </a:cubicBezTo>
                <a:cubicBezTo>
                  <a:pt x="43" y="4"/>
                  <a:pt x="41" y="3"/>
                  <a:pt x="39" y="4"/>
                </a:cubicBezTo>
                <a:cubicBezTo>
                  <a:pt x="24" y="13"/>
                  <a:pt x="24" y="13"/>
                  <a:pt x="24" y="13"/>
                </a:cubicBezTo>
                <a:cubicBezTo>
                  <a:pt x="22" y="14"/>
                  <a:pt x="22" y="16"/>
                  <a:pt x="23" y="17"/>
                </a:cubicBezTo>
                <a:cubicBezTo>
                  <a:pt x="27" y="25"/>
                  <a:pt x="27" y="25"/>
                  <a:pt x="27" y="25"/>
                </a:cubicBezTo>
                <a:cubicBezTo>
                  <a:pt x="23" y="28"/>
                  <a:pt x="20" y="33"/>
                  <a:pt x="17" y="37"/>
                </a:cubicBezTo>
                <a:cubicBezTo>
                  <a:pt x="9" y="35"/>
                  <a:pt x="9" y="35"/>
                  <a:pt x="9" y="35"/>
                </a:cubicBezTo>
                <a:cubicBezTo>
                  <a:pt x="7" y="35"/>
                  <a:pt x="6" y="36"/>
                  <a:pt x="5" y="37"/>
                </a:cubicBezTo>
                <a:cubicBezTo>
                  <a:pt x="1" y="55"/>
                  <a:pt x="1" y="55"/>
                  <a:pt x="1" y="55"/>
                </a:cubicBezTo>
                <a:cubicBezTo>
                  <a:pt x="0" y="57"/>
                  <a:pt x="1" y="58"/>
                  <a:pt x="3" y="59"/>
                </a:cubicBezTo>
                <a:cubicBezTo>
                  <a:pt x="10" y="61"/>
                  <a:pt x="10" y="61"/>
                  <a:pt x="10" y="61"/>
                </a:cubicBezTo>
                <a:cubicBezTo>
                  <a:pt x="10" y="66"/>
                  <a:pt x="11" y="72"/>
                  <a:pt x="12" y="77"/>
                </a:cubicBezTo>
                <a:cubicBezTo>
                  <a:pt x="5" y="81"/>
                  <a:pt x="5" y="81"/>
                  <a:pt x="5" y="81"/>
                </a:cubicBezTo>
                <a:cubicBezTo>
                  <a:pt x="4" y="82"/>
                  <a:pt x="4" y="84"/>
                  <a:pt x="4" y="85"/>
                </a:cubicBezTo>
                <a:cubicBezTo>
                  <a:pt x="14" y="101"/>
                  <a:pt x="14" y="101"/>
                  <a:pt x="14" y="101"/>
                </a:cubicBezTo>
                <a:cubicBezTo>
                  <a:pt x="15" y="102"/>
                  <a:pt x="16" y="103"/>
                  <a:pt x="18" y="102"/>
                </a:cubicBezTo>
                <a:cubicBezTo>
                  <a:pt x="24" y="98"/>
                  <a:pt x="24" y="98"/>
                  <a:pt x="24" y="98"/>
                </a:cubicBezTo>
                <a:cubicBezTo>
                  <a:pt x="28" y="103"/>
                  <a:pt x="32" y="106"/>
                  <a:pt x="37" y="109"/>
                </a:cubicBezTo>
                <a:cubicBezTo>
                  <a:pt x="36" y="116"/>
                  <a:pt x="36" y="116"/>
                  <a:pt x="36" y="116"/>
                </a:cubicBezTo>
                <a:cubicBezTo>
                  <a:pt x="35" y="117"/>
                  <a:pt x="36" y="119"/>
                  <a:pt x="38" y="119"/>
                </a:cubicBezTo>
                <a:cubicBezTo>
                  <a:pt x="56" y="124"/>
                  <a:pt x="56" y="124"/>
                  <a:pt x="56" y="124"/>
                </a:cubicBezTo>
                <a:cubicBezTo>
                  <a:pt x="57" y="124"/>
                  <a:pt x="59" y="123"/>
                  <a:pt x="59" y="122"/>
                </a:cubicBezTo>
                <a:cubicBezTo>
                  <a:pt x="61" y="116"/>
                  <a:pt x="61" y="116"/>
                  <a:pt x="61" y="116"/>
                </a:cubicBezTo>
                <a:cubicBezTo>
                  <a:pt x="67" y="116"/>
                  <a:pt x="73" y="115"/>
                  <a:pt x="78" y="113"/>
                </a:cubicBezTo>
                <a:cubicBezTo>
                  <a:pt x="82" y="119"/>
                  <a:pt x="82" y="119"/>
                  <a:pt x="82" y="119"/>
                </a:cubicBezTo>
                <a:cubicBezTo>
                  <a:pt x="82" y="120"/>
                  <a:pt x="84" y="121"/>
                  <a:pt x="86" y="120"/>
                </a:cubicBezTo>
                <a:cubicBezTo>
                  <a:pt x="101" y="111"/>
                  <a:pt x="101" y="111"/>
                  <a:pt x="101" y="111"/>
                </a:cubicBezTo>
                <a:cubicBezTo>
                  <a:pt x="103" y="110"/>
                  <a:pt x="103" y="108"/>
                  <a:pt x="102" y="107"/>
                </a:cubicBezTo>
                <a:cubicBezTo>
                  <a:pt x="99" y="101"/>
                  <a:pt x="99" y="101"/>
                  <a:pt x="99" y="101"/>
                </a:cubicBezTo>
                <a:cubicBezTo>
                  <a:pt x="103" y="97"/>
                  <a:pt x="107" y="92"/>
                  <a:pt x="109" y="87"/>
                </a:cubicBezTo>
                <a:cubicBezTo>
                  <a:pt x="116" y="89"/>
                  <a:pt x="116" y="89"/>
                  <a:pt x="116" y="89"/>
                </a:cubicBezTo>
                <a:cubicBezTo>
                  <a:pt x="118" y="89"/>
                  <a:pt x="119" y="88"/>
                  <a:pt x="120" y="87"/>
                </a:cubicBezTo>
                <a:cubicBezTo>
                  <a:pt x="124" y="69"/>
                  <a:pt x="124" y="69"/>
                  <a:pt x="124" y="69"/>
                </a:cubicBezTo>
                <a:cubicBezTo>
                  <a:pt x="125" y="67"/>
                  <a:pt x="124" y="66"/>
                  <a:pt x="122" y="65"/>
                </a:cubicBezTo>
                <a:close/>
                <a:moveTo>
                  <a:pt x="58" y="82"/>
                </a:moveTo>
                <a:cubicBezTo>
                  <a:pt x="48" y="79"/>
                  <a:pt x="41" y="69"/>
                  <a:pt x="44" y="58"/>
                </a:cubicBezTo>
                <a:cubicBezTo>
                  <a:pt x="47" y="48"/>
                  <a:pt x="57" y="42"/>
                  <a:pt x="67" y="44"/>
                </a:cubicBezTo>
                <a:cubicBezTo>
                  <a:pt x="78" y="47"/>
                  <a:pt x="84" y="58"/>
                  <a:pt x="81" y="68"/>
                </a:cubicBezTo>
                <a:cubicBezTo>
                  <a:pt x="79" y="78"/>
                  <a:pt x="68" y="84"/>
                  <a:pt x="58" y="82"/>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13"/>
          <p:cNvSpPr>
            <a:spLocks noEditPoints="1"/>
          </p:cNvSpPr>
          <p:nvPr>
            <p:custDataLst>
              <p:tags r:id="rId3"/>
            </p:custDataLst>
          </p:nvPr>
        </p:nvSpPr>
        <p:spPr bwMode="auto">
          <a:xfrm>
            <a:off x="1655175" y="4991867"/>
            <a:ext cx="421318" cy="419040"/>
          </a:xfrm>
          <a:custGeom>
            <a:avLst/>
            <a:gdLst>
              <a:gd name="T0" fmla="*/ 84 w 90"/>
              <a:gd name="T1" fmla="*/ 26 h 90"/>
              <a:gd name="T2" fmla="*/ 79 w 90"/>
              <a:gd name="T3" fmla="*/ 28 h 90"/>
              <a:gd name="T4" fmla="*/ 72 w 90"/>
              <a:gd name="T5" fmla="*/ 18 h 90"/>
              <a:gd name="T6" fmla="*/ 75 w 90"/>
              <a:gd name="T7" fmla="*/ 13 h 90"/>
              <a:gd name="T8" fmla="*/ 74 w 90"/>
              <a:gd name="T9" fmla="*/ 10 h 90"/>
              <a:gd name="T10" fmla="*/ 63 w 90"/>
              <a:gd name="T11" fmla="*/ 3 h 90"/>
              <a:gd name="T12" fmla="*/ 60 w 90"/>
              <a:gd name="T13" fmla="*/ 4 h 90"/>
              <a:gd name="T14" fmla="*/ 57 w 90"/>
              <a:gd name="T15" fmla="*/ 9 h 90"/>
              <a:gd name="T16" fmla="*/ 45 w 90"/>
              <a:gd name="T17" fmla="*/ 8 h 90"/>
              <a:gd name="T18" fmla="*/ 44 w 90"/>
              <a:gd name="T19" fmla="*/ 1 h 90"/>
              <a:gd name="T20" fmla="*/ 41 w 90"/>
              <a:gd name="T21" fmla="*/ 0 h 90"/>
              <a:gd name="T22" fmla="*/ 28 w 90"/>
              <a:gd name="T23" fmla="*/ 3 h 90"/>
              <a:gd name="T24" fmla="*/ 27 w 90"/>
              <a:gd name="T25" fmla="*/ 6 h 90"/>
              <a:gd name="T26" fmla="*/ 28 w 90"/>
              <a:gd name="T27" fmla="*/ 12 h 90"/>
              <a:gd name="T28" fmla="*/ 19 w 90"/>
              <a:gd name="T29" fmla="*/ 18 h 90"/>
              <a:gd name="T30" fmla="*/ 13 w 90"/>
              <a:gd name="T31" fmla="*/ 15 h 90"/>
              <a:gd name="T32" fmla="*/ 11 w 90"/>
              <a:gd name="T33" fmla="*/ 16 h 90"/>
              <a:gd name="T34" fmla="*/ 4 w 90"/>
              <a:gd name="T35" fmla="*/ 27 h 90"/>
              <a:gd name="T36" fmla="*/ 4 w 90"/>
              <a:gd name="T37" fmla="*/ 30 h 90"/>
              <a:gd name="T38" fmla="*/ 10 w 90"/>
              <a:gd name="T39" fmla="*/ 33 h 90"/>
              <a:gd name="T40" fmla="*/ 8 w 90"/>
              <a:gd name="T41" fmla="*/ 45 h 90"/>
              <a:gd name="T42" fmla="*/ 2 w 90"/>
              <a:gd name="T43" fmla="*/ 46 h 90"/>
              <a:gd name="T44" fmla="*/ 0 w 90"/>
              <a:gd name="T45" fmla="*/ 49 h 90"/>
              <a:gd name="T46" fmla="*/ 3 w 90"/>
              <a:gd name="T47" fmla="*/ 61 h 90"/>
              <a:gd name="T48" fmla="*/ 6 w 90"/>
              <a:gd name="T49" fmla="*/ 63 h 90"/>
              <a:gd name="T50" fmla="*/ 11 w 90"/>
              <a:gd name="T51" fmla="*/ 62 h 90"/>
              <a:gd name="T52" fmla="*/ 18 w 90"/>
              <a:gd name="T53" fmla="*/ 71 h 90"/>
              <a:gd name="T54" fmla="*/ 15 w 90"/>
              <a:gd name="T55" fmla="*/ 76 h 90"/>
              <a:gd name="T56" fmla="*/ 16 w 90"/>
              <a:gd name="T57" fmla="*/ 79 h 90"/>
              <a:gd name="T58" fmla="*/ 27 w 90"/>
              <a:gd name="T59" fmla="*/ 86 h 90"/>
              <a:gd name="T60" fmla="*/ 30 w 90"/>
              <a:gd name="T61" fmla="*/ 85 h 90"/>
              <a:gd name="T62" fmla="*/ 33 w 90"/>
              <a:gd name="T63" fmla="*/ 81 h 90"/>
              <a:gd name="T64" fmla="*/ 45 w 90"/>
              <a:gd name="T65" fmla="*/ 83 h 90"/>
              <a:gd name="T66" fmla="*/ 46 w 90"/>
              <a:gd name="T67" fmla="*/ 88 h 90"/>
              <a:gd name="T68" fmla="*/ 49 w 90"/>
              <a:gd name="T69" fmla="*/ 89 h 90"/>
              <a:gd name="T70" fmla="*/ 62 w 90"/>
              <a:gd name="T71" fmla="*/ 86 h 90"/>
              <a:gd name="T72" fmla="*/ 63 w 90"/>
              <a:gd name="T73" fmla="*/ 84 h 90"/>
              <a:gd name="T74" fmla="*/ 62 w 90"/>
              <a:gd name="T75" fmla="*/ 79 h 90"/>
              <a:gd name="T76" fmla="*/ 72 w 90"/>
              <a:gd name="T77" fmla="*/ 72 h 90"/>
              <a:gd name="T78" fmla="*/ 77 w 90"/>
              <a:gd name="T79" fmla="*/ 74 h 90"/>
              <a:gd name="T80" fmla="*/ 79 w 90"/>
              <a:gd name="T81" fmla="*/ 74 h 90"/>
              <a:gd name="T82" fmla="*/ 86 w 90"/>
              <a:gd name="T83" fmla="*/ 62 h 90"/>
              <a:gd name="T84" fmla="*/ 86 w 90"/>
              <a:gd name="T85" fmla="*/ 59 h 90"/>
              <a:gd name="T86" fmla="*/ 81 w 90"/>
              <a:gd name="T87" fmla="*/ 57 h 90"/>
              <a:gd name="T88" fmla="*/ 83 w 90"/>
              <a:gd name="T89" fmla="*/ 45 h 90"/>
              <a:gd name="T90" fmla="*/ 88 w 90"/>
              <a:gd name="T91" fmla="*/ 43 h 90"/>
              <a:gd name="T92" fmla="*/ 90 w 90"/>
              <a:gd name="T93" fmla="*/ 41 h 90"/>
              <a:gd name="T94" fmla="*/ 87 w 90"/>
              <a:gd name="T95" fmla="*/ 28 h 90"/>
              <a:gd name="T96" fmla="*/ 84 w 90"/>
              <a:gd name="T97" fmla="*/ 26 h 90"/>
              <a:gd name="T98" fmla="*/ 49 w 90"/>
              <a:gd name="T99" fmla="*/ 59 h 90"/>
              <a:gd name="T100" fmla="*/ 32 w 90"/>
              <a:gd name="T101" fmla="*/ 49 h 90"/>
              <a:gd name="T102" fmla="*/ 42 w 90"/>
              <a:gd name="T103" fmla="*/ 32 h 90"/>
              <a:gd name="T104" fmla="*/ 59 w 90"/>
              <a:gd name="T105" fmla="*/ 42 h 90"/>
              <a:gd name="T106" fmla="*/ 49 w 90"/>
              <a:gd name="T10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84" y="26"/>
                </a:moveTo>
                <a:cubicBezTo>
                  <a:pt x="79" y="28"/>
                  <a:pt x="79" y="28"/>
                  <a:pt x="79" y="28"/>
                </a:cubicBezTo>
                <a:cubicBezTo>
                  <a:pt x="77" y="24"/>
                  <a:pt x="75" y="21"/>
                  <a:pt x="72" y="18"/>
                </a:cubicBezTo>
                <a:cubicBezTo>
                  <a:pt x="75" y="13"/>
                  <a:pt x="75" y="13"/>
                  <a:pt x="75" y="13"/>
                </a:cubicBezTo>
                <a:cubicBezTo>
                  <a:pt x="75" y="12"/>
                  <a:pt x="75" y="11"/>
                  <a:pt x="74" y="10"/>
                </a:cubicBezTo>
                <a:cubicBezTo>
                  <a:pt x="63" y="3"/>
                  <a:pt x="63" y="3"/>
                  <a:pt x="63" y="3"/>
                </a:cubicBezTo>
                <a:cubicBezTo>
                  <a:pt x="62" y="3"/>
                  <a:pt x="60" y="3"/>
                  <a:pt x="60" y="4"/>
                </a:cubicBezTo>
                <a:cubicBezTo>
                  <a:pt x="57" y="9"/>
                  <a:pt x="57" y="9"/>
                  <a:pt x="57" y="9"/>
                </a:cubicBezTo>
                <a:cubicBezTo>
                  <a:pt x="53" y="8"/>
                  <a:pt x="49" y="7"/>
                  <a:pt x="45" y="8"/>
                </a:cubicBezTo>
                <a:cubicBezTo>
                  <a:pt x="44" y="1"/>
                  <a:pt x="44" y="1"/>
                  <a:pt x="44" y="1"/>
                </a:cubicBezTo>
                <a:cubicBezTo>
                  <a:pt x="43" y="0"/>
                  <a:pt x="42" y="0"/>
                  <a:pt x="41" y="0"/>
                </a:cubicBezTo>
                <a:cubicBezTo>
                  <a:pt x="28" y="3"/>
                  <a:pt x="28" y="3"/>
                  <a:pt x="28" y="3"/>
                </a:cubicBezTo>
                <a:cubicBezTo>
                  <a:pt x="27" y="3"/>
                  <a:pt x="26" y="5"/>
                  <a:pt x="27" y="6"/>
                </a:cubicBezTo>
                <a:cubicBezTo>
                  <a:pt x="28" y="12"/>
                  <a:pt x="28" y="12"/>
                  <a:pt x="28" y="12"/>
                </a:cubicBezTo>
                <a:cubicBezTo>
                  <a:pt x="25" y="13"/>
                  <a:pt x="22" y="16"/>
                  <a:pt x="19" y="18"/>
                </a:cubicBezTo>
                <a:cubicBezTo>
                  <a:pt x="13" y="15"/>
                  <a:pt x="13" y="15"/>
                  <a:pt x="13" y="15"/>
                </a:cubicBezTo>
                <a:cubicBezTo>
                  <a:pt x="12" y="15"/>
                  <a:pt x="11" y="15"/>
                  <a:pt x="11" y="16"/>
                </a:cubicBezTo>
                <a:cubicBezTo>
                  <a:pt x="4" y="27"/>
                  <a:pt x="4" y="27"/>
                  <a:pt x="4" y="27"/>
                </a:cubicBezTo>
                <a:cubicBezTo>
                  <a:pt x="3" y="28"/>
                  <a:pt x="3" y="29"/>
                  <a:pt x="4" y="30"/>
                </a:cubicBezTo>
                <a:cubicBezTo>
                  <a:pt x="10" y="33"/>
                  <a:pt x="10" y="33"/>
                  <a:pt x="10" y="33"/>
                </a:cubicBezTo>
                <a:cubicBezTo>
                  <a:pt x="8" y="37"/>
                  <a:pt x="8" y="41"/>
                  <a:pt x="8" y="45"/>
                </a:cubicBezTo>
                <a:cubicBezTo>
                  <a:pt x="2" y="46"/>
                  <a:pt x="2" y="46"/>
                  <a:pt x="2" y="46"/>
                </a:cubicBezTo>
                <a:cubicBezTo>
                  <a:pt x="1" y="46"/>
                  <a:pt x="0" y="47"/>
                  <a:pt x="0" y="49"/>
                </a:cubicBezTo>
                <a:cubicBezTo>
                  <a:pt x="3" y="61"/>
                  <a:pt x="3" y="61"/>
                  <a:pt x="3" y="61"/>
                </a:cubicBezTo>
                <a:cubicBezTo>
                  <a:pt x="4" y="63"/>
                  <a:pt x="5" y="63"/>
                  <a:pt x="6" y="63"/>
                </a:cubicBezTo>
                <a:cubicBezTo>
                  <a:pt x="11" y="62"/>
                  <a:pt x="11" y="62"/>
                  <a:pt x="11" y="62"/>
                </a:cubicBezTo>
                <a:cubicBezTo>
                  <a:pt x="13" y="65"/>
                  <a:pt x="16" y="69"/>
                  <a:pt x="18" y="71"/>
                </a:cubicBezTo>
                <a:cubicBezTo>
                  <a:pt x="15" y="76"/>
                  <a:pt x="15" y="76"/>
                  <a:pt x="15" y="76"/>
                </a:cubicBezTo>
                <a:cubicBezTo>
                  <a:pt x="15" y="77"/>
                  <a:pt x="15" y="79"/>
                  <a:pt x="16" y="79"/>
                </a:cubicBezTo>
                <a:cubicBezTo>
                  <a:pt x="27" y="86"/>
                  <a:pt x="27" y="86"/>
                  <a:pt x="27" y="86"/>
                </a:cubicBezTo>
                <a:cubicBezTo>
                  <a:pt x="28" y="87"/>
                  <a:pt x="30" y="86"/>
                  <a:pt x="30" y="85"/>
                </a:cubicBezTo>
                <a:cubicBezTo>
                  <a:pt x="33" y="81"/>
                  <a:pt x="33" y="81"/>
                  <a:pt x="33" y="81"/>
                </a:cubicBezTo>
                <a:cubicBezTo>
                  <a:pt x="37" y="82"/>
                  <a:pt x="41" y="83"/>
                  <a:pt x="45" y="83"/>
                </a:cubicBezTo>
                <a:cubicBezTo>
                  <a:pt x="46" y="88"/>
                  <a:pt x="46" y="88"/>
                  <a:pt x="46" y="88"/>
                </a:cubicBezTo>
                <a:cubicBezTo>
                  <a:pt x="47" y="89"/>
                  <a:pt x="48" y="90"/>
                  <a:pt x="49" y="89"/>
                </a:cubicBezTo>
                <a:cubicBezTo>
                  <a:pt x="62" y="86"/>
                  <a:pt x="62" y="86"/>
                  <a:pt x="62" y="86"/>
                </a:cubicBezTo>
                <a:cubicBezTo>
                  <a:pt x="63" y="86"/>
                  <a:pt x="64" y="85"/>
                  <a:pt x="63" y="84"/>
                </a:cubicBezTo>
                <a:cubicBezTo>
                  <a:pt x="62" y="79"/>
                  <a:pt x="62" y="79"/>
                  <a:pt x="62" y="79"/>
                </a:cubicBezTo>
                <a:cubicBezTo>
                  <a:pt x="66" y="77"/>
                  <a:pt x="69" y="75"/>
                  <a:pt x="72" y="72"/>
                </a:cubicBezTo>
                <a:cubicBezTo>
                  <a:pt x="77" y="74"/>
                  <a:pt x="77" y="74"/>
                  <a:pt x="77" y="74"/>
                </a:cubicBezTo>
                <a:cubicBezTo>
                  <a:pt x="78" y="75"/>
                  <a:pt x="79" y="75"/>
                  <a:pt x="79" y="74"/>
                </a:cubicBezTo>
                <a:cubicBezTo>
                  <a:pt x="86" y="62"/>
                  <a:pt x="86" y="62"/>
                  <a:pt x="86" y="62"/>
                </a:cubicBezTo>
                <a:cubicBezTo>
                  <a:pt x="87" y="61"/>
                  <a:pt x="87" y="60"/>
                  <a:pt x="86" y="59"/>
                </a:cubicBezTo>
                <a:cubicBezTo>
                  <a:pt x="81" y="57"/>
                  <a:pt x="81" y="57"/>
                  <a:pt x="81" y="57"/>
                </a:cubicBezTo>
                <a:cubicBezTo>
                  <a:pt x="83" y="53"/>
                  <a:pt x="83" y="49"/>
                  <a:pt x="83" y="45"/>
                </a:cubicBezTo>
                <a:cubicBezTo>
                  <a:pt x="88" y="43"/>
                  <a:pt x="88" y="43"/>
                  <a:pt x="88" y="43"/>
                </a:cubicBezTo>
                <a:cubicBezTo>
                  <a:pt x="89" y="43"/>
                  <a:pt x="90" y="42"/>
                  <a:pt x="90" y="41"/>
                </a:cubicBezTo>
                <a:cubicBezTo>
                  <a:pt x="87" y="28"/>
                  <a:pt x="87" y="28"/>
                  <a:pt x="87" y="28"/>
                </a:cubicBezTo>
                <a:cubicBezTo>
                  <a:pt x="86" y="27"/>
                  <a:pt x="85" y="26"/>
                  <a:pt x="84" y="26"/>
                </a:cubicBezTo>
                <a:close/>
                <a:moveTo>
                  <a:pt x="49" y="59"/>
                </a:moveTo>
                <a:cubicBezTo>
                  <a:pt x="41" y="61"/>
                  <a:pt x="34" y="56"/>
                  <a:pt x="32" y="49"/>
                </a:cubicBezTo>
                <a:cubicBezTo>
                  <a:pt x="30" y="41"/>
                  <a:pt x="35" y="34"/>
                  <a:pt x="42" y="32"/>
                </a:cubicBezTo>
                <a:cubicBezTo>
                  <a:pt x="50" y="30"/>
                  <a:pt x="57" y="35"/>
                  <a:pt x="59" y="42"/>
                </a:cubicBezTo>
                <a:cubicBezTo>
                  <a:pt x="61" y="49"/>
                  <a:pt x="56" y="57"/>
                  <a:pt x="49" y="59"/>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6"/>
          <p:cNvSpPr>
            <a:spLocks/>
          </p:cNvSpPr>
          <p:nvPr>
            <p:custDataLst>
              <p:tags r:id="rId4"/>
            </p:custDataLst>
          </p:nvPr>
        </p:nvSpPr>
        <p:spPr bwMode="auto">
          <a:xfrm>
            <a:off x="1032401" y="4916713"/>
            <a:ext cx="546574" cy="569348"/>
          </a:xfrm>
          <a:custGeom>
            <a:avLst/>
            <a:gdLst>
              <a:gd name="T0" fmla="*/ 111 w 117"/>
              <a:gd name="T1" fmla="*/ 13 h 122"/>
              <a:gd name="T2" fmla="*/ 110 w 117"/>
              <a:gd name="T3" fmla="*/ 14 h 122"/>
              <a:gd name="T4" fmla="*/ 102 w 117"/>
              <a:gd name="T5" fmla="*/ 22 h 122"/>
              <a:gd name="T6" fmla="*/ 96 w 117"/>
              <a:gd name="T7" fmla="*/ 23 h 122"/>
              <a:gd name="T8" fmla="*/ 95 w 117"/>
              <a:gd name="T9" fmla="*/ 21 h 122"/>
              <a:gd name="T10" fmla="*/ 95 w 117"/>
              <a:gd name="T11" fmla="*/ 21 h 122"/>
              <a:gd name="T12" fmla="*/ 93 w 117"/>
              <a:gd name="T13" fmla="*/ 20 h 122"/>
              <a:gd name="T14" fmla="*/ 93 w 117"/>
              <a:gd name="T15" fmla="*/ 14 h 122"/>
              <a:gd name="T16" fmla="*/ 101 w 117"/>
              <a:gd name="T17" fmla="*/ 5 h 122"/>
              <a:gd name="T18" fmla="*/ 101 w 117"/>
              <a:gd name="T19" fmla="*/ 4 h 122"/>
              <a:gd name="T20" fmla="*/ 72 w 117"/>
              <a:gd name="T21" fmla="*/ 10 h 122"/>
              <a:gd name="T22" fmla="*/ 66 w 117"/>
              <a:gd name="T23" fmla="*/ 36 h 122"/>
              <a:gd name="T24" fmla="*/ 3 w 117"/>
              <a:gd name="T25" fmla="*/ 102 h 122"/>
              <a:gd name="T26" fmla="*/ 3 w 117"/>
              <a:gd name="T27" fmla="*/ 113 h 122"/>
              <a:gd name="T28" fmla="*/ 10 w 117"/>
              <a:gd name="T29" fmla="*/ 119 h 122"/>
              <a:gd name="T30" fmla="*/ 21 w 117"/>
              <a:gd name="T31" fmla="*/ 119 h 122"/>
              <a:gd name="T32" fmla="*/ 82 w 117"/>
              <a:gd name="T33" fmla="*/ 51 h 122"/>
              <a:gd name="T34" fmla="*/ 107 w 117"/>
              <a:gd name="T35" fmla="*/ 43 h 122"/>
              <a:gd name="T36" fmla="*/ 111 w 117"/>
              <a:gd name="T37"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22">
                <a:moveTo>
                  <a:pt x="111" y="13"/>
                </a:moveTo>
                <a:cubicBezTo>
                  <a:pt x="111" y="13"/>
                  <a:pt x="111" y="13"/>
                  <a:pt x="110" y="14"/>
                </a:cubicBezTo>
                <a:cubicBezTo>
                  <a:pt x="109" y="14"/>
                  <a:pt x="102" y="22"/>
                  <a:pt x="102" y="22"/>
                </a:cubicBezTo>
                <a:cubicBezTo>
                  <a:pt x="100" y="24"/>
                  <a:pt x="98" y="24"/>
                  <a:pt x="96" y="23"/>
                </a:cubicBezTo>
                <a:cubicBezTo>
                  <a:pt x="95" y="21"/>
                  <a:pt x="95" y="21"/>
                  <a:pt x="95" y="21"/>
                </a:cubicBezTo>
                <a:cubicBezTo>
                  <a:pt x="95" y="21"/>
                  <a:pt x="95" y="21"/>
                  <a:pt x="95" y="21"/>
                </a:cubicBezTo>
                <a:cubicBezTo>
                  <a:pt x="93" y="20"/>
                  <a:pt x="93" y="20"/>
                  <a:pt x="93" y="20"/>
                </a:cubicBezTo>
                <a:cubicBezTo>
                  <a:pt x="92" y="18"/>
                  <a:pt x="92" y="16"/>
                  <a:pt x="93" y="14"/>
                </a:cubicBezTo>
                <a:cubicBezTo>
                  <a:pt x="93" y="14"/>
                  <a:pt x="101" y="6"/>
                  <a:pt x="101" y="5"/>
                </a:cubicBezTo>
                <a:cubicBezTo>
                  <a:pt x="102" y="4"/>
                  <a:pt x="101" y="4"/>
                  <a:pt x="101" y="4"/>
                </a:cubicBezTo>
                <a:cubicBezTo>
                  <a:pt x="92" y="0"/>
                  <a:pt x="80" y="2"/>
                  <a:pt x="72" y="10"/>
                </a:cubicBezTo>
                <a:cubicBezTo>
                  <a:pt x="65" y="18"/>
                  <a:pt x="63" y="27"/>
                  <a:pt x="66" y="36"/>
                </a:cubicBezTo>
                <a:cubicBezTo>
                  <a:pt x="3" y="102"/>
                  <a:pt x="3" y="102"/>
                  <a:pt x="3" y="102"/>
                </a:cubicBezTo>
                <a:cubicBezTo>
                  <a:pt x="0" y="105"/>
                  <a:pt x="0" y="110"/>
                  <a:pt x="3" y="113"/>
                </a:cubicBezTo>
                <a:cubicBezTo>
                  <a:pt x="10" y="119"/>
                  <a:pt x="10" y="119"/>
                  <a:pt x="10" y="119"/>
                </a:cubicBezTo>
                <a:cubicBezTo>
                  <a:pt x="13" y="122"/>
                  <a:pt x="18" y="122"/>
                  <a:pt x="21" y="119"/>
                </a:cubicBezTo>
                <a:cubicBezTo>
                  <a:pt x="82" y="51"/>
                  <a:pt x="82" y="51"/>
                  <a:pt x="82" y="51"/>
                </a:cubicBezTo>
                <a:cubicBezTo>
                  <a:pt x="91" y="53"/>
                  <a:pt x="101" y="51"/>
                  <a:pt x="107" y="43"/>
                </a:cubicBezTo>
                <a:cubicBezTo>
                  <a:pt x="115" y="35"/>
                  <a:pt x="117" y="22"/>
                  <a:pt x="111" y="13"/>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25"/>
          <p:cNvSpPr>
            <a:spLocks noEditPoints="1"/>
          </p:cNvSpPr>
          <p:nvPr>
            <p:custDataLst>
              <p:tags r:id="rId5"/>
            </p:custDataLst>
          </p:nvPr>
        </p:nvSpPr>
        <p:spPr bwMode="auto">
          <a:xfrm>
            <a:off x="4638482" y="4756157"/>
            <a:ext cx="826693" cy="890460"/>
          </a:xfrm>
          <a:custGeom>
            <a:avLst/>
            <a:gdLst>
              <a:gd name="T0" fmla="*/ 77 w 177"/>
              <a:gd name="T1" fmla="*/ 12 h 191"/>
              <a:gd name="T2" fmla="*/ 53 w 177"/>
              <a:gd name="T3" fmla="*/ 9 h 191"/>
              <a:gd name="T4" fmla="*/ 111 w 177"/>
              <a:gd name="T5" fmla="*/ 24 h 191"/>
              <a:gd name="T6" fmla="*/ 111 w 177"/>
              <a:gd name="T7" fmla="*/ 0 h 191"/>
              <a:gd name="T8" fmla="*/ 33 w 177"/>
              <a:gd name="T9" fmla="*/ 61 h 191"/>
              <a:gd name="T10" fmla="*/ 54 w 177"/>
              <a:gd name="T11" fmla="*/ 49 h 191"/>
              <a:gd name="T12" fmla="*/ 30 w 177"/>
              <a:gd name="T13" fmla="*/ 53 h 191"/>
              <a:gd name="T14" fmla="*/ 88 w 177"/>
              <a:gd name="T15" fmla="*/ 65 h 191"/>
              <a:gd name="T16" fmla="*/ 97 w 177"/>
              <a:gd name="T17" fmla="*/ 44 h 191"/>
              <a:gd name="T18" fmla="*/ 122 w 177"/>
              <a:gd name="T19" fmla="*/ 53 h 191"/>
              <a:gd name="T20" fmla="*/ 146 w 177"/>
              <a:gd name="T21" fmla="*/ 56 h 191"/>
              <a:gd name="T22" fmla="*/ 125 w 177"/>
              <a:gd name="T23" fmla="*/ 44 h 191"/>
              <a:gd name="T24" fmla="*/ 5 w 177"/>
              <a:gd name="T25" fmla="*/ 114 h 191"/>
              <a:gd name="T26" fmla="*/ 11 w 177"/>
              <a:gd name="T27" fmla="*/ 191 h 191"/>
              <a:gd name="T28" fmla="*/ 39 w 177"/>
              <a:gd name="T29" fmla="*/ 127 h 191"/>
              <a:gd name="T30" fmla="*/ 28 w 177"/>
              <a:gd name="T31" fmla="*/ 102 h 191"/>
              <a:gd name="T32" fmla="*/ 19 w 177"/>
              <a:gd name="T33" fmla="*/ 81 h 191"/>
              <a:gd name="T34" fmla="*/ 111 w 177"/>
              <a:gd name="T35" fmla="*/ 108 h 191"/>
              <a:gd name="T36" fmla="*/ 94 w 177"/>
              <a:gd name="T37" fmla="*/ 152 h 191"/>
              <a:gd name="T38" fmla="*/ 122 w 177"/>
              <a:gd name="T39" fmla="*/ 155 h 191"/>
              <a:gd name="T40" fmla="*/ 171 w 177"/>
              <a:gd name="T41" fmla="*/ 114 h 191"/>
              <a:gd name="T42" fmla="*/ 137 w 177"/>
              <a:gd name="T43" fmla="*/ 127 h 191"/>
              <a:gd name="T44" fmla="*/ 165 w 177"/>
              <a:gd name="T45" fmla="*/ 191 h 191"/>
              <a:gd name="T46" fmla="*/ 171 w 177"/>
              <a:gd name="T47" fmla="*/ 114 h 191"/>
              <a:gd name="T48" fmla="*/ 157 w 177"/>
              <a:gd name="T49" fmla="*/ 105 h 191"/>
              <a:gd name="T50" fmla="*/ 157 w 177"/>
              <a:gd name="T51" fmla="*/ 81 h 191"/>
              <a:gd name="T52" fmla="*/ 100 w 177"/>
              <a:gd name="T53" fmla="*/ 64 h 191"/>
              <a:gd name="T54" fmla="*/ 111 w 177"/>
              <a:gd name="T55" fmla="*/ 81 h 191"/>
              <a:gd name="T56" fmla="*/ 111 w 177"/>
              <a:gd name="T57" fmla="*/ 105 h 191"/>
              <a:gd name="T58" fmla="*/ 111 w 177"/>
              <a:gd name="T59" fmla="*/ 81 h 191"/>
              <a:gd name="T60" fmla="*/ 118 w 177"/>
              <a:gd name="T61" fmla="*/ 53 h 191"/>
              <a:gd name="T62" fmla="*/ 111 w 177"/>
              <a:gd name="T63" fmla="*/ 27 h 191"/>
              <a:gd name="T64" fmla="*/ 118 w 177"/>
              <a:gd name="T65" fmla="*/ 58 h 191"/>
              <a:gd name="T66" fmla="*/ 52 w 177"/>
              <a:gd name="T67" fmla="*/ 66 h 191"/>
              <a:gd name="T68" fmla="*/ 56 w 177"/>
              <a:gd name="T69" fmla="*/ 84 h 191"/>
              <a:gd name="T70" fmla="*/ 65 w 177"/>
              <a:gd name="T71" fmla="*/ 105 h 191"/>
              <a:gd name="T72" fmla="*/ 71 w 177"/>
              <a:gd name="T73" fmla="*/ 70 h 191"/>
              <a:gd name="T74" fmla="*/ 72 w 177"/>
              <a:gd name="T75" fmla="*/ 48 h 191"/>
              <a:gd name="T76" fmla="*/ 65 w 177"/>
              <a:gd name="T77" fmla="*/ 27 h 191"/>
              <a:gd name="T78" fmla="*/ 72 w 177"/>
              <a:gd name="T79" fmla="*/ 57 h 191"/>
              <a:gd name="T80" fmla="*/ 141 w 177"/>
              <a:gd name="T81" fmla="*/ 93 h 191"/>
              <a:gd name="T82" fmla="*/ 134 w 177"/>
              <a:gd name="T83" fmla="*/ 67 h 191"/>
              <a:gd name="T84" fmla="*/ 127 w 177"/>
              <a:gd name="T85" fmla="*/ 93 h 191"/>
              <a:gd name="T86" fmla="*/ 128 w 177"/>
              <a:gd name="T87" fmla="*/ 111 h 191"/>
              <a:gd name="T88" fmla="*/ 50 w 177"/>
              <a:gd name="T89" fmla="*/ 109 h 191"/>
              <a:gd name="T90" fmla="*/ 54 w 177"/>
              <a:gd name="T91" fmla="*/ 82 h 191"/>
              <a:gd name="T92" fmla="*/ 30 w 177"/>
              <a:gd name="T93" fmla="*/ 72 h 191"/>
              <a:gd name="T94" fmla="*/ 31 w 177"/>
              <a:gd name="T95" fmla="*/ 105 h 191"/>
              <a:gd name="T96" fmla="*/ 48 w 177"/>
              <a:gd name="T97" fmla="*/ 111 h 191"/>
              <a:gd name="T98" fmla="*/ 101 w 177"/>
              <a:gd name="T99" fmla="*/ 106 h 191"/>
              <a:gd name="T100" fmla="*/ 102 w 177"/>
              <a:gd name="T101" fmla="*/ 73 h 191"/>
              <a:gd name="T102" fmla="*/ 71 w 177"/>
              <a:gd name="T103" fmla="*/ 78 h 191"/>
              <a:gd name="T104" fmla="*/ 80 w 177"/>
              <a:gd name="T105" fmla="*/ 109 h 191"/>
              <a:gd name="T106" fmla="*/ 96 w 177"/>
              <a:gd name="T107" fmla="*/ 109 h 191"/>
              <a:gd name="T108" fmla="*/ 65 w 177"/>
              <a:gd name="T109" fmla="*/ 108 h 191"/>
              <a:gd name="T110" fmla="*/ 55 w 177"/>
              <a:gd name="T111" fmla="*/ 155 h 191"/>
              <a:gd name="T112" fmla="*/ 82 w 177"/>
              <a:gd name="T113"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 h="191">
                <a:moveTo>
                  <a:pt x="56" y="21"/>
                </a:moveTo>
                <a:cubicBezTo>
                  <a:pt x="59" y="23"/>
                  <a:pt x="62" y="24"/>
                  <a:pt x="65" y="24"/>
                </a:cubicBezTo>
                <a:cubicBezTo>
                  <a:pt x="65" y="24"/>
                  <a:pt x="65" y="24"/>
                  <a:pt x="65" y="24"/>
                </a:cubicBezTo>
                <a:cubicBezTo>
                  <a:pt x="65" y="24"/>
                  <a:pt x="65" y="24"/>
                  <a:pt x="65" y="24"/>
                </a:cubicBezTo>
                <a:cubicBezTo>
                  <a:pt x="69" y="24"/>
                  <a:pt x="71" y="23"/>
                  <a:pt x="74" y="21"/>
                </a:cubicBezTo>
                <a:cubicBezTo>
                  <a:pt x="75" y="19"/>
                  <a:pt x="76" y="18"/>
                  <a:pt x="77" y="16"/>
                </a:cubicBezTo>
                <a:cubicBezTo>
                  <a:pt x="77" y="15"/>
                  <a:pt x="77" y="13"/>
                  <a:pt x="77" y="12"/>
                </a:cubicBezTo>
                <a:cubicBezTo>
                  <a:pt x="77" y="11"/>
                  <a:pt x="77" y="10"/>
                  <a:pt x="77" y="9"/>
                </a:cubicBezTo>
                <a:cubicBezTo>
                  <a:pt x="76" y="7"/>
                  <a:pt x="75" y="5"/>
                  <a:pt x="74" y="4"/>
                </a:cubicBezTo>
                <a:cubicBezTo>
                  <a:pt x="71" y="1"/>
                  <a:pt x="69" y="0"/>
                  <a:pt x="65" y="0"/>
                </a:cubicBezTo>
                <a:cubicBezTo>
                  <a:pt x="65" y="0"/>
                  <a:pt x="65" y="0"/>
                  <a:pt x="65" y="0"/>
                </a:cubicBezTo>
                <a:cubicBezTo>
                  <a:pt x="65" y="0"/>
                  <a:pt x="65" y="0"/>
                  <a:pt x="65" y="0"/>
                </a:cubicBezTo>
                <a:cubicBezTo>
                  <a:pt x="62" y="0"/>
                  <a:pt x="59" y="1"/>
                  <a:pt x="56" y="4"/>
                </a:cubicBezTo>
                <a:cubicBezTo>
                  <a:pt x="55" y="5"/>
                  <a:pt x="54" y="7"/>
                  <a:pt x="53" y="9"/>
                </a:cubicBezTo>
                <a:cubicBezTo>
                  <a:pt x="53" y="10"/>
                  <a:pt x="53" y="11"/>
                  <a:pt x="53" y="12"/>
                </a:cubicBezTo>
                <a:cubicBezTo>
                  <a:pt x="53" y="13"/>
                  <a:pt x="53" y="15"/>
                  <a:pt x="53" y="16"/>
                </a:cubicBezTo>
                <a:cubicBezTo>
                  <a:pt x="54" y="18"/>
                  <a:pt x="55" y="19"/>
                  <a:pt x="56" y="21"/>
                </a:cubicBezTo>
                <a:close/>
                <a:moveTo>
                  <a:pt x="102" y="21"/>
                </a:moveTo>
                <a:cubicBezTo>
                  <a:pt x="105" y="23"/>
                  <a:pt x="108" y="24"/>
                  <a:pt x="111" y="24"/>
                </a:cubicBezTo>
                <a:cubicBezTo>
                  <a:pt x="111" y="24"/>
                  <a:pt x="111" y="24"/>
                  <a:pt x="111" y="24"/>
                </a:cubicBezTo>
                <a:cubicBezTo>
                  <a:pt x="111" y="24"/>
                  <a:pt x="111" y="24"/>
                  <a:pt x="111" y="24"/>
                </a:cubicBezTo>
                <a:cubicBezTo>
                  <a:pt x="114" y="24"/>
                  <a:pt x="117" y="23"/>
                  <a:pt x="120" y="21"/>
                </a:cubicBezTo>
                <a:cubicBezTo>
                  <a:pt x="121" y="19"/>
                  <a:pt x="122" y="18"/>
                  <a:pt x="123" y="16"/>
                </a:cubicBezTo>
                <a:cubicBezTo>
                  <a:pt x="123" y="15"/>
                  <a:pt x="123" y="13"/>
                  <a:pt x="123" y="12"/>
                </a:cubicBezTo>
                <a:cubicBezTo>
                  <a:pt x="123" y="11"/>
                  <a:pt x="123" y="10"/>
                  <a:pt x="123" y="9"/>
                </a:cubicBezTo>
                <a:cubicBezTo>
                  <a:pt x="122" y="7"/>
                  <a:pt x="121" y="5"/>
                  <a:pt x="120" y="4"/>
                </a:cubicBezTo>
                <a:cubicBezTo>
                  <a:pt x="117" y="1"/>
                  <a:pt x="114" y="0"/>
                  <a:pt x="111" y="0"/>
                </a:cubicBezTo>
                <a:cubicBezTo>
                  <a:pt x="111" y="0"/>
                  <a:pt x="111" y="0"/>
                  <a:pt x="111" y="0"/>
                </a:cubicBezTo>
                <a:cubicBezTo>
                  <a:pt x="111" y="0"/>
                  <a:pt x="111" y="0"/>
                  <a:pt x="111" y="0"/>
                </a:cubicBezTo>
                <a:cubicBezTo>
                  <a:pt x="108" y="0"/>
                  <a:pt x="105" y="1"/>
                  <a:pt x="102" y="4"/>
                </a:cubicBezTo>
                <a:cubicBezTo>
                  <a:pt x="101" y="5"/>
                  <a:pt x="100" y="7"/>
                  <a:pt x="99" y="9"/>
                </a:cubicBezTo>
                <a:cubicBezTo>
                  <a:pt x="99" y="10"/>
                  <a:pt x="99" y="11"/>
                  <a:pt x="99" y="12"/>
                </a:cubicBezTo>
                <a:cubicBezTo>
                  <a:pt x="99" y="13"/>
                  <a:pt x="99" y="15"/>
                  <a:pt x="99" y="16"/>
                </a:cubicBezTo>
                <a:cubicBezTo>
                  <a:pt x="100" y="18"/>
                  <a:pt x="101" y="19"/>
                  <a:pt x="102" y="21"/>
                </a:cubicBezTo>
                <a:close/>
                <a:moveTo>
                  <a:pt x="33" y="61"/>
                </a:moveTo>
                <a:cubicBezTo>
                  <a:pt x="36" y="64"/>
                  <a:pt x="39" y="65"/>
                  <a:pt x="42" y="65"/>
                </a:cubicBezTo>
                <a:cubicBezTo>
                  <a:pt x="42" y="65"/>
                  <a:pt x="42" y="65"/>
                  <a:pt x="42" y="65"/>
                </a:cubicBezTo>
                <a:cubicBezTo>
                  <a:pt x="42" y="65"/>
                  <a:pt x="42" y="65"/>
                  <a:pt x="42" y="65"/>
                </a:cubicBezTo>
                <a:cubicBezTo>
                  <a:pt x="46" y="65"/>
                  <a:pt x="48" y="64"/>
                  <a:pt x="51" y="61"/>
                </a:cubicBezTo>
                <a:cubicBezTo>
                  <a:pt x="52" y="60"/>
                  <a:pt x="53" y="58"/>
                  <a:pt x="54" y="56"/>
                </a:cubicBezTo>
                <a:cubicBezTo>
                  <a:pt x="54" y="55"/>
                  <a:pt x="54" y="54"/>
                  <a:pt x="54" y="53"/>
                </a:cubicBezTo>
                <a:cubicBezTo>
                  <a:pt x="54" y="51"/>
                  <a:pt x="54" y="50"/>
                  <a:pt x="54" y="49"/>
                </a:cubicBezTo>
                <a:cubicBezTo>
                  <a:pt x="53" y="47"/>
                  <a:pt x="52" y="46"/>
                  <a:pt x="51" y="44"/>
                </a:cubicBezTo>
                <a:cubicBezTo>
                  <a:pt x="48" y="42"/>
                  <a:pt x="46" y="40"/>
                  <a:pt x="42" y="40"/>
                </a:cubicBezTo>
                <a:cubicBezTo>
                  <a:pt x="42" y="40"/>
                  <a:pt x="42" y="40"/>
                  <a:pt x="42" y="40"/>
                </a:cubicBezTo>
                <a:cubicBezTo>
                  <a:pt x="42" y="40"/>
                  <a:pt x="42" y="40"/>
                  <a:pt x="42" y="40"/>
                </a:cubicBezTo>
                <a:cubicBezTo>
                  <a:pt x="39" y="40"/>
                  <a:pt x="36" y="42"/>
                  <a:pt x="33" y="44"/>
                </a:cubicBezTo>
                <a:cubicBezTo>
                  <a:pt x="32" y="46"/>
                  <a:pt x="31" y="47"/>
                  <a:pt x="30" y="49"/>
                </a:cubicBezTo>
                <a:cubicBezTo>
                  <a:pt x="30" y="50"/>
                  <a:pt x="30" y="51"/>
                  <a:pt x="30" y="53"/>
                </a:cubicBezTo>
                <a:cubicBezTo>
                  <a:pt x="30" y="54"/>
                  <a:pt x="30" y="55"/>
                  <a:pt x="30" y="56"/>
                </a:cubicBezTo>
                <a:cubicBezTo>
                  <a:pt x="31" y="58"/>
                  <a:pt x="32" y="60"/>
                  <a:pt x="33" y="61"/>
                </a:cubicBezTo>
                <a:close/>
                <a:moveTo>
                  <a:pt x="76" y="49"/>
                </a:moveTo>
                <a:cubicBezTo>
                  <a:pt x="76" y="50"/>
                  <a:pt x="76" y="51"/>
                  <a:pt x="76" y="53"/>
                </a:cubicBezTo>
                <a:cubicBezTo>
                  <a:pt x="76" y="54"/>
                  <a:pt x="76" y="55"/>
                  <a:pt x="76" y="56"/>
                </a:cubicBezTo>
                <a:cubicBezTo>
                  <a:pt x="77" y="58"/>
                  <a:pt x="78" y="60"/>
                  <a:pt x="79" y="61"/>
                </a:cubicBezTo>
                <a:cubicBezTo>
                  <a:pt x="82" y="64"/>
                  <a:pt x="85" y="65"/>
                  <a:pt x="88" y="65"/>
                </a:cubicBezTo>
                <a:cubicBezTo>
                  <a:pt x="88" y="65"/>
                  <a:pt x="88" y="65"/>
                  <a:pt x="88" y="65"/>
                </a:cubicBezTo>
                <a:cubicBezTo>
                  <a:pt x="88" y="65"/>
                  <a:pt x="88" y="65"/>
                  <a:pt x="88" y="65"/>
                </a:cubicBezTo>
                <a:cubicBezTo>
                  <a:pt x="92" y="65"/>
                  <a:pt x="94" y="64"/>
                  <a:pt x="97" y="61"/>
                </a:cubicBezTo>
                <a:cubicBezTo>
                  <a:pt x="98" y="60"/>
                  <a:pt x="99" y="58"/>
                  <a:pt x="100" y="56"/>
                </a:cubicBezTo>
                <a:cubicBezTo>
                  <a:pt x="100" y="55"/>
                  <a:pt x="100" y="54"/>
                  <a:pt x="100" y="53"/>
                </a:cubicBezTo>
                <a:cubicBezTo>
                  <a:pt x="100" y="51"/>
                  <a:pt x="100" y="50"/>
                  <a:pt x="100" y="49"/>
                </a:cubicBezTo>
                <a:cubicBezTo>
                  <a:pt x="99" y="47"/>
                  <a:pt x="98" y="46"/>
                  <a:pt x="97" y="44"/>
                </a:cubicBezTo>
                <a:cubicBezTo>
                  <a:pt x="94" y="42"/>
                  <a:pt x="92" y="40"/>
                  <a:pt x="88" y="40"/>
                </a:cubicBezTo>
                <a:cubicBezTo>
                  <a:pt x="88" y="40"/>
                  <a:pt x="88" y="40"/>
                  <a:pt x="88" y="40"/>
                </a:cubicBezTo>
                <a:cubicBezTo>
                  <a:pt x="88" y="40"/>
                  <a:pt x="88" y="40"/>
                  <a:pt x="88" y="40"/>
                </a:cubicBezTo>
                <a:cubicBezTo>
                  <a:pt x="85" y="40"/>
                  <a:pt x="82" y="42"/>
                  <a:pt x="79" y="44"/>
                </a:cubicBezTo>
                <a:cubicBezTo>
                  <a:pt x="78" y="46"/>
                  <a:pt x="77" y="47"/>
                  <a:pt x="76" y="49"/>
                </a:cubicBezTo>
                <a:close/>
                <a:moveTo>
                  <a:pt x="122" y="49"/>
                </a:moveTo>
                <a:cubicBezTo>
                  <a:pt x="122" y="50"/>
                  <a:pt x="122" y="51"/>
                  <a:pt x="122" y="53"/>
                </a:cubicBezTo>
                <a:cubicBezTo>
                  <a:pt x="122" y="54"/>
                  <a:pt x="122" y="55"/>
                  <a:pt x="122" y="56"/>
                </a:cubicBezTo>
                <a:cubicBezTo>
                  <a:pt x="123" y="58"/>
                  <a:pt x="124" y="60"/>
                  <a:pt x="125" y="61"/>
                </a:cubicBezTo>
                <a:cubicBezTo>
                  <a:pt x="128" y="64"/>
                  <a:pt x="131" y="65"/>
                  <a:pt x="134" y="65"/>
                </a:cubicBezTo>
                <a:cubicBezTo>
                  <a:pt x="134" y="65"/>
                  <a:pt x="134" y="65"/>
                  <a:pt x="134" y="65"/>
                </a:cubicBezTo>
                <a:cubicBezTo>
                  <a:pt x="134" y="65"/>
                  <a:pt x="134" y="65"/>
                  <a:pt x="134" y="65"/>
                </a:cubicBezTo>
                <a:cubicBezTo>
                  <a:pt x="137" y="65"/>
                  <a:pt x="140" y="64"/>
                  <a:pt x="143" y="61"/>
                </a:cubicBezTo>
                <a:cubicBezTo>
                  <a:pt x="144" y="60"/>
                  <a:pt x="145" y="58"/>
                  <a:pt x="146" y="56"/>
                </a:cubicBezTo>
                <a:cubicBezTo>
                  <a:pt x="146" y="55"/>
                  <a:pt x="146" y="54"/>
                  <a:pt x="146" y="53"/>
                </a:cubicBezTo>
                <a:cubicBezTo>
                  <a:pt x="146" y="51"/>
                  <a:pt x="146" y="50"/>
                  <a:pt x="146" y="49"/>
                </a:cubicBezTo>
                <a:cubicBezTo>
                  <a:pt x="145" y="47"/>
                  <a:pt x="144" y="46"/>
                  <a:pt x="143" y="44"/>
                </a:cubicBezTo>
                <a:cubicBezTo>
                  <a:pt x="140" y="42"/>
                  <a:pt x="137" y="40"/>
                  <a:pt x="134" y="40"/>
                </a:cubicBezTo>
                <a:cubicBezTo>
                  <a:pt x="134" y="40"/>
                  <a:pt x="134" y="40"/>
                  <a:pt x="134" y="40"/>
                </a:cubicBezTo>
                <a:cubicBezTo>
                  <a:pt x="134" y="40"/>
                  <a:pt x="134" y="40"/>
                  <a:pt x="134" y="40"/>
                </a:cubicBezTo>
                <a:cubicBezTo>
                  <a:pt x="131" y="40"/>
                  <a:pt x="128" y="42"/>
                  <a:pt x="125" y="44"/>
                </a:cubicBezTo>
                <a:cubicBezTo>
                  <a:pt x="124" y="46"/>
                  <a:pt x="123" y="47"/>
                  <a:pt x="122" y="49"/>
                </a:cubicBezTo>
                <a:close/>
                <a:moveTo>
                  <a:pt x="31" y="112"/>
                </a:moveTo>
                <a:cubicBezTo>
                  <a:pt x="28" y="109"/>
                  <a:pt x="24" y="108"/>
                  <a:pt x="19" y="108"/>
                </a:cubicBezTo>
                <a:cubicBezTo>
                  <a:pt x="19" y="108"/>
                  <a:pt x="19" y="108"/>
                  <a:pt x="19" y="108"/>
                </a:cubicBezTo>
                <a:cubicBezTo>
                  <a:pt x="19" y="108"/>
                  <a:pt x="19" y="108"/>
                  <a:pt x="19" y="108"/>
                </a:cubicBezTo>
                <a:cubicBezTo>
                  <a:pt x="15" y="108"/>
                  <a:pt x="11" y="109"/>
                  <a:pt x="7" y="112"/>
                </a:cubicBezTo>
                <a:cubicBezTo>
                  <a:pt x="7" y="112"/>
                  <a:pt x="6" y="113"/>
                  <a:pt x="5" y="114"/>
                </a:cubicBezTo>
                <a:cubicBezTo>
                  <a:pt x="1" y="117"/>
                  <a:pt x="0" y="122"/>
                  <a:pt x="0" y="127"/>
                </a:cubicBezTo>
                <a:cubicBezTo>
                  <a:pt x="0" y="150"/>
                  <a:pt x="0" y="150"/>
                  <a:pt x="0" y="150"/>
                </a:cubicBezTo>
                <a:cubicBezTo>
                  <a:pt x="0" y="151"/>
                  <a:pt x="1" y="152"/>
                  <a:pt x="2" y="152"/>
                </a:cubicBezTo>
                <a:cubicBezTo>
                  <a:pt x="6" y="152"/>
                  <a:pt x="6" y="152"/>
                  <a:pt x="6" y="152"/>
                </a:cubicBezTo>
                <a:cubicBezTo>
                  <a:pt x="8" y="152"/>
                  <a:pt x="9" y="153"/>
                  <a:pt x="9" y="155"/>
                </a:cubicBezTo>
                <a:cubicBezTo>
                  <a:pt x="9" y="189"/>
                  <a:pt x="9" y="189"/>
                  <a:pt x="9" y="189"/>
                </a:cubicBezTo>
                <a:cubicBezTo>
                  <a:pt x="9" y="190"/>
                  <a:pt x="10" y="191"/>
                  <a:pt x="11" y="191"/>
                </a:cubicBezTo>
                <a:cubicBezTo>
                  <a:pt x="27" y="191"/>
                  <a:pt x="27" y="191"/>
                  <a:pt x="27" y="191"/>
                </a:cubicBezTo>
                <a:cubicBezTo>
                  <a:pt x="29" y="191"/>
                  <a:pt x="30" y="190"/>
                  <a:pt x="30" y="189"/>
                </a:cubicBezTo>
                <a:cubicBezTo>
                  <a:pt x="30" y="155"/>
                  <a:pt x="30" y="155"/>
                  <a:pt x="30" y="155"/>
                </a:cubicBezTo>
                <a:cubicBezTo>
                  <a:pt x="30" y="153"/>
                  <a:pt x="31" y="152"/>
                  <a:pt x="32" y="152"/>
                </a:cubicBezTo>
                <a:cubicBezTo>
                  <a:pt x="36" y="152"/>
                  <a:pt x="36" y="152"/>
                  <a:pt x="36" y="152"/>
                </a:cubicBezTo>
                <a:cubicBezTo>
                  <a:pt x="38" y="152"/>
                  <a:pt x="39" y="151"/>
                  <a:pt x="39" y="150"/>
                </a:cubicBezTo>
                <a:cubicBezTo>
                  <a:pt x="39" y="127"/>
                  <a:pt x="39" y="127"/>
                  <a:pt x="39" y="127"/>
                </a:cubicBezTo>
                <a:cubicBezTo>
                  <a:pt x="39" y="122"/>
                  <a:pt x="37" y="117"/>
                  <a:pt x="33" y="114"/>
                </a:cubicBezTo>
                <a:cubicBezTo>
                  <a:pt x="32" y="113"/>
                  <a:pt x="32" y="112"/>
                  <a:pt x="31" y="112"/>
                </a:cubicBezTo>
                <a:close/>
                <a:moveTo>
                  <a:pt x="11" y="102"/>
                </a:moveTo>
                <a:cubicBezTo>
                  <a:pt x="13" y="104"/>
                  <a:pt x="16" y="105"/>
                  <a:pt x="19" y="105"/>
                </a:cubicBezTo>
                <a:cubicBezTo>
                  <a:pt x="19" y="105"/>
                  <a:pt x="19" y="105"/>
                  <a:pt x="19" y="105"/>
                </a:cubicBezTo>
                <a:cubicBezTo>
                  <a:pt x="19" y="105"/>
                  <a:pt x="19" y="105"/>
                  <a:pt x="19" y="105"/>
                </a:cubicBezTo>
                <a:cubicBezTo>
                  <a:pt x="23" y="105"/>
                  <a:pt x="25" y="104"/>
                  <a:pt x="28" y="102"/>
                </a:cubicBezTo>
                <a:cubicBezTo>
                  <a:pt x="29" y="100"/>
                  <a:pt x="30" y="99"/>
                  <a:pt x="31" y="97"/>
                </a:cubicBezTo>
                <a:cubicBezTo>
                  <a:pt x="31" y="95"/>
                  <a:pt x="31" y="94"/>
                  <a:pt x="31" y="93"/>
                </a:cubicBezTo>
                <a:cubicBezTo>
                  <a:pt x="31" y="92"/>
                  <a:pt x="31" y="91"/>
                  <a:pt x="31" y="90"/>
                </a:cubicBezTo>
                <a:cubicBezTo>
                  <a:pt x="30" y="88"/>
                  <a:pt x="29" y="86"/>
                  <a:pt x="28" y="84"/>
                </a:cubicBezTo>
                <a:cubicBezTo>
                  <a:pt x="25" y="82"/>
                  <a:pt x="23" y="81"/>
                  <a:pt x="19" y="81"/>
                </a:cubicBezTo>
                <a:cubicBezTo>
                  <a:pt x="19" y="81"/>
                  <a:pt x="19" y="81"/>
                  <a:pt x="19" y="81"/>
                </a:cubicBezTo>
                <a:cubicBezTo>
                  <a:pt x="19" y="81"/>
                  <a:pt x="19" y="81"/>
                  <a:pt x="19" y="81"/>
                </a:cubicBezTo>
                <a:cubicBezTo>
                  <a:pt x="16" y="81"/>
                  <a:pt x="13" y="82"/>
                  <a:pt x="11" y="84"/>
                </a:cubicBezTo>
                <a:cubicBezTo>
                  <a:pt x="9" y="86"/>
                  <a:pt x="8" y="88"/>
                  <a:pt x="8" y="90"/>
                </a:cubicBezTo>
                <a:cubicBezTo>
                  <a:pt x="7" y="91"/>
                  <a:pt x="7" y="92"/>
                  <a:pt x="7" y="93"/>
                </a:cubicBezTo>
                <a:cubicBezTo>
                  <a:pt x="7" y="94"/>
                  <a:pt x="7" y="95"/>
                  <a:pt x="8" y="97"/>
                </a:cubicBezTo>
                <a:cubicBezTo>
                  <a:pt x="8" y="98"/>
                  <a:pt x="9" y="100"/>
                  <a:pt x="11" y="102"/>
                </a:cubicBezTo>
                <a:close/>
                <a:moveTo>
                  <a:pt x="123" y="112"/>
                </a:moveTo>
                <a:cubicBezTo>
                  <a:pt x="120" y="109"/>
                  <a:pt x="116" y="108"/>
                  <a:pt x="111" y="108"/>
                </a:cubicBezTo>
                <a:cubicBezTo>
                  <a:pt x="111" y="108"/>
                  <a:pt x="111" y="108"/>
                  <a:pt x="111" y="108"/>
                </a:cubicBezTo>
                <a:cubicBezTo>
                  <a:pt x="111" y="108"/>
                  <a:pt x="111" y="108"/>
                  <a:pt x="111" y="108"/>
                </a:cubicBezTo>
                <a:cubicBezTo>
                  <a:pt x="106" y="108"/>
                  <a:pt x="103" y="109"/>
                  <a:pt x="99" y="112"/>
                </a:cubicBezTo>
                <a:cubicBezTo>
                  <a:pt x="98" y="112"/>
                  <a:pt x="98" y="113"/>
                  <a:pt x="97" y="114"/>
                </a:cubicBezTo>
                <a:cubicBezTo>
                  <a:pt x="93" y="117"/>
                  <a:pt x="91" y="122"/>
                  <a:pt x="91" y="127"/>
                </a:cubicBezTo>
                <a:cubicBezTo>
                  <a:pt x="91" y="150"/>
                  <a:pt x="91" y="150"/>
                  <a:pt x="91" y="150"/>
                </a:cubicBezTo>
                <a:cubicBezTo>
                  <a:pt x="91" y="151"/>
                  <a:pt x="92" y="152"/>
                  <a:pt x="94" y="152"/>
                </a:cubicBezTo>
                <a:cubicBezTo>
                  <a:pt x="98" y="152"/>
                  <a:pt x="98" y="152"/>
                  <a:pt x="98" y="152"/>
                </a:cubicBezTo>
                <a:cubicBezTo>
                  <a:pt x="99" y="152"/>
                  <a:pt x="100" y="153"/>
                  <a:pt x="100" y="155"/>
                </a:cubicBezTo>
                <a:cubicBezTo>
                  <a:pt x="100" y="189"/>
                  <a:pt x="100" y="189"/>
                  <a:pt x="100" y="189"/>
                </a:cubicBezTo>
                <a:cubicBezTo>
                  <a:pt x="100" y="190"/>
                  <a:pt x="102" y="191"/>
                  <a:pt x="103" y="191"/>
                </a:cubicBezTo>
                <a:cubicBezTo>
                  <a:pt x="119" y="191"/>
                  <a:pt x="119" y="191"/>
                  <a:pt x="119" y="191"/>
                </a:cubicBezTo>
                <a:cubicBezTo>
                  <a:pt x="121" y="191"/>
                  <a:pt x="122" y="190"/>
                  <a:pt x="122" y="189"/>
                </a:cubicBezTo>
                <a:cubicBezTo>
                  <a:pt x="122" y="155"/>
                  <a:pt x="122" y="155"/>
                  <a:pt x="122" y="155"/>
                </a:cubicBezTo>
                <a:cubicBezTo>
                  <a:pt x="122" y="153"/>
                  <a:pt x="123" y="152"/>
                  <a:pt x="124" y="152"/>
                </a:cubicBezTo>
                <a:cubicBezTo>
                  <a:pt x="128" y="152"/>
                  <a:pt x="128" y="152"/>
                  <a:pt x="128" y="152"/>
                </a:cubicBezTo>
                <a:cubicBezTo>
                  <a:pt x="130" y="152"/>
                  <a:pt x="131" y="151"/>
                  <a:pt x="131" y="150"/>
                </a:cubicBezTo>
                <a:cubicBezTo>
                  <a:pt x="131" y="127"/>
                  <a:pt x="131" y="127"/>
                  <a:pt x="131" y="127"/>
                </a:cubicBezTo>
                <a:cubicBezTo>
                  <a:pt x="131" y="122"/>
                  <a:pt x="129" y="117"/>
                  <a:pt x="125" y="114"/>
                </a:cubicBezTo>
                <a:cubicBezTo>
                  <a:pt x="124" y="113"/>
                  <a:pt x="124" y="112"/>
                  <a:pt x="123" y="112"/>
                </a:cubicBezTo>
                <a:close/>
                <a:moveTo>
                  <a:pt x="171" y="114"/>
                </a:moveTo>
                <a:cubicBezTo>
                  <a:pt x="170" y="113"/>
                  <a:pt x="170" y="112"/>
                  <a:pt x="169" y="112"/>
                </a:cubicBezTo>
                <a:cubicBezTo>
                  <a:pt x="165" y="109"/>
                  <a:pt x="162" y="108"/>
                  <a:pt x="157" y="108"/>
                </a:cubicBezTo>
                <a:cubicBezTo>
                  <a:pt x="157" y="108"/>
                  <a:pt x="157" y="108"/>
                  <a:pt x="157" y="108"/>
                </a:cubicBezTo>
                <a:cubicBezTo>
                  <a:pt x="157" y="108"/>
                  <a:pt x="157" y="108"/>
                  <a:pt x="157" y="108"/>
                </a:cubicBezTo>
                <a:cubicBezTo>
                  <a:pt x="152" y="108"/>
                  <a:pt x="148" y="109"/>
                  <a:pt x="145" y="112"/>
                </a:cubicBezTo>
                <a:cubicBezTo>
                  <a:pt x="144" y="112"/>
                  <a:pt x="144" y="113"/>
                  <a:pt x="143" y="114"/>
                </a:cubicBezTo>
                <a:cubicBezTo>
                  <a:pt x="139" y="117"/>
                  <a:pt x="137" y="122"/>
                  <a:pt x="137" y="127"/>
                </a:cubicBezTo>
                <a:cubicBezTo>
                  <a:pt x="137" y="150"/>
                  <a:pt x="137" y="150"/>
                  <a:pt x="137" y="150"/>
                </a:cubicBezTo>
                <a:cubicBezTo>
                  <a:pt x="137" y="151"/>
                  <a:pt x="138" y="152"/>
                  <a:pt x="140" y="152"/>
                </a:cubicBezTo>
                <a:cubicBezTo>
                  <a:pt x="144" y="152"/>
                  <a:pt x="144" y="152"/>
                  <a:pt x="144" y="152"/>
                </a:cubicBezTo>
                <a:cubicBezTo>
                  <a:pt x="145" y="152"/>
                  <a:pt x="146" y="153"/>
                  <a:pt x="146" y="155"/>
                </a:cubicBezTo>
                <a:cubicBezTo>
                  <a:pt x="146" y="189"/>
                  <a:pt x="146" y="189"/>
                  <a:pt x="146" y="189"/>
                </a:cubicBezTo>
                <a:cubicBezTo>
                  <a:pt x="146" y="190"/>
                  <a:pt x="147" y="191"/>
                  <a:pt x="149" y="191"/>
                </a:cubicBezTo>
                <a:cubicBezTo>
                  <a:pt x="165" y="191"/>
                  <a:pt x="165" y="191"/>
                  <a:pt x="165" y="191"/>
                </a:cubicBezTo>
                <a:cubicBezTo>
                  <a:pt x="166" y="191"/>
                  <a:pt x="168" y="190"/>
                  <a:pt x="168" y="189"/>
                </a:cubicBezTo>
                <a:cubicBezTo>
                  <a:pt x="168" y="155"/>
                  <a:pt x="168" y="155"/>
                  <a:pt x="168" y="155"/>
                </a:cubicBezTo>
                <a:cubicBezTo>
                  <a:pt x="168" y="153"/>
                  <a:pt x="169" y="152"/>
                  <a:pt x="170" y="152"/>
                </a:cubicBezTo>
                <a:cubicBezTo>
                  <a:pt x="174" y="152"/>
                  <a:pt x="174" y="152"/>
                  <a:pt x="174" y="152"/>
                </a:cubicBezTo>
                <a:cubicBezTo>
                  <a:pt x="176" y="152"/>
                  <a:pt x="177" y="151"/>
                  <a:pt x="177" y="150"/>
                </a:cubicBezTo>
                <a:cubicBezTo>
                  <a:pt x="177" y="127"/>
                  <a:pt x="177" y="127"/>
                  <a:pt x="177" y="127"/>
                </a:cubicBezTo>
                <a:cubicBezTo>
                  <a:pt x="177" y="122"/>
                  <a:pt x="175" y="117"/>
                  <a:pt x="171" y="114"/>
                </a:cubicBezTo>
                <a:close/>
                <a:moveTo>
                  <a:pt x="145" y="90"/>
                </a:moveTo>
                <a:cubicBezTo>
                  <a:pt x="145" y="91"/>
                  <a:pt x="145" y="92"/>
                  <a:pt x="145" y="93"/>
                </a:cubicBezTo>
                <a:cubicBezTo>
                  <a:pt x="145" y="94"/>
                  <a:pt x="145" y="95"/>
                  <a:pt x="145" y="97"/>
                </a:cubicBezTo>
                <a:cubicBezTo>
                  <a:pt x="146" y="98"/>
                  <a:pt x="147" y="100"/>
                  <a:pt x="148" y="102"/>
                </a:cubicBezTo>
                <a:cubicBezTo>
                  <a:pt x="151" y="104"/>
                  <a:pt x="154" y="105"/>
                  <a:pt x="157" y="105"/>
                </a:cubicBezTo>
                <a:cubicBezTo>
                  <a:pt x="157" y="105"/>
                  <a:pt x="157" y="105"/>
                  <a:pt x="157" y="105"/>
                </a:cubicBezTo>
                <a:cubicBezTo>
                  <a:pt x="157" y="105"/>
                  <a:pt x="157" y="105"/>
                  <a:pt x="157" y="105"/>
                </a:cubicBezTo>
                <a:cubicBezTo>
                  <a:pt x="160" y="105"/>
                  <a:pt x="163" y="104"/>
                  <a:pt x="166" y="102"/>
                </a:cubicBezTo>
                <a:cubicBezTo>
                  <a:pt x="167" y="100"/>
                  <a:pt x="168" y="99"/>
                  <a:pt x="169" y="97"/>
                </a:cubicBezTo>
                <a:cubicBezTo>
                  <a:pt x="169" y="95"/>
                  <a:pt x="169" y="94"/>
                  <a:pt x="169" y="93"/>
                </a:cubicBezTo>
                <a:cubicBezTo>
                  <a:pt x="169" y="92"/>
                  <a:pt x="169" y="91"/>
                  <a:pt x="169" y="90"/>
                </a:cubicBezTo>
                <a:cubicBezTo>
                  <a:pt x="168" y="88"/>
                  <a:pt x="167" y="86"/>
                  <a:pt x="166" y="84"/>
                </a:cubicBezTo>
                <a:cubicBezTo>
                  <a:pt x="163" y="82"/>
                  <a:pt x="160" y="81"/>
                  <a:pt x="157" y="81"/>
                </a:cubicBezTo>
                <a:cubicBezTo>
                  <a:pt x="157" y="81"/>
                  <a:pt x="157" y="81"/>
                  <a:pt x="157" y="81"/>
                </a:cubicBezTo>
                <a:cubicBezTo>
                  <a:pt x="157" y="81"/>
                  <a:pt x="157" y="81"/>
                  <a:pt x="157" y="81"/>
                </a:cubicBezTo>
                <a:cubicBezTo>
                  <a:pt x="154" y="81"/>
                  <a:pt x="151" y="82"/>
                  <a:pt x="148" y="84"/>
                </a:cubicBezTo>
                <a:cubicBezTo>
                  <a:pt x="147" y="86"/>
                  <a:pt x="146" y="88"/>
                  <a:pt x="145" y="90"/>
                </a:cubicBezTo>
                <a:close/>
                <a:moveTo>
                  <a:pt x="104" y="48"/>
                </a:moveTo>
                <a:cubicBezTo>
                  <a:pt x="104" y="53"/>
                  <a:pt x="104" y="53"/>
                  <a:pt x="104" y="53"/>
                </a:cubicBezTo>
                <a:cubicBezTo>
                  <a:pt x="104" y="53"/>
                  <a:pt x="104" y="57"/>
                  <a:pt x="104" y="57"/>
                </a:cubicBezTo>
                <a:cubicBezTo>
                  <a:pt x="103" y="60"/>
                  <a:pt x="102" y="62"/>
                  <a:pt x="100" y="64"/>
                </a:cubicBezTo>
                <a:cubicBezTo>
                  <a:pt x="99" y="65"/>
                  <a:pt x="98" y="65"/>
                  <a:pt x="98" y="66"/>
                </a:cubicBezTo>
                <a:cubicBezTo>
                  <a:pt x="99" y="66"/>
                  <a:pt x="101" y="67"/>
                  <a:pt x="102" y="68"/>
                </a:cubicBezTo>
                <a:cubicBezTo>
                  <a:pt x="103" y="69"/>
                  <a:pt x="103" y="69"/>
                  <a:pt x="103" y="69"/>
                </a:cubicBezTo>
                <a:cubicBezTo>
                  <a:pt x="105" y="70"/>
                  <a:pt x="105" y="70"/>
                  <a:pt x="105" y="70"/>
                </a:cubicBezTo>
                <a:cubicBezTo>
                  <a:pt x="105" y="70"/>
                  <a:pt x="105" y="70"/>
                  <a:pt x="105" y="70"/>
                </a:cubicBezTo>
                <a:cubicBezTo>
                  <a:pt x="105" y="70"/>
                  <a:pt x="105" y="70"/>
                  <a:pt x="105" y="70"/>
                </a:cubicBezTo>
                <a:cubicBezTo>
                  <a:pt x="108" y="73"/>
                  <a:pt x="110" y="77"/>
                  <a:pt x="111" y="81"/>
                </a:cubicBezTo>
                <a:cubicBezTo>
                  <a:pt x="108" y="81"/>
                  <a:pt x="105" y="82"/>
                  <a:pt x="102" y="84"/>
                </a:cubicBezTo>
                <a:cubicBezTo>
                  <a:pt x="101" y="86"/>
                  <a:pt x="100" y="88"/>
                  <a:pt x="99" y="90"/>
                </a:cubicBezTo>
                <a:cubicBezTo>
                  <a:pt x="99" y="91"/>
                  <a:pt x="99" y="92"/>
                  <a:pt x="99" y="93"/>
                </a:cubicBezTo>
                <a:cubicBezTo>
                  <a:pt x="99" y="94"/>
                  <a:pt x="99" y="95"/>
                  <a:pt x="99" y="97"/>
                </a:cubicBezTo>
                <a:cubicBezTo>
                  <a:pt x="100" y="98"/>
                  <a:pt x="101" y="100"/>
                  <a:pt x="102" y="102"/>
                </a:cubicBezTo>
                <a:cubicBezTo>
                  <a:pt x="105" y="104"/>
                  <a:pt x="108" y="105"/>
                  <a:pt x="111" y="105"/>
                </a:cubicBezTo>
                <a:cubicBezTo>
                  <a:pt x="111" y="105"/>
                  <a:pt x="111" y="105"/>
                  <a:pt x="111" y="105"/>
                </a:cubicBezTo>
                <a:cubicBezTo>
                  <a:pt x="111" y="105"/>
                  <a:pt x="111" y="105"/>
                  <a:pt x="111" y="105"/>
                </a:cubicBezTo>
                <a:cubicBezTo>
                  <a:pt x="114" y="105"/>
                  <a:pt x="117" y="104"/>
                  <a:pt x="120" y="102"/>
                </a:cubicBezTo>
                <a:cubicBezTo>
                  <a:pt x="121" y="100"/>
                  <a:pt x="122" y="99"/>
                  <a:pt x="123" y="97"/>
                </a:cubicBezTo>
                <a:cubicBezTo>
                  <a:pt x="123" y="95"/>
                  <a:pt x="123" y="94"/>
                  <a:pt x="123" y="93"/>
                </a:cubicBezTo>
                <a:cubicBezTo>
                  <a:pt x="123" y="92"/>
                  <a:pt x="123" y="91"/>
                  <a:pt x="123" y="90"/>
                </a:cubicBezTo>
                <a:cubicBezTo>
                  <a:pt x="122" y="88"/>
                  <a:pt x="121" y="86"/>
                  <a:pt x="120" y="84"/>
                </a:cubicBezTo>
                <a:cubicBezTo>
                  <a:pt x="117" y="82"/>
                  <a:pt x="115" y="81"/>
                  <a:pt x="111" y="81"/>
                </a:cubicBezTo>
                <a:cubicBezTo>
                  <a:pt x="112" y="77"/>
                  <a:pt x="114" y="73"/>
                  <a:pt x="117" y="70"/>
                </a:cubicBezTo>
                <a:cubicBezTo>
                  <a:pt x="119" y="69"/>
                  <a:pt x="119" y="69"/>
                  <a:pt x="119" y="69"/>
                </a:cubicBezTo>
                <a:cubicBezTo>
                  <a:pt x="119" y="69"/>
                  <a:pt x="120" y="68"/>
                  <a:pt x="120" y="68"/>
                </a:cubicBezTo>
                <a:cubicBezTo>
                  <a:pt x="121" y="67"/>
                  <a:pt x="123" y="66"/>
                  <a:pt x="124" y="66"/>
                </a:cubicBezTo>
                <a:cubicBezTo>
                  <a:pt x="124" y="65"/>
                  <a:pt x="123" y="65"/>
                  <a:pt x="122" y="64"/>
                </a:cubicBezTo>
                <a:cubicBezTo>
                  <a:pt x="121" y="62"/>
                  <a:pt x="119" y="60"/>
                  <a:pt x="118" y="57"/>
                </a:cubicBezTo>
                <a:cubicBezTo>
                  <a:pt x="118" y="57"/>
                  <a:pt x="118" y="53"/>
                  <a:pt x="118" y="53"/>
                </a:cubicBezTo>
                <a:cubicBezTo>
                  <a:pt x="118" y="48"/>
                  <a:pt x="118" y="48"/>
                  <a:pt x="118" y="48"/>
                </a:cubicBezTo>
                <a:cubicBezTo>
                  <a:pt x="119" y="45"/>
                  <a:pt x="121" y="43"/>
                  <a:pt x="122" y="41"/>
                </a:cubicBezTo>
                <a:cubicBezTo>
                  <a:pt x="124" y="39"/>
                  <a:pt x="126" y="38"/>
                  <a:pt x="128" y="37"/>
                </a:cubicBezTo>
                <a:cubicBezTo>
                  <a:pt x="127" y="36"/>
                  <a:pt x="126" y="34"/>
                  <a:pt x="125" y="33"/>
                </a:cubicBezTo>
                <a:cubicBezTo>
                  <a:pt x="124" y="32"/>
                  <a:pt x="124" y="31"/>
                  <a:pt x="123" y="31"/>
                </a:cubicBezTo>
                <a:cubicBezTo>
                  <a:pt x="120" y="28"/>
                  <a:pt x="116" y="27"/>
                  <a:pt x="111" y="27"/>
                </a:cubicBezTo>
                <a:cubicBezTo>
                  <a:pt x="111" y="27"/>
                  <a:pt x="111" y="27"/>
                  <a:pt x="111" y="27"/>
                </a:cubicBezTo>
                <a:cubicBezTo>
                  <a:pt x="111" y="27"/>
                  <a:pt x="111" y="27"/>
                  <a:pt x="111" y="27"/>
                </a:cubicBezTo>
                <a:cubicBezTo>
                  <a:pt x="106" y="27"/>
                  <a:pt x="103" y="28"/>
                  <a:pt x="99" y="31"/>
                </a:cubicBezTo>
                <a:cubicBezTo>
                  <a:pt x="98" y="31"/>
                  <a:pt x="98" y="32"/>
                  <a:pt x="97" y="33"/>
                </a:cubicBezTo>
                <a:cubicBezTo>
                  <a:pt x="96" y="34"/>
                  <a:pt x="95" y="36"/>
                  <a:pt x="94" y="37"/>
                </a:cubicBezTo>
                <a:cubicBezTo>
                  <a:pt x="96" y="38"/>
                  <a:pt x="98" y="39"/>
                  <a:pt x="100" y="41"/>
                </a:cubicBezTo>
                <a:cubicBezTo>
                  <a:pt x="102" y="43"/>
                  <a:pt x="103" y="45"/>
                  <a:pt x="104" y="48"/>
                </a:cubicBezTo>
                <a:close/>
                <a:moveTo>
                  <a:pt x="118" y="58"/>
                </a:moveTo>
                <a:cubicBezTo>
                  <a:pt x="118" y="57"/>
                  <a:pt x="118" y="57"/>
                  <a:pt x="118" y="57"/>
                </a:cubicBezTo>
                <a:cubicBezTo>
                  <a:pt x="118" y="57"/>
                  <a:pt x="118" y="58"/>
                  <a:pt x="118" y="58"/>
                </a:cubicBezTo>
                <a:close/>
                <a:moveTo>
                  <a:pt x="58" y="48"/>
                </a:moveTo>
                <a:cubicBezTo>
                  <a:pt x="58" y="53"/>
                  <a:pt x="58" y="53"/>
                  <a:pt x="58" y="53"/>
                </a:cubicBezTo>
                <a:cubicBezTo>
                  <a:pt x="58" y="53"/>
                  <a:pt x="58" y="57"/>
                  <a:pt x="58" y="57"/>
                </a:cubicBezTo>
                <a:cubicBezTo>
                  <a:pt x="57" y="60"/>
                  <a:pt x="56" y="62"/>
                  <a:pt x="54" y="64"/>
                </a:cubicBezTo>
                <a:cubicBezTo>
                  <a:pt x="53" y="65"/>
                  <a:pt x="53" y="65"/>
                  <a:pt x="52" y="66"/>
                </a:cubicBezTo>
                <a:cubicBezTo>
                  <a:pt x="54" y="66"/>
                  <a:pt x="55" y="67"/>
                  <a:pt x="57" y="68"/>
                </a:cubicBezTo>
                <a:cubicBezTo>
                  <a:pt x="57" y="69"/>
                  <a:pt x="57" y="69"/>
                  <a:pt x="57" y="69"/>
                </a:cubicBezTo>
                <a:cubicBezTo>
                  <a:pt x="59" y="70"/>
                  <a:pt x="59" y="70"/>
                  <a:pt x="59" y="70"/>
                </a:cubicBezTo>
                <a:cubicBezTo>
                  <a:pt x="59" y="70"/>
                  <a:pt x="59" y="70"/>
                  <a:pt x="59" y="70"/>
                </a:cubicBezTo>
                <a:cubicBezTo>
                  <a:pt x="59" y="70"/>
                  <a:pt x="59" y="70"/>
                  <a:pt x="59" y="70"/>
                </a:cubicBezTo>
                <a:cubicBezTo>
                  <a:pt x="62" y="73"/>
                  <a:pt x="64" y="77"/>
                  <a:pt x="65" y="81"/>
                </a:cubicBezTo>
                <a:cubicBezTo>
                  <a:pt x="62" y="81"/>
                  <a:pt x="59" y="82"/>
                  <a:pt x="56" y="84"/>
                </a:cubicBezTo>
                <a:cubicBezTo>
                  <a:pt x="55" y="86"/>
                  <a:pt x="54" y="88"/>
                  <a:pt x="53" y="90"/>
                </a:cubicBezTo>
                <a:cubicBezTo>
                  <a:pt x="53" y="91"/>
                  <a:pt x="53" y="92"/>
                  <a:pt x="53" y="93"/>
                </a:cubicBezTo>
                <a:cubicBezTo>
                  <a:pt x="53" y="94"/>
                  <a:pt x="53" y="95"/>
                  <a:pt x="53" y="97"/>
                </a:cubicBezTo>
                <a:cubicBezTo>
                  <a:pt x="54" y="98"/>
                  <a:pt x="55" y="100"/>
                  <a:pt x="56" y="102"/>
                </a:cubicBezTo>
                <a:cubicBezTo>
                  <a:pt x="59" y="104"/>
                  <a:pt x="62" y="105"/>
                  <a:pt x="65" y="105"/>
                </a:cubicBezTo>
                <a:cubicBezTo>
                  <a:pt x="65" y="105"/>
                  <a:pt x="65" y="105"/>
                  <a:pt x="65" y="105"/>
                </a:cubicBezTo>
                <a:cubicBezTo>
                  <a:pt x="65" y="105"/>
                  <a:pt x="65" y="105"/>
                  <a:pt x="65" y="105"/>
                </a:cubicBezTo>
                <a:cubicBezTo>
                  <a:pt x="69" y="105"/>
                  <a:pt x="71" y="104"/>
                  <a:pt x="74" y="102"/>
                </a:cubicBezTo>
                <a:cubicBezTo>
                  <a:pt x="75" y="100"/>
                  <a:pt x="76" y="99"/>
                  <a:pt x="77" y="97"/>
                </a:cubicBezTo>
                <a:cubicBezTo>
                  <a:pt x="77" y="95"/>
                  <a:pt x="77" y="94"/>
                  <a:pt x="77" y="93"/>
                </a:cubicBezTo>
                <a:cubicBezTo>
                  <a:pt x="77" y="92"/>
                  <a:pt x="77" y="91"/>
                  <a:pt x="77" y="90"/>
                </a:cubicBezTo>
                <a:cubicBezTo>
                  <a:pt x="76" y="88"/>
                  <a:pt x="75" y="86"/>
                  <a:pt x="74" y="84"/>
                </a:cubicBezTo>
                <a:cubicBezTo>
                  <a:pt x="71" y="82"/>
                  <a:pt x="69" y="81"/>
                  <a:pt x="65" y="81"/>
                </a:cubicBezTo>
                <a:cubicBezTo>
                  <a:pt x="66" y="77"/>
                  <a:pt x="68" y="73"/>
                  <a:pt x="71" y="70"/>
                </a:cubicBezTo>
                <a:cubicBezTo>
                  <a:pt x="73" y="69"/>
                  <a:pt x="73" y="69"/>
                  <a:pt x="73" y="69"/>
                </a:cubicBezTo>
                <a:cubicBezTo>
                  <a:pt x="73" y="69"/>
                  <a:pt x="74" y="68"/>
                  <a:pt x="74" y="68"/>
                </a:cubicBezTo>
                <a:cubicBezTo>
                  <a:pt x="75" y="67"/>
                  <a:pt x="77" y="66"/>
                  <a:pt x="78" y="66"/>
                </a:cubicBezTo>
                <a:cubicBezTo>
                  <a:pt x="78" y="65"/>
                  <a:pt x="77" y="65"/>
                  <a:pt x="77" y="64"/>
                </a:cubicBezTo>
                <a:cubicBezTo>
                  <a:pt x="75" y="62"/>
                  <a:pt x="73" y="60"/>
                  <a:pt x="73" y="57"/>
                </a:cubicBezTo>
                <a:cubicBezTo>
                  <a:pt x="73" y="57"/>
                  <a:pt x="72" y="53"/>
                  <a:pt x="72" y="53"/>
                </a:cubicBezTo>
                <a:cubicBezTo>
                  <a:pt x="72" y="48"/>
                  <a:pt x="72" y="48"/>
                  <a:pt x="72" y="48"/>
                </a:cubicBezTo>
                <a:cubicBezTo>
                  <a:pt x="73" y="45"/>
                  <a:pt x="75" y="43"/>
                  <a:pt x="77" y="41"/>
                </a:cubicBezTo>
                <a:cubicBezTo>
                  <a:pt x="78" y="39"/>
                  <a:pt x="80" y="38"/>
                  <a:pt x="82" y="37"/>
                </a:cubicBezTo>
                <a:cubicBezTo>
                  <a:pt x="82" y="36"/>
                  <a:pt x="80" y="34"/>
                  <a:pt x="79" y="33"/>
                </a:cubicBezTo>
                <a:cubicBezTo>
                  <a:pt x="78" y="32"/>
                  <a:pt x="78" y="31"/>
                  <a:pt x="77" y="31"/>
                </a:cubicBezTo>
                <a:cubicBezTo>
                  <a:pt x="74" y="28"/>
                  <a:pt x="70" y="27"/>
                  <a:pt x="65" y="27"/>
                </a:cubicBezTo>
                <a:cubicBezTo>
                  <a:pt x="65" y="27"/>
                  <a:pt x="65" y="27"/>
                  <a:pt x="65" y="27"/>
                </a:cubicBezTo>
                <a:cubicBezTo>
                  <a:pt x="65" y="27"/>
                  <a:pt x="65" y="27"/>
                  <a:pt x="65" y="27"/>
                </a:cubicBezTo>
                <a:cubicBezTo>
                  <a:pt x="61" y="27"/>
                  <a:pt x="57" y="28"/>
                  <a:pt x="53" y="31"/>
                </a:cubicBezTo>
                <a:cubicBezTo>
                  <a:pt x="53" y="31"/>
                  <a:pt x="52" y="32"/>
                  <a:pt x="51" y="33"/>
                </a:cubicBezTo>
                <a:cubicBezTo>
                  <a:pt x="50" y="34"/>
                  <a:pt x="49" y="36"/>
                  <a:pt x="48" y="37"/>
                </a:cubicBezTo>
                <a:cubicBezTo>
                  <a:pt x="50" y="38"/>
                  <a:pt x="52" y="39"/>
                  <a:pt x="54" y="41"/>
                </a:cubicBezTo>
                <a:cubicBezTo>
                  <a:pt x="56" y="43"/>
                  <a:pt x="57" y="45"/>
                  <a:pt x="58" y="48"/>
                </a:cubicBezTo>
                <a:close/>
                <a:moveTo>
                  <a:pt x="73" y="58"/>
                </a:moveTo>
                <a:cubicBezTo>
                  <a:pt x="72" y="57"/>
                  <a:pt x="72" y="57"/>
                  <a:pt x="72" y="57"/>
                </a:cubicBezTo>
                <a:cubicBezTo>
                  <a:pt x="73" y="57"/>
                  <a:pt x="73" y="58"/>
                  <a:pt x="73" y="58"/>
                </a:cubicBezTo>
                <a:close/>
                <a:moveTo>
                  <a:pt x="142" y="109"/>
                </a:moveTo>
                <a:cubicBezTo>
                  <a:pt x="142" y="109"/>
                  <a:pt x="143" y="109"/>
                  <a:pt x="143" y="109"/>
                </a:cubicBezTo>
                <a:cubicBezTo>
                  <a:pt x="144" y="108"/>
                  <a:pt x="146" y="107"/>
                  <a:pt x="147" y="106"/>
                </a:cubicBezTo>
                <a:cubicBezTo>
                  <a:pt x="147" y="106"/>
                  <a:pt x="146" y="105"/>
                  <a:pt x="145" y="105"/>
                </a:cubicBezTo>
                <a:cubicBezTo>
                  <a:pt x="144" y="103"/>
                  <a:pt x="142" y="100"/>
                  <a:pt x="141" y="98"/>
                </a:cubicBezTo>
                <a:cubicBezTo>
                  <a:pt x="141" y="98"/>
                  <a:pt x="141" y="93"/>
                  <a:pt x="141" y="93"/>
                </a:cubicBezTo>
                <a:cubicBezTo>
                  <a:pt x="141" y="89"/>
                  <a:pt x="141" y="89"/>
                  <a:pt x="141" y="89"/>
                </a:cubicBezTo>
                <a:cubicBezTo>
                  <a:pt x="142" y="86"/>
                  <a:pt x="143" y="84"/>
                  <a:pt x="145" y="82"/>
                </a:cubicBezTo>
                <a:cubicBezTo>
                  <a:pt x="147" y="80"/>
                  <a:pt x="149" y="79"/>
                  <a:pt x="151" y="78"/>
                </a:cubicBezTo>
                <a:cubicBezTo>
                  <a:pt x="150" y="76"/>
                  <a:pt x="149" y="75"/>
                  <a:pt x="148" y="73"/>
                </a:cubicBezTo>
                <a:cubicBezTo>
                  <a:pt x="147" y="73"/>
                  <a:pt x="147" y="72"/>
                  <a:pt x="146" y="72"/>
                </a:cubicBezTo>
                <a:cubicBezTo>
                  <a:pt x="142" y="69"/>
                  <a:pt x="139" y="67"/>
                  <a:pt x="134" y="67"/>
                </a:cubicBezTo>
                <a:cubicBezTo>
                  <a:pt x="134" y="67"/>
                  <a:pt x="134" y="67"/>
                  <a:pt x="134" y="67"/>
                </a:cubicBezTo>
                <a:cubicBezTo>
                  <a:pt x="134" y="67"/>
                  <a:pt x="134" y="67"/>
                  <a:pt x="134" y="67"/>
                </a:cubicBezTo>
                <a:cubicBezTo>
                  <a:pt x="129" y="67"/>
                  <a:pt x="126" y="69"/>
                  <a:pt x="122" y="72"/>
                </a:cubicBezTo>
                <a:cubicBezTo>
                  <a:pt x="121" y="72"/>
                  <a:pt x="121" y="73"/>
                  <a:pt x="120" y="73"/>
                </a:cubicBezTo>
                <a:cubicBezTo>
                  <a:pt x="119" y="75"/>
                  <a:pt x="118" y="76"/>
                  <a:pt x="117" y="78"/>
                </a:cubicBezTo>
                <a:cubicBezTo>
                  <a:pt x="119" y="79"/>
                  <a:pt x="121" y="80"/>
                  <a:pt x="123" y="82"/>
                </a:cubicBezTo>
                <a:cubicBezTo>
                  <a:pt x="124" y="84"/>
                  <a:pt x="126" y="86"/>
                  <a:pt x="127" y="89"/>
                </a:cubicBezTo>
                <a:cubicBezTo>
                  <a:pt x="127" y="93"/>
                  <a:pt x="127" y="93"/>
                  <a:pt x="127" y="93"/>
                </a:cubicBezTo>
                <a:cubicBezTo>
                  <a:pt x="127" y="93"/>
                  <a:pt x="127" y="98"/>
                  <a:pt x="127" y="98"/>
                </a:cubicBezTo>
                <a:cubicBezTo>
                  <a:pt x="126" y="100"/>
                  <a:pt x="124" y="103"/>
                  <a:pt x="123" y="105"/>
                </a:cubicBezTo>
                <a:cubicBezTo>
                  <a:pt x="122" y="105"/>
                  <a:pt x="121" y="106"/>
                  <a:pt x="121" y="106"/>
                </a:cubicBezTo>
                <a:cubicBezTo>
                  <a:pt x="122" y="107"/>
                  <a:pt x="124" y="108"/>
                  <a:pt x="125" y="109"/>
                </a:cubicBezTo>
                <a:cubicBezTo>
                  <a:pt x="126" y="109"/>
                  <a:pt x="126" y="109"/>
                  <a:pt x="126" y="109"/>
                </a:cubicBezTo>
                <a:cubicBezTo>
                  <a:pt x="128" y="111"/>
                  <a:pt x="128" y="111"/>
                  <a:pt x="128" y="111"/>
                </a:cubicBezTo>
                <a:cubicBezTo>
                  <a:pt x="128" y="111"/>
                  <a:pt x="128" y="111"/>
                  <a:pt x="128" y="111"/>
                </a:cubicBezTo>
                <a:cubicBezTo>
                  <a:pt x="128" y="111"/>
                  <a:pt x="128" y="111"/>
                  <a:pt x="128" y="111"/>
                </a:cubicBezTo>
                <a:cubicBezTo>
                  <a:pt x="131" y="114"/>
                  <a:pt x="133" y="118"/>
                  <a:pt x="134" y="122"/>
                </a:cubicBezTo>
                <a:cubicBezTo>
                  <a:pt x="135" y="118"/>
                  <a:pt x="137" y="114"/>
                  <a:pt x="140" y="111"/>
                </a:cubicBezTo>
                <a:lnTo>
                  <a:pt x="142" y="109"/>
                </a:lnTo>
                <a:close/>
                <a:moveTo>
                  <a:pt x="141" y="98"/>
                </a:moveTo>
                <a:cubicBezTo>
                  <a:pt x="141" y="98"/>
                  <a:pt x="141" y="98"/>
                  <a:pt x="141" y="98"/>
                </a:cubicBezTo>
                <a:close/>
                <a:moveTo>
                  <a:pt x="50" y="109"/>
                </a:moveTo>
                <a:cubicBezTo>
                  <a:pt x="50" y="109"/>
                  <a:pt x="51" y="109"/>
                  <a:pt x="51" y="109"/>
                </a:cubicBezTo>
                <a:cubicBezTo>
                  <a:pt x="52" y="108"/>
                  <a:pt x="54" y="107"/>
                  <a:pt x="55" y="106"/>
                </a:cubicBezTo>
                <a:cubicBezTo>
                  <a:pt x="55" y="106"/>
                  <a:pt x="54" y="105"/>
                  <a:pt x="54" y="105"/>
                </a:cubicBezTo>
                <a:cubicBezTo>
                  <a:pt x="52" y="103"/>
                  <a:pt x="50" y="100"/>
                  <a:pt x="50" y="98"/>
                </a:cubicBezTo>
                <a:cubicBezTo>
                  <a:pt x="50" y="98"/>
                  <a:pt x="49" y="93"/>
                  <a:pt x="49" y="93"/>
                </a:cubicBezTo>
                <a:cubicBezTo>
                  <a:pt x="50" y="89"/>
                  <a:pt x="50" y="89"/>
                  <a:pt x="50" y="89"/>
                </a:cubicBezTo>
                <a:cubicBezTo>
                  <a:pt x="50" y="86"/>
                  <a:pt x="52" y="84"/>
                  <a:pt x="54" y="82"/>
                </a:cubicBezTo>
                <a:cubicBezTo>
                  <a:pt x="55" y="80"/>
                  <a:pt x="57" y="79"/>
                  <a:pt x="59" y="78"/>
                </a:cubicBezTo>
                <a:cubicBezTo>
                  <a:pt x="59" y="76"/>
                  <a:pt x="57" y="75"/>
                  <a:pt x="56" y="73"/>
                </a:cubicBezTo>
                <a:cubicBezTo>
                  <a:pt x="55" y="73"/>
                  <a:pt x="55" y="72"/>
                  <a:pt x="54" y="72"/>
                </a:cubicBezTo>
                <a:cubicBezTo>
                  <a:pt x="51" y="69"/>
                  <a:pt x="47" y="67"/>
                  <a:pt x="42" y="67"/>
                </a:cubicBezTo>
                <a:cubicBezTo>
                  <a:pt x="42" y="67"/>
                  <a:pt x="42" y="67"/>
                  <a:pt x="42" y="67"/>
                </a:cubicBezTo>
                <a:cubicBezTo>
                  <a:pt x="42" y="67"/>
                  <a:pt x="42" y="67"/>
                  <a:pt x="42" y="67"/>
                </a:cubicBezTo>
                <a:cubicBezTo>
                  <a:pt x="38" y="67"/>
                  <a:pt x="34" y="69"/>
                  <a:pt x="30" y="72"/>
                </a:cubicBezTo>
                <a:cubicBezTo>
                  <a:pt x="30" y="72"/>
                  <a:pt x="29" y="73"/>
                  <a:pt x="28" y="73"/>
                </a:cubicBezTo>
                <a:cubicBezTo>
                  <a:pt x="27" y="75"/>
                  <a:pt x="26" y="76"/>
                  <a:pt x="25" y="78"/>
                </a:cubicBezTo>
                <a:cubicBezTo>
                  <a:pt x="27" y="79"/>
                  <a:pt x="29" y="80"/>
                  <a:pt x="31" y="82"/>
                </a:cubicBezTo>
                <a:cubicBezTo>
                  <a:pt x="33" y="84"/>
                  <a:pt x="34" y="86"/>
                  <a:pt x="35" y="89"/>
                </a:cubicBezTo>
                <a:cubicBezTo>
                  <a:pt x="35" y="93"/>
                  <a:pt x="35" y="93"/>
                  <a:pt x="35" y="93"/>
                </a:cubicBezTo>
                <a:cubicBezTo>
                  <a:pt x="35" y="93"/>
                  <a:pt x="35" y="98"/>
                  <a:pt x="35" y="98"/>
                </a:cubicBezTo>
                <a:cubicBezTo>
                  <a:pt x="34" y="100"/>
                  <a:pt x="33" y="103"/>
                  <a:pt x="31" y="105"/>
                </a:cubicBezTo>
                <a:cubicBezTo>
                  <a:pt x="30" y="105"/>
                  <a:pt x="30" y="106"/>
                  <a:pt x="29" y="106"/>
                </a:cubicBezTo>
                <a:cubicBezTo>
                  <a:pt x="31" y="107"/>
                  <a:pt x="32" y="108"/>
                  <a:pt x="34" y="109"/>
                </a:cubicBezTo>
                <a:cubicBezTo>
                  <a:pt x="34" y="109"/>
                  <a:pt x="34" y="109"/>
                  <a:pt x="34" y="109"/>
                </a:cubicBezTo>
                <a:cubicBezTo>
                  <a:pt x="36" y="111"/>
                  <a:pt x="36" y="111"/>
                  <a:pt x="36" y="111"/>
                </a:cubicBezTo>
                <a:cubicBezTo>
                  <a:pt x="36" y="111"/>
                  <a:pt x="36" y="111"/>
                  <a:pt x="36" y="111"/>
                </a:cubicBezTo>
                <a:cubicBezTo>
                  <a:pt x="39" y="114"/>
                  <a:pt x="41" y="118"/>
                  <a:pt x="42" y="122"/>
                </a:cubicBezTo>
                <a:cubicBezTo>
                  <a:pt x="43" y="118"/>
                  <a:pt x="45" y="114"/>
                  <a:pt x="48" y="111"/>
                </a:cubicBezTo>
                <a:lnTo>
                  <a:pt x="50" y="109"/>
                </a:lnTo>
                <a:close/>
                <a:moveTo>
                  <a:pt x="50" y="98"/>
                </a:moveTo>
                <a:cubicBezTo>
                  <a:pt x="50" y="98"/>
                  <a:pt x="50" y="98"/>
                  <a:pt x="50" y="98"/>
                </a:cubicBezTo>
                <a:cubicBezTo>
                  <a:pt x="50" y="98"/>
                  <a:pt x="50" y="98"/>
                  <a:pt x="50" y="98"/>
                </a:cubicBezTo>
                <a:close/>
                <a:moveTo>
                  <a:pt x="96" y="109"/>
                </a:moveTo>
                <a:cubicBezTo>
                  <a:pt x="96" y="109"/>
                  <a:pt x="97" y="109"/>
                  <a:pt x="97" y="109"/>
                </a:cubicBezTo>
                <a:cubicBezTo>
                  <a:pt x="98" y="108"/>
                  <a:pt x="100" y="107"/>
                  <a:pt x="101" y="106"/>
                </a:cubicBezTo>
                <a:cubicBezTo>
                  <a:pt x="101" y="106"/>
                  <a:pt x="100" y="105"/>
                  <a:pt x="100" y="105"/>
                </a:cubicBezTo>
                <a:cubicBezTo>
                  <a:pt x="98" y="103"/>
                  <a:pt x="96" y="100"/>
                  <a:pt x="95" y="98"/>
                </a:cubicBezTo>
                <a:cubicBezTo>
                  <a:pt x="95" y="98"/>
                  <a:pt x="95" y="93"/>
                  <a:pt x="95" y="93"/>
                </a:cubicBezTo>
                <a:cubicBezTo>
                  <a:pt x="95" y="89"/>
                  <a:pt x="95" y="89"/>
                  <a:pt x="95" y="89"/>
                </a:cubicBezTo>
                <a:cubicBezTo>
                  <a:pt x="96" y="86"/>
                  <a:pt x="98" y="84"/>
                  <a:pt x="99" y="82"/>
                </a:cubicBezTo>
                <a:cubicBezTo>
                  <a:pt x="101" y="80"/>
                  <a:pt x="103" y="79"/>
                  <a:pt x="105" y="78"/>
                </a:cubicBezTo>
                <a:cubicBezTo>
                  <a:pt x="104" y="76"/>
                  <a:pt x="103" y="75"/>
                  <a:pt x="102" y="73"/>
                </a:cubicBezTo>
                <a:cubicBezTo>
                  <a:pt x="101" y="73"/>
                  <a:pt x="101" y="72"/>
                  <a:pt x="100" y="72"/>
                </a:cubicBezTo>
                <a:cubicBezTo>
                  <a:pt x="97" y="69"/>
                  <a:pt x="93" y="67"/>
                  <a:pt x="88" y="67"/>
                </a:cubicBezTo>
                <a:cubicBezTo>
                  <a:pt x="88" y="67"/>
                  <a:pt x="88" y="67"/>
                  <a:pt x="88" y="67"/>
                </a:cubicBezTo>
                <a:cubicBezTo>
                  <a:pt x="88" y="67"/>
                  <a:pt x="88" y="67"/>
                  <a:pt x="88" y="67"/>
                </a:cubicBezTo>
                <a:cubicBezTo>
                  <a:pt x="84" y="67"/>
                  <a:pt x="80" y="69"/>
                  <a:pt x="76" y="72"/>
                </a:cubicBezTo>
                <a:cubicBezTo>
                  <a:pt x="76" y="72"/>
                  <a:pt x="75" y="73"/>
                  <a:pt x="74" y="73"/>
                </a:cubicBezTo>
                <a:cubicBezTo>
                  <a:pt x="73" y="75"/>
                  <a:pt x="72" y="76"/>
                  <a:pt x="71" y="78"/>
                </a:cubicBezTo>
                <a:cubicBezTo>
                  <a:pt x="73" y="79"/>
                  <a:pt x="75" y="80"/>
                  <a:pt x="77" y="82"/>
                </a:cubicBezTo>
                <a:cubicBezTo>
                  <a:pt x="79" y="84"/>
                  <a:pt x="80" y="86"/>
                  <a:pt x="81" y="89"/>
                </a:cubicBezTo>
                <a:cubicBezTo>
                  <a:pt x="81" y="93"/>
                  <a:pt x="81" y="93"/>
                  <a:pt x="81" y="93"/>
                </a:cubicBezTo>
                <a:cubicBezTo>
                  <a:pt x="81" y="93"/>
                  <a:pt x="81" y="98"/>
                  <a:pt x="81" y="98"/>
                </a:cubicBezTo>
                <a:cubicBezTo>
                  <a:pt x="80" y="100"/>
                  <a:pt x="79" y="103"/>
                  <a:pt x="77" y="105"/>
                </a:cubicBezTo>
                <a:cubicBezTo>
                  <a:pt x="76" y="105"/>
                  <a:pt x="76" y="106"/>
                  <a:pt x="75" y="106"/>
                </a:cubicBezTo>
                <a:cubicBezTo>
                  <a:pt x="77" y="107"/>
                  <a:pt x="78" y="108"/>
                  <a:pt x="80" y="109"/>
                </a:cubicBezTo>
                <a:cubicBezTo>
                  <a:pt x="80" y="109"/>
                  <a:pt x="80" y="109"/>
                  <a:pt x="80" y="109"/>
                </a:cubicBezTo>
                <a:cubicBezTo>
                  <a:pt x="82" y="111"/>
                  <a:pt x="82" y="111"/>
                  <a:pt x="82" y="111"/>
                </a:cubicBezTo>
                <a:cubicBezTo>
                  <a:pt x="82" y="111"/>
                  <a:pt x="82" y="111"/>
                  <a:pt x="82" y="111"/>
                </a:cubicBezTo>
                <a:cubicBezTo>
                  <a:pt x="82" y="111"/>
                  <a:pt x="82" y="111"/>
                  <a:pt x="82" y="111"/>
                </a:cubicBezTo>
                <a:cubicBezTo>
                  <a:pt x="85" y="114"/>
                  <a:pt x="87" y="118"/>
                  <a:pt x="88" y="122"/>
                </a:cubicBezTo>
                <a:cubicBezTo>
                  <a:pt x="89" y="118"/>
                  <a:pt x="91" y="114"/>
                  <a:pt x="94" y="111"/>
                </a:cubicBezTo>
                <a:lnTo>
                  <a:pt x="96" y="109"/>
                </a:lnTo>
                <a:close/>
                <a:moveTo>
                  <a:pt x="96" y="98"/>
                </a:moveTo>
                <a:cubicBezTo>
                  <a:pt x="96" y="98"/>
                  <a:pt x="95" y="98"/>
                  <a:pt x="95" y="98"/>
                </a:cubicBezTo>
                <a:lnTo>
                  <a:pt x="96" y="98"/>
                </a:lnTo>
                <a:close/>
                <a:moveTo>
                  <a:pt x="77" y="112"/>
                </a:moveTo>
                <a:cubicBezTo>
                  <a:pt x="74" y="109"/>
                  <a:pt x="70" y="108"/>
                  <a:pt x="65" y="108"/>
                </a:cubicBezTo>
                <a:cubicBezTo>
                  <a:pt x="65" y="108"/>
                  <a:pt x="65" y="108"/>
                  <a:pt x="65" y="108"/>
                </a:cubicBezTo>
                <a:cubicBezTo>
                  <a:pt x="65" y="108"/>
                  <a:pt x="65" y="108"/>
                  <a:pt x="65" y="108"/>
                </a:cubicBezTo>
                <a:cubicBezTo>
                  <a:pt x="61" y="108"/>
                  <a:pt x="57" y="109"/>
                  <a:pt x="53" y="112"/>
                </a:cubicBezTo>
                <a:cubicBezTo>
                  <a:pt x="53" y="112"/>
                  <a:pt x="52" y="113"/>
                  <a:pt x="51" y="114"/>
                </a:cubicBezTo>
                <a:cubicBezTo>
                  <a:pt x="47" y="117"/>
                  <a:pt x="46" y="122"/>
                  <a:pt x="46" y="127"/>
                </a:cubicBezTo>
                <a:cubicBezTo>
                  <a:pt x="46" y="150"/>
                  <a:pt x="46" y="150"/>
                  <a:pt x="46" y="150"/>
                </a:cubicBezTo>
                <a:cubicBezTo>
                  <a:pt x="46" y="151"/>
                  <a:pt x="47" y="152"/>
                  <a:pt x="48" y="152"/>
                </a:cubicBezTo>
                <a:cubicBezTo>
                  <a:pt x="52" y="152"/>
                  <a:pt x="52" y="152"/>
                  <a:pt x="52" y="152"/>
                </a:cubicBezTo>
                <a:cubicBezTo>
                  <a:pt x="54" y="152"/>
                  <a:pt x="55" y="153"/>
                  <a:pt x="55" y="155"/>
                </a:cubicBezTo>
                <a:cubicBezTo>
                  <a:pt x="55" y="189"/>
                  <a:pt x="55" y="189"/>
                  <a:pt x="55" y="189"/>
                </a:cubicBezTo>
                <a:cubicBezTo>
                  <a:pt x="55" y="190"/>
                  <a:pt x="56" y="191"/>
                  <a:pt x="57" y="191"/>
                </a:cubicBezTo>
                <a:cubicBezTo>
                  <a:pt x="73" y="191"/>
                  <a:pt x="73" y="191"/>
                  <a:pt x="73" y="191"/>
                </a:cubicBezTo>
                <a:cubicBezTo>
                  <a:pt x="75" y="191"/>
                  <a:pt x="76" y="190"/>
                  <a:pt x="76" y="189"/>
                </a:cubicBezTo>
                <a:cubicBezTo>
                  <a:pt x="76" y="155"/>
                  <a:pt x="76" y="155"/>
                  <a:pt x="76" y="155"/>
                </a:cubicBezTo>
                <a:cubicBezTo>
                  <a:pt x="76" y="153"/>
                  <a:pt x="77" y="152"/>
                  <a:pt x="78" y="152"/>
                </a:cubicBezTo>
                <a:cubicBezTo>
                  <a:pt x="82" y="152"/>
                  <a:pt x="82" y="152"/>
                  <a:pt x="82" y="152"/>
                </a:cubicBezTo>
                <a:cubicBezTo>
                  <a:pt x="84" y="152"/>
                  <a:pt x="85" y="151"/>
                  <a:pt x="85" y="150"/>
                </a:cubicBezTo>
                <a:cubicBezTo>
                  <a:pt x="85" y="127"/>
                  <a:pt x="85" y="127"/>
                  <a:pt x="85" y="127"/>
                </a:cubicBezTo>
                <a:cubicBezTo>
                  <a:pt x="85" y="122"/>
                  <a:pt x="83" y="117"/>
                  <a:pt x="79" y="114"/>
                </a:cubicBezTo>
                <a:cubicBezTo>
                  <a:pt x="78" y="113"/>
                  <a:pt x="78" y="112"/>
                  <a:pt x="77" y="112"/>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25"/>
          <p:cNvSpPr>
            <a:spLocks noEditPoints="1"/>
          </p:cNvSpPr>
          <p:nvPr>
            <p:custDataLst>
              <p:tags r:id="rId6"/>
            </p:custDataLst>
          </p:nvPr>
        </p:nvSpPr>
        <p:spPr bwMode="auto">
          <a:xfrm>
            <a:off x="3712575" y="4756157"/>
            <a:ext cx="826693" cy="890460"/>
          </a:xfrm>
          <a:custGeom>
            <a:avLst/>
            <a:gdLst>
              <a:gd name="T0" fmla="*/ 77 w 177"/>
              <a:gd name="T1" fmla="*/ 12 h 191"/>
              <a:gd name="T2" fmla="*/ 53 w 177"/>
              <a:gd name="T3" fmla="*/ 9 h 191"/>
              <a:gd name="T4" fmla="*/ 111 w 177"/>
              <a:gd name="T5" fmla="*/ 24 h 191"/>
              <a:gd name="T6" fmla="*/ 111 w 177"/>
              <a:gd name="T7" fmla="*/ 0 h 191"/>
              <a:gd name="T8" fmla="*/ 33 w 177"/>
              <a:gd name="T9" fmla="*/ 61 h 191"/>
              <a:gd name="T10" fmla="*/ 54 w 177"/>
              <a:gd name="T11" fmla="*/ 49 h 191"/>
              <a:gd name="T12" fmla="*/ 30 w 177"/>
              <a:gd name="T13" fmla="*/ 53 h 191"/>
              <a:gd name="T14" fmla="*/ 88 w 177"/>
              <a:gd name="T15" fmla="*/ 65 h 191"/>
              <a:gd name="T16" fmla="*/ 97 w 177"/>
              <a:gd name="T17" fmla="*/ 44 h 191"/>
              <a:gd name="T18" fmla="*/ 122 w 177"/>
              <a:gd name="T19" fmla="*/ 53 h 191"/>
              <a:gd name="T20" fmla="*/ 146 w 177"/>
              <a:gd name="T21" fmla="*/ 56 h 191"/>
              <a:gd name="T22" fmla="*/ 125 w 177"/>
              <a:gd name="T23" fmla="*/ 44 h 191"/>
              <a:gd name="T24" fmla="*/ 5 w 177"/>
              <a:gd name="T25" fmla="*/ 114 h 191"/>
              <a:gd name="T26" fmla="*/ 11 w 177"/>
              <a:gd name="T27" fmla="*/ 191 h 191"/>
              <a:gd name="T28" fmla="*/ 39 w 177"/>
              <a:gd name="T29" fmla="*/ 127 h 191"/>
              <a:gd name="T30" fmla="*/ 28 w 177"/>
              <a:gd name="T31" fmla="*/ 102 h 191"/>
              <a:gd name="T32" fmla="*/ 19 w 177"/>
              <a:gd name="T33" fmla="*/ 81 h 191"/>
              <a:gd name="T34" fmla="*/ 111 w 177"/>
              <a:gd name="T35" fmla="*/ 108 h 191"/>
              <a:gd name="T36" fmla="*/ 94 w 177"/>
              <a:gd name="T37" fmla="*/ 152 h 191"/>
              <a:gd name="T38" fmla="*/ 122 w 177"/>
              <a:gd name="T39" fmla="*/ 155 h 191"/>
              <a:gd name="T40" fmla="*/ 171 w 177"/>
              <a:gd name="T41" fmla="*/ 114 h 191"/>
              <a:gd name="T42" fmla="*/ 137 w 177"/>
              <a:gd name="T43" fmla="*/ 127 h 191"/>
              <a:gd name="T44" fmla="*/ 165 w 177"/>
              <a:gd name="T45" fmla="*/ 191 h 191"/>
              <a:gd name="T46" fmla="*/ 171 w 177"/>
              <a:gd name="T47" fmla="*/ 114 h 191"/>
              <a:gd name="T48" fmla="*/ 157 w 177"/>
              <a:gd name="T49" fmla="*/ 105 h 191"/>
              <a:gd name="T50" fmla="*/ 157 w 177"/>
              <a:gd name="T51" fmla="*/ 81 h 191"/>
              <a:gd name="T52" fmla="*/ 100 w 177"/>
              <a:gd name="T53" fmla="*/ 64 h 191"/>
              <a:gd name="T54" fmla="*/ 111 w 177"/>
              <a:gd name="T55" fmla="*/ 81 h 191"/>
              <a:gd name="T56" fmla="*/ 111 w 177"/>
              <a:gd name="T57" fmla="*/ 105 h 191"/>
              <a:gd name="T58" fmla="*/ 111 w 177"/>
              <a:gd name="T59" fmla="*/ 81 h 191"/>
              <a:gd name="T60" fmla="*/ 118 w 177"/>
              <a:gd name="T61" fmla="*/ 53 h 191"/>
              <a:gd name="T62" fmla="*/ 111 w 177"/>
              <a:gd name="T63" fmla="*/ 27 h 191"/>
              <a:gd name="T64" fmla="*/ 118 w 177"/>
              <a:gd name="T65" fmla="*/ 58 h 191"/>
              <a:gd name="T66" fmla="*/ 52 w 177"/>
              <a:gd name="T67" fmla="*/ 66 h 191"/>
              <a:gd name="T68" fmla="*/ 56 w 177"/>
              <a:gd name="T69" fmla="*/ 84 h 191"/>
              <a:gd name="T70" fmla="*/ 65 w 177"/>
              <a:gd name="T71" fmla="*/ 105 h 191"/>
              <a:gd name="T72" fmla="*/ 71 w 177"/>
              <a:gd name="T73" fmla="*/ 70 h 191"/>
              <a:gd name="T74" fmla="*/ 72 w 177"/>
              <a:gd name="T75" fmla="*/ 48 h 191"/>
              <a:gd name="T76" fmla="*/ 65 w 177"/>
              <a:gd name="T77" fmla="*/ 27 h 191"/>
              <a:gd name="T78" fmla="*/ 72 w 177"/>
              <a:gd name="T79" fmla="*/ 57 h 191"/>
              <a:gd name="T80" fmla="*/ 141 w 177"/>
              <a:gd name="T81" fmla="*/ 93 h 191"/>
              <a:gd name="T82" fmla="*/ 134 w 177"/>
              <a:gd name="T83" fmla="*/ 67 h 191"/>
              <a:gd name="T84" fmla="*/ 127 w 177"/>
              <a:gd name="T85" fmla="*/ 93 h 191"/>
              <a:gd name="T86" fmla="*/ 128 w 177"/>
              <a:gd name="T87" fmla="*/ 111 h 191"/>
              <a:gd name="T88" fmla="*/ 50 w 177"/>
              <a:gd name="T89" fmla="*/ 109 h 191"/>
              <a:gd name="T90" fmla="*/ 54 w 177"/>
              <a:gd name="T91" fmla="*/ 82 h 191"/>
              <a:gd name="T92" fmla="*/ 30 w 177"/>
              <a:gd name="T93" fmla="*/ 72 h 191"/>
              <a:gd name="T94" fmla="*/ 31 w 177"/>
              <a:gd name="T95" fmla="*/ 105 h 191"/>
              <a:gd name="T96" fmla="*/ 48 w 177"/>
              <a:gd name="T97" fmla="*/ 111 h 191"/>
              <a:gd name="T98" fmla="*/ 101 w 177"/>
              <a:gd name="T99" fmla="*/ 106 h 191"/>
              <a:gd name="T100" fmla="*/ 102 w 177"/>
              <a:gd name="T101" fmla="*/ 73 h 191"/>
              <a:gd name="T102" fmla="*/ 71 w 177"/>
              <a:gd name="T103" fmla="*/ 78 h 191"/>
              <a:gd name="T104" fmla="*/ 80 w 177"/>
              <a:gd name="T105" fmla="*/ 109 h 191"/>
              <a:gd name="T106" fmla="*/ 96 w 177"/>
              <a:gd name="T107" fmla="*/ 109 h 191"/>
              <a:gd name="T108" fmla="*/ 65 w 177"/>
              <a:gd name="T109" fmla="*/ 108 h 191"/>
              <a:gd name="T110" fmla="*/ 55 w 177"/>
              <a:gd name="T111" fmla="*/ 155 h 191"/>
              <a:gd name="T112" fmla="*/ 82 w 177"/>
              <a:gd name="T113"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 h="191">
                <a:moveTo>
                  <a:pt x="56" y="21"/>
                </a:moveTo>
                <a:cubicBezTo>
                  <a:pt x="59" y="23"/>
                  <a:pt x="62" y="24"/>
                  <a:pt x="65" y="24"/>
                </a:cubicBezTo>
                <a:cubicBezTo>
                  <a:pt x="65" y="24"/>
                  <a:pt x="65" y="24"/>
                  <a:pt x="65" y="24"/>
                </a:cubicBezTo>
                <a:cubicBezTo>
                  <a:pt x="65" y="24"/>
                  <a:pt x="65" y="24"/>
                  <a:pt x="65" y="24"/>
                </a:cubicBezTo>
                <a:cubicBezTo>
                  <a:pt x="69" y="24"/>
                  <a:pt x="71" y="23"/>
                  <a:pt x="74" y="21"/>
                </a:cubicBezTo>
                <a:cubicBezTo>
                  <a:pt x="75" y="19"/>
                  <a:pt x="76" y="18"/>
                  <a:pt x="77" y="16"/>
                </a:cubicBezTo>
                <a:cubicBezTo>
                  <a:pt x="77" y="15"/>
                  <a:pt x="77" y="13"/>
                  <a:pt x="77" y="12"/>
                </a:cubicBezTo>
                <a:cubicBezTo>
                  <a:pt x="77" y="11"/>
                  <a:pt x="77" y="10"/>
                  <a:pt x="77" y="9"/>
                </a:cubicBezTo>
                <a:cubicBezTo>
                  <a:pt x="76" y="7"/>
                  <a:pt x="75" y="5"/>
                  <a:pt x="74" y="4"/>
                </a:cubicBezTo>
                <a:cubicBezTo>
                  <a:pt x="71" y="1"/>
                  <a:pt x="69" y="0"/>
                  <a:pt x="65" y="0"/>
                </a:cubicBezTo>
                <a:cubicBezTo>
                  <a:pt x="65" y="0"/>
                  <a:pt x="65" y="0"/>
                  <a:pt x="65" y="0"/>
                </a:cubicBezTo>
                <a:cubicBezTo>
                  <a:pt x="65" y="0"/>
                  <a:pt x="65" y="0"/>
                  <a:pt x="65" y="0"/>
                </a:cubicBezTo>
                <a:cubicBezTo>
                  <a:pt x="62" y="0"/>
                  <a:pt x="59" y="1"/>
                  <a:pt x="56" y="4"/>
                </a:cubicBezTo>
                <a:cubicBezTo>
                  <a:pt x="55" y="5"/>
                  <a:pt x="54" y="7"/>
                  <a:pt x="53" y="9"/>
                </a:cubicBezTo>
                <a:cubicBezTo>
                  <a:pt x="53" y="10"/>
                  <a:pt x="53" y="11"/>
                  <a:pt x="53" y="12"/>
                </a:cubicBezTo>
                <a:cubicBezTo>
                  <a:pt x="53" y="13"/>
                  <a:pt x="53" y="15"/>
                  <a:pt x="53" y="16"/>
                </a:cubicBezTo>
                <a:cubicBezTo>
                  <a:pt x="54" y="18"/>
                  <a:pt x="55" y="19"/>
                  <a:pt x="56" y="21"/>
                </a:cubicBezTo>
                <a:close/>
                <a:moveTo>
                  <a:pt x="102" y="21"/>
                </a:moveTo>
                <a:cubicBezTo>
                  <a:pt x="105" y="23"/>
                  <a:pt x="108" y="24"/>
                  <a:pt x="111" y="24"/>
                </a:cubicBezTo>
                <a:cubicBezTo>
                  <a:pt x="111" y="24"/>
                  <a:pt x="111" y="24"/>
                  <a:pt x="111" y="24"/>
                </a:cubicBezTo>
                <a:cubicBezTo>
                  <a:pt x="111" y="24"/>
                  <a:pt x="111" y="24"/>
                  <a:pt x="111" y="24"/>
                </a:cubicBezTo>
                <a:cubicBezTo>
                  <a:pt x="114" y="24"/>
                  <a:pt x="117" y="23"/>
                  <a:pt x="120" y="21"/>
                </a:cubicBezTo>
                <a:cubicBezTo>
                  <a:pt x="121" y="19"/>
                  <a:pt x="122" y="18"/>
                  <a:pt x="123" y="16"/>
                </a:cubicBezTo>
                <a:cubicBezTo>
                  <a:pt x="123" y="15"/>
                  <a:pt x="123" y="13"/>
                  <a:pt x="123" y="12"/>
                </a:cubicBezTo>
                <a:cubicBezTo>
                  <a:pt x="123" y="11"/>
                  <a:pt x="123" y="10"/>
                  <a:pt x="123" y="9"/>
                </a:cubicBezTo>
                <a:cubicBezTo>
                  <a:pt x="122" y="7"/>
                  <a:pt x="121" y="5"/>
                  <a:pt x="120" y="4"/>
                </a:cubicBezTo>
                <a:cubicBezTo>
                  <a:pt x="117" y="1"/>
                  <a:pt x="114" y="0"/>
                  <a:pt x="111" y="0"/>
                </a:cubicBezTo>
                <a:cubicBezTo>
                  <a:pt x="111" y="0"/>
                  <a:pt x="111" y="0"/>
                  <a:pt x="111" y="0"/>
                </a:cubicBezTo>
                <a:cubicBezTo>
                  <a:pt x="111" y="0"/>
                  <a:pt x="111" y="0"/>
                  <a:pt x="111" y="0"/>
                </a:cubicBezTo>
                <a:cubicBezTo>
                  <a:pt x="108" y="0"/>
                  <a:pt x="105" y="1"/>
                  <a:pt x="102" y="4"/>
                </a:cubicBezTo>
                <a:cubicBezTo>
                  <a:pt x="101" y="5"/>
                  <a:pt x="100" y="7"/>
                  <a:pt x="99" y="9"/>
                </a:cubicBezTo>
                <a:cubicBezTo>
                  <a:pt x="99" y="10"/>
                  <a:pt x="99" y="11"/>
                  <a:pt x="99" y="12"/>
                </a:cubicBezTo>
                <a:cubicBezTo>
                  <a:pt x="99" y="13"/>
                  <a:pt x="99" y="15"/>
                  <a:pt x="99" y="16"/>
                </a:cubicBezTo>
                <a:cubicBezTo>
                  <a:pt x="100" y="18"/>
                  <a:pt x="101" y="19"/>
                  <a:pt x="102" y="21"/>
                </a:cubicBezTo>
                <a:close/>
                <a:moveTo>
                  <a:pt x="33" y="61"/>
                </a:moveTo>
                <a:cubicBezTo>
                  <a:pt x="36" y="64"/>
                  <a:pt x="39" y="65"/>
                  <a:pt x="42" y="65"/>
                </a:cubicBezTo>
                <a:cubicBezTo>
                  <a:pt x="42" y="65"/>
                  <a:pt x="42" y="65"/>
                  <a:pt x="42" y="65"/>
                </a:cubicBezTo>
                <a:cubicBezTo>
                  <a:pt x="42" y="65"/>
                  <a:pt x="42" y="65"/>
                  <a:pt x="42" y="65"/>
                </a:cubicBezTo>
                <a:cubicBezTo>
                  <a:pt x="46" y="65"/>
                  <a:pt x="48" y="64"/>
                  <a:pt x="51" y="61"/>
                </a:cubicBezTo>
                <a:cubicBezTo>
                  <a:pt x="52" y="60"/>
                  <a:pt x="53" y="58"/>
                  <a:pt x="54" y="56"/>
                </a:cubicBezTo>
                <a:cubicBezTo>
                  <a:pt x="54" y="55"/>
                  <a:pt x="54" y="54"/>
                  <a:pt x="54" y="53"/>
                </a:cubicBezTo>
                <a:cubicBezTo>
                  <a:pt x="54" y="51"/>
                  <a:pt x="54" y="50"/>
                  <a:pt x="54" y="49"/>
                </a:cubicBezTo>
                <a:cubicBezTo>
                  <a:pt x="53" y="47"/>
                  <a:pt x="52" y="46"/>
                  <a:pt x="51" y="44"/>
                </a:cubicBezTo>
                <a:cubicBezTo>
                  <a:pt x="48" y="42"/>
                  <a:pt x="46" y="40"/>
                  <a:pt x="42" y="40"/>
                </a:cubicBezTo>
                <a:cubicBezTo>
                  <a:pt x="42" y="40"/>
                  <a:pt x="42" y="40"/>
                  <a:pt x="42" y="40"/>
                </a:cubicBezTo>
                <a:cubicBezTo>
                  <a:pt x="42" y="40"/>
                  <a:pt x="42" y="40"/>
                  <a:pt x="42" y="40"/>
                </a:cubicBezTo>
                <a:cubicBezTo>
                  <a:pt x="39" y="40"/>
                  <a:pt x="36" y="42"/>
                  <a:pt x="33" y="44"/>
                </a:cubicBezTo>
                <a:cubicBezTo>
                  <a:pt x="32" y="46"/>
                  <a:pt x="31" y="47"/>
                  <a:pt x="30" y="49"/>
                </a:cubicBezTo>
                <a:cubicBezTo>
                  <a:pt x="30" y="50"/>
                  <a:pt x="30" y="51"/>
                  <a:pt x="30" y="53"/>
                </a:cubicBezTo>
                <a:cubicBezTo>
                  <a:pt x="30" y="54"/>
                  <a:pt x="30" y="55"/>
                  <a:pt x="30" y="56"/>
                </a:cubicBezTo>
                <a:cubicBezTo>
                  <a:pt x="31" y="58"/>
                  <a:pt x="32" y="60"/>
                  <a:pt x="33" y="61"/>
                </a:cubicBezTo>
                <a:close/>
                <a:moveTo>
                  <a:pt x="76" y="49"/>
                </a:moveTo>
                <a:cubicBezTo>
                  <a:pt x="76" y="50"/>
                  <a:pt x="76" y="51"/>
                  <a:pt x="76" y="53"/>
                </a:cubicBezTo>
                <a:cubicBezTo>
                  <a:pt x="76" y="54"/>
                  <a:pt x="76" y="55"/>
                  <a:pt x="76" y="56"/>
                </a:cubicBezTo>
                <a:cubicBezTo>
                  <a:pt x="77" y="58"/>
                  <a:pt x="78" y="60"/>
                  <a:pt x="79" y="61"/>
                </a:cubicBezTo>
                <a:cubicBezTo>
                  <a:pt x="82" y="64"/>
                  <a:pt x="85" y="65"/>
                  <a:pt x="88" y="65"/>
                </a:cubicBezTo>
                <a:cubicBezTo>
                  <a:pt x="88" y="65"/>
                  <a:pt x="88" y="65"/>
                  <a:pt x="88" y="65"/>
                </a:cubicBezTo>
                <a:cubicBezTo>
                  <a:pt x="88" y="65"/>
                  <a:pt x="88" y="65"/>
                  <a:pt x="88" y="65"/>
                </a:cubicBezTo>
                <a:cubicBezTo>
                  <a:pt x="92" y="65"/>
                  <a:pt x="94" y="64"/>
                  <a:pt x="97" y="61"/>
                </a:cubicBezTo>
                <a:cubicBezTo>
                  <a:pt x="98" y="60"/>
                  <a:pt x="99" y="58"/>
                  <a:pt x="100" y="56"/>
                </a:cubicBezTo>
                <a:cubicBezTo>
                  <a:pt x="100" y="55"/>
                  <a:pt x="100" y="54"/>
                  <a:pt x="100" y="53"/>
                </a:cubicBezTo>
                <a:cubicBezTo>
                  <a:pt x="100" y="51"/>
                  <a:pt x="100" y="50"/>
                  <a:pt x="100" y="49"/>
                </a:cubicBezTo>
                <a:cubicBezTo>
                  <a:pt x="99" y="47"/>
                  <a:pt x="98" y="46"/>
                  <a:pt x="97" y="44"/>
                </a:cubicBezTo>
                <a:cubicBezTo>
                  <a:pt x="94" y="42"/>
                  <a:pt x="92" y="40"/>
                  <a:pt x="88" y="40"/>
                </a:cubicBezTo>
                <a:cubicBezTo>
                  <a:pt x="88" y="40"/>
                  <a:pt x="88" y="40"/>
                  <a:pt x="88" y="40"/>
                </a:cubicBezTo>
                <a:cubicBezTo>
                  <a:pt x="88" y="40"/>
                  <a:pt x="88" y="40"/>
                  <a:pt x="88" y="40"/>
                </a:cubicBezTo>
                <a:cubicBezTo>
                  <a:pt x="85" y="40"/>
                  <a:pt x="82" y="42"/>
                  <a:pt x="79" y="44"/>
                </a:cubicBezTo>
                <a:cubicBezTo>
                  <a:pt x="78" y="46"/>
                  <a:pt x="77" y="47"/>
                  <a:pt x="76" y="49"/>
                </a:cubicBezTo>
                <a:close/>
                <a:moveTo>
                  <a:pt x="122" y="49"/>
                </a:moveTo>
                <a:cubicBezTo>
                  <a:pt x="122" y="50"/>
                  <a:pt x="122" y="51"/>
                  <a:pt x="122" y="53"/>
                </a:cubicBezTo>
                <a:cubicBezTo>
                  <a:pt x="122" y="54"/>
                  <a:pt x="122" y="55"/>
                  <a:pt x="122" y="56"/>
                </a:cubicBezTo>
                <a:cubicBezTo>
                  <a:pt x="123" y="58"/>
                  <a:pt x="124" y="60"/>
                  <a:pt x="125" y="61"/>
                </a:cubicBezTo>
                <a:cubicBezTo>
                  <a:pt x="128" y="64"/>
                  <a:pt x="131" y="65"/>
                  <a:pt x="134" y="65"/>
                </a:cubicBezTo>
                <a:cubicBezTo>
                  <a:pt x="134" y="65"/>
                  <a:pt x="134" y="65"/>
                  <a:pt x="134" y="65"/>
                </a:cubicBezTo>
                <a:cubicBezTo>
                  <a:pt x="134" y="65"/>
                  <a:pt x="134" y="65"/>
                  <a:pt x="134" y="65"/>
                </a:cubicBezTo>
                <a:cubicBezTo>
                  <a:pt x="137" y="65"/>
                  <a:pt x="140" y="64"/>
                  <a:pt x="143" y="61"/>
                </a:cubicBezTo>
                <a:cubicBezTo>
                  <a:pt x="144" y="60"/>
                  <a:pt x="145" y="58"/>
                  <a:pt x="146" y="56"/>
                </a:cubicBezTo>
                <a:cubicBezTo>
                  <a:pt x="146" y="55"/>
                  <a:pt x="146" y="54"/>
                  <a:pt x="146" y="53"/>
                </a:cubicBezTo>
                <a:cubicBezTo>
                  <a:pt x="146" y="51"/>
                  <a:pt x="146" y="50"/>
                  <a:pt x="146" y="49"/>
                </a:cubicBezTo>
                <a:cubicBezTo>
                  <a:pt x="145" y="47"/>
                  <a:pt x="144" y="46"/>
                  <a:pt x="143" y="44"/>
                </a:cubicBezTo>
                <a:cubicBezTo>
                  <a:pt x="140" y="42"/>
                  <a:pt x="137" y="40"/>
                  <a:pt x="134" y="40"/>
                </a:cubicBezTo>
                <a:cubicBezTo>
                  <a:pt x="134" y="40"/>
                  <a:pt x="134" y="40"/>
                  <a:pt x="134" y="40"/>
                </a:cubicBezTo>
                <a:cubicBezTo>
                  <a:pt x="134" y="40"/>
                  <a:pt x="134" y="40"/>
                  <a:pt x="134" y="40"/>
                </a:cubicBezTo>
                <a:cubicBezTo>
                  <a:pt x="131" y="40"/>
                  <a:pt x="128" y="42"/>
                  <a:pt x="125" y="44"/>
                </a:cubicBezTo>
                <a:cubicBezTo>
                  <a:pt x="124" y="46"/>
                  <a:pt x="123" y="47"/>
                  <a:pt x="122" y="49"/>
                </a:cubicBezTo>
                <a:close/>
                <a:moveTo>
                  <a:pt x="31" y="112"/>
                </a:moveTo>
                <a:cubicBezTo>
                  <a:pt x="28" y="109"/>
                  <a:pt x="24" y="108"/>
                  <a:pt x="19" y="108"/>
                </a:cubicBezTo>
                <a:cubicBezTo>
                  <a:pt x="19" y="108"/>
                  <a:pt x="19" y="108"/>
                  <a:pt x="19" y="108"/>
                </a:cubicBezTo>
                <a:cubicBezTo>
                  <a:pt x="19" y="108"/>
                  <a:pt x="19" y="108"/>
                  <a:pt x="19" y="108"/>
                </a:cubicBezTo>
                <a:cubicBezTo>
                  <a:pt x="15" y="108"/>
                  <a:pt x="11" y="109"/>
                  <a:pt x="7" y="112"/>
                </a:cubicBezTo>
                <a:cubicBezTo>
                  <a:pt x="7" y="112"/>
                  <a:pt x="6" y="113"/>
                  <a:pt x="5" y="114"/>
                </a:cubicBezTo>
                <a:cubicBezTo>
                  <a:pt x="1" y="117"/>
                  <a:pt x="0" y="122"/>
                  <a:pt x="0" y="127"/>
                </a:cubicBezTo>
                <a:cubicBezTo>
                  <a:pt x="0" y="150"/>
                  <a:pt x="0" y="150"/>
                  <a:pt x="0" y="150"/>
                </a:cubicBezTo>
                <a:cubicBezTo>
                  <a:pt x="0" y="151"/>
                  <a:pt x="1" y="152"/>
                  <a:pt x="2" y="152"/>
                </a:cubicBezTo>
                <a:cubicBezTo>
                  <a:pt x="6" y="152"/>
                  <a:pt x="6" y="152"/>
                  <a:pt x="6" y="152"/>
                </a:cubicBezTo>
                <a:cubicBezTo>
                  <a:pt x="8" y="152"/>
                  <a:pt x="9" y="153"/>
                  <a:pt x="9" y="155"/>
                </a:cubicBezTo>
                <a:cubicBezTo>
                  <a:pt x="9" y="189"/>
                  <a:pt x="9" y="189"/>
                  <a:pt x="9" y="189"/>
                </a:cubicBezTo>
                <a:cubicBezTo>
                  <a:pt x="9" y="190"/>
                  <a:pt x="10" y="191"/>
                  <a:pt x="11" y="191"/>
                </a:cubicBezTo>
                <a:cubicBezTo>
                  <a:pt x="27" y="191"/>
                  <a:pt x="27" y="191"/>
                  <a:pt x="27" y="191"/>
                </a:cubicBezTo>
                <a:cubicBezTo>
                  <a:pt x="29" y="191"/>
                  <a:pt x="30" y="190"/>
                  <a:pt x="30" y="189"/>
                </a:cubicBezTo>
                <a:cubicBezTo>
                  <a:pt x="30" y="155"/>
                  <a:pt x="30" y="155"/>
                  <a:pt x="30" y="155"/>
                </a:cubicBezTo>
                <a:cubicBezTo>
                  <a:pt x="30" y="153"/>
                  <a:pt x="31" y="152"/>
                  <a:pt x="32" y="152"/>
                </a:cubicBezTo>
                <a:cubicBezTo>
                  <a:pt x="36" y="152"/>
                  <a:pt x="36" y="152"/>
                  <a:pt x="36" y="152"/>
                </a:cubicBezTo>
                <a:cubicBezTo>
                  <a:pt x="38" y="152"/>
                  <a:pt x="39" y="151"/>
                  <a:pt x="39" y="150"/>
                </a:cubicBezTo>
                <a:cubicBezTo>
                  <a:pt x="39" y="127"/>
                  <a:pt x="39" y="127"/>
                  <a:pt x="39" y="127"/>
                </a:cubicBezTo>
                <a:cubicBezTo>
                  <a:pt x="39" y="122"/>
                  <a:pt x="37" y="117"/>
                  <a:pt x="33" y="114"/>
                </a:cubicBezTo>
                <a:cubicBezTo>
                  <a:pt x="32" y="113"/>
                  <a:pt x="32" y="112"/>
                  <a:pt x="31" y="112"/>
                </a:cubicBezTo>
                <a:close/>
                <a:moveTo>
                  <a:pt x="11" y="102"/>
                </a:moveTo>
                <a:cubicBezTo>
                  <a:pt x="13" y="104"/>
                  <a:pt x="16" y="105"/>
                  <a:pt x="19" y="105"/>
                </a:cubicBezTo>
                <a:cubicBezTo>
                  <a:pt x="19" y="105"/>
                  <a:pt x="19" y="105"/>
                  <a:pt x="19" y="105"/>
                </a:cubicBezTo>
                <a:cubicBezTo>
                  <a:pt x="19" y="105"/>
                  <a:pt x="19" y="105"/>
                  <a:pt x="19" y="105"/>
                </a:cubicBezTo>
                <a:cubicBezTo>
                  <a:pt x="23" y="105"/>
                  <a:pt x="25" y="104"/>
                  <a:pt x="28" y="102"/>
                </a:cubicBezTo>
                <a:cubicBezTo>
                  <a:pt x="29" y="100"/>
                  <a:pt x="30" y="99"/>
                  <a:pt x="31" y="97"/>
                </a:cubicBezTo>
                <a:cubicBezTo>
                  <a:pt x="31" y="95"/>
                  <a:pt x="31" y="94"/>
                  <a:pt x="31" y="93"/>
                </a:cubicBezTo>
                <a:cubicBezTo>
                  <a:pt x="31" y="92"/>
                  <a:pt x="31" y="91"/>
                  <a:pt x="31" y="90"/>
                </a:cubicBezTo>
                <a:cubicBezTo>
                  <a:pt x="30" y="88"/>
                  <a:pt x="29" y="86"/>
                  <a:pt x="28" y="84"/>
                </a:cubicBezTo>
                <a:cubicBezTo>
                  <a:pt x="25" y="82"/>
                  <a:pt x="23" y="81"/>
                  <a:pt x="19" y="81"/>
                </a:cubicBezTo>
                <a:cubicBezTo>
                  <a:pt x="19" y="81"/>
                  <a:pt x="19" y="81"/>
                  <a:pt x="19" y="81"/>
                </a:cubicBezTo>
                <a:cubicBezTo>
                  <a:pt x="19" y="81"/>
                  <a:pt x="19" y="81"/>
                  <a:pt x="19" y="81"/>
                </a:cubicBezTo>
                <a:cubicBezTo>
                  <a:pt x="16" y="81"/>
                  <a:pt x="13" y="82"/>
                  <a:pt x="11" y="84"/>
                </a:cubicBezTo>
                <a:cubicBezTo>
                  <a:pt x="9" y="86"/>
                  <a:pt x="8" y="88"/>
                  <a:pt x="8" y="90"/>
                </a:cubicBezTo>
                <a:cubicBezTo>
                  <a:pt x="7" y="91"/>
                  <a:pt x="7" y="92"/>
                  <a:pt x="7" y="93"/>
                </a:cubicBezTo>
                <a:cubicBezTo>
                  <a:pt x="7" y="94"/>
                  <a:pt x="7" y="95"/>
                  <a:pt x="8" y="97"/>
                </a:cubicBezTo>
                <a:cubicBezTo>
                  <a:pt x="8" y="98"/>
                  <a:pt x="9" y="100"/>
                  <a:pt x="11" y="102"/>
                </a:cubicBezTo>
                <a:close/>
                <a:moveTo>
                  <a:pt x="123" y="112"/>
                </a:moveTo>
                <a:cubicBezTo>
                  <a:pt x="120" y="109"/>
                  <a:pt x="116" y="108"/>
                  <a:pt x="111" y="108"/>
                </a:cubicBezTo>
                <a:cubicBezTo>
                  <a:pt x="111" y="108"/>
                  <a:pt x="111" y="108"/>
                  <a:pt x="111" y="108"/>
                </a:cubicBezTo>
                <a:cubicBezTo>
                  <a:pt x="111" y="108"/>
                  <a:pt x="111" y="108"/>
                  <a:pt x="111" y="108"/>
                </a:cubicBezTo>
                <a:cubicBezTo>
                  <a:pt x="106" y="108"/>
                  <a:pt x="103" y="109"/>
                  <a:pt x="99" y="112"/>
                </a:cubicBezTo>
                <a:cubicBezTo>
                  <a:pt x="98" y="112"/>
                  <a:pt x="98" y="113"/>
                  <a:pt x="97" y="114"/>
                </a:cubicBezTo>
                <a:cubicBezTo>
                  <a:pt x="93" y="117"/>
                  <a:pt x="91" y="122"/>
                  <a:pt x="91" y="127"/>
                </a:cubicBezTo>
                <a:cubicBezTo>
                  <a:pt x="91" y="150"/>
                  <a:pt x="91" y="150"/>
                  <a:pt x="91" y="150"/>
                </a:cubicBezTo>
                <a:cubicBezTo>
                  <a:pt x="91" y="151"/>
                  <a:pt x="92" y="152"/>
                  <a:pt x="94" y="152"/>
                </a:cubicBezTo>
                <a:cubicBezTo>
                  <a:pt x="98" y="152"/>
                  <a:pt x="98" y="152"/>
                  <a:pt x="98" y="152"/>
                </a:cubicBezTo>
                <a:cubicBezTo>
                  <a:pt x="99" y="152"/>
                  <a:pt x="100" y="153"/>
                  <a:pt x="100" y="155"/>
                </a:cubicBezTo>
                <a:cubicBezTo>
                  <a:pt x="100" y="189"/>
                  <a:pt x="100" y="189"/>
                  <a:pt x="100" y="189"/>
                </a:cubicBezTo>
                <a:cubicBezTo>
                  <a:pt x="100" y="190"/>
                  <a:pt x="102" y="191"/>
                  <a:pt x="103" y="191"/>
                </a:cubicBezTo>
                <a:cubicBezTo>
                  <a:pt x="119" y="191"/>
                  <a:pt x="119" y="191"/>
                  <a:pt x="119" y="191"/>
                </a:cubicBezTo>
                <a:cubicBezTo>
                  <a:pt x="121" y="191"/>
                  <a:pt x="122" y="190"/>
                  <a:pt x="122" y="189"/>
                </a:cubicBezTo>
                <a:cubicBezTo>
                  <a:pt x="122" y="155"/>
                  <a:pt x="122" y="155"/>
                  <a:pt x="122" y="155"/>
                </a:cubicBezTo>
                <a:cubicBezTo>
                  <a:pt x="122" y="153"/>
                  <a:pt x="123" y="152"/>
                  <a:pt x="124" y="152"/>
                </a:cubicBezTo>
                <a:cubicBezTo>
                  <a:pt x="128" y="152"/>
                  <a:pt x="128" y="152"/>
                  <a:pt x="128" y="152"/>
                </a:cubicBezTo>
                <a:cubicBezTo>
                  <a:pt x="130" y="152"/>
                  <a:pt x="131" y="151"/>
                  <a:pt x="131" y="150"/>
                </a:cubicBezTo>
                <a:cubicBezTo>
                  <a:pt x="131" y="127"/>
                  <a:pt x="131" y="127"/>
                  <a:pt x="131" y="127"/>
                </a:cubicBezTo>
                <a:cubicBezTo>
                  <a:pt x="131" y="122"/>
                  <a:pt x="129" y="117"/>
                  <a:pt x="125" y="114"/>
                </a:cubicBezTo>
                <a:cubicBezTo>
                  <a:pt x="124" y="113"/>
                  <a:pt x="124" y="112"/>
                  <a:pt x="123" y="112"/>
                </a:cubicBezTo>
                <a:close/>
                <a:moveTo>
                  <a:pt x="171" y="114"/>
                </a:moveTo>
                <a:cubicBezTo>
                  <a:pt x="170" y="113"/>
                  <a:pt x="170" y="112"/>
                  <a:pt x="169" y="112"/>
                </a:cubicBezTo>
                <a:cubicBezTo>
                  <a:pt x="165" y="109"/>
                  <a:pt x="162" y="108"/>
                  <a:pt x="157" y="108"/>
                </a:cubicBezTo>
                <a:cubicBezTo>
                  <a:pt x="157" y="108"/>
                  <a:pt x="157" y="108"/>
                  <a:pt x="157" y="108"/>
                </a:cubicBezTo>
                <a:cubicBezTo>
                  <a:pt x="157" y="108"/>
                  <a:pt x="157" y="108"/>
                  <a:pt x="157" y="108"/>
                </a:cubicBezTo>
                <a:cubicBezTo>
                  <a:pt x="152" y="108"/>
                  <a:pt x="148" y="109"/>
                  <a:pt x="145" y="112"/>
                </a:cubicBezTo>
                <a:cubicBezTo>
                  <a:pt x="144" y="112"/>
                  <a:pt x="144" y="113"/>
                  <a:pt x="143" y="114"/>
                </a:cubicBezTo>
                <a:cubicBezTo>
                  <a:pt x="139" y="117"/>
                  <a:pt x="137" y="122"/>
                  <a:pt x="137" y="127"/>
                </a:cubicBezTo>
                <a:cubicBezTo>
                  <a:pt x="137" y="150"/>
                  <a:pt x="137" y="150"/>
                  <a:pt x="137" y="150"/>
                </a:cubicBezTo>
                <a:cubicBezTo>
                  <a:pt x="137" y="151"/>
                  <a:pt x="138" y="152"/>
                  <a:pt x="140" y="152"/>
                </a:cubicBezTo>
                <a:cubicBezTo>
                  <a:pt x="144" y="152"/>
                  <a:pt x="144" y="152"/>
                  <a:pt x="144" y="152"/>
                </a:cubicBezTo>
                <a:cubicBezTo>
                  <a:pt x="145" y="152"/>
                  <a:pt x="146" y="153"/>
                  <a:pt x="146" y="155"/>
                </a:cubicBezTo>
                <a:cubicBezTo>
                  <a:pt x="146" y="189"/>
                  <a:pt x="146" y="189"/>
                  <a:pt x="146" y="189"/>
                </a:cubicBezTo>
                <a:cubicBezTo>
                  <a:pt x="146" y="190"/>
                  <a:pt x="147" y="191"/>
                  <a:pt x="149" y="191"/>
                </a:cubicBezTo>
                <a:cubicBezTo>
                  <a:pt x="165" y="191"/>
                  <a:pt x="165" y="191"/>
                  <a:pt x="165" y="191"/>
                </a:cubicBezTo>
                <a:cubicBezTo>
                  <a:pt x="166" y="191"/>
                  <a:pt x="168" y="190"/>
                  <a:pt x="168" y="189"/>
                </a:cubicBezTo>
                <a:cubicBezTo>
                  <a:pt x="168" y="155"/>
                  <a:pt x="168" y="155"/>
                  <a:pt x="168" y="155"/>
                </a:cubicBezTo>
                <a:cubicBezTo>
                  <a:pt x="168" y="153"/>
                  <a:pt x="169" y="152"/>
                  <a:pt x="170" y="152"/>
                </a:cubicBezTo>
                <a:cubicBezTo>
                  <a:pt x="174" y="152"/>
                  <a:pt x="174" y="152"/>
                  <a:pt x="174" y="152"/>
                </a:cubicBezTo>
                <a:cubicBezTo>
                  <a:pt x="176" y="152"/>
                  <a:pt x="177" y="151"/>
                  <a:pt x="177" y="150"/>
                </a:cubicBezTo>
                <a:cubicBezTo>
                  <a:pt x="177" y="127"/>
                  <a:pt x="177" y="127"/>
                  <a:pt x="177" y="127"/>
                </a:cubicBezTo>
                <a:cubicBezTo>
                  <a:pt x="177" y="122"/>
                  <a:pt x="175" y="117"/>
                  <a:pt x="171" y="114"/>
                </a:cubicBezTo>
                <a:close/>
                <a:moveTo>
                  <a:pt x="145" y="90"/>
                </a:moveTo>
                <a:cubicBezTo>
                  <a:pt x="145" y="91"/>
                  <a:pt x="145" y="92"/>
                  <a:pt x="145" y="93"/>
                </a:cubicBezTo>
                <a:cubicBezTo>
                  <a:pt x="145" y="94"/>
                  <a:pt x="145" y="95"/>
                  <a:pt x="145" y="97"/>
                </a:cubicBezTo>
                <a:cubicBezTo>
                  <a:pt x="146" y="98"/>
                  <a:pt x="147" y="100"/>
                  <a:pt x="148" y="102"/>
                </a:cubicBezTo>
                <a:cubicBezTo>
                  <a:pt x="151" y="104"/>
                  <a:pt x="154" y="105"/>
                  <a:pt x="157" y="105"/>
                </a:cubicBezTo>
                <a:cubicBezTo>
                  <a:pt x="157" y="105"/>
                  <a:pt x="157" y="105"/>
                  <a:pt x="157" y="105"/>
                </a:cubicBezTo>
                <a:cubicBezTo>
                  <a:pt x="157" y="105"/>
                  <a:pt x="157" y="105"/>
                  <a:pt x="157" y="105"/>
                </a:cubicBezTo>
                <a:cubicBezTo>
                  <a:pt x="160" y="105"/>
                  <a:pt x="163" y="104"/>
                  <a:pt x="166" y="102"/>
                </a:cubicBezTo>
                <a:cubicBezTo>
                  <a:pt x="167" y="100"/>
                  <a:pt x="168" y="99"/>
                  <a:pt x="169" y="97"/>
                </a:cubicBezTo>
                <a:cubicBezTo>
                  <a:pt x="169" y="95"/>
                  <a:pt x="169" y="94"/>
                  <a:pt x="169" y="93"/>
                </a:cubicBezTo>
                <a:cubicBezTo>
                  <a:pt x="169" y="92"/>
                  <a:pt x="169" y="91"/>
                  <a:pt x="169" y="90"/>
                </a:cubicBezTo>
                <a:cubicBezTo>
                  <a:pt x="168" y="88"/>
                  <a:pt x="167" y="86"/>
                  <a:pt x="166" y="84"/>
                </a:cubicBezTo>
                <a:cubicBezTo>
                  <a:pt x="163" y="82"/>
                  <a:pt x="160" y="81"/>
                  <a:pt x="157" y="81"/>
                </a:cubicBezTo>
                <a:cubicBezTo>
                  <a:pt x="157" y="81"/>
                  <a:pt x="157" y="81"/>
                  <a:pt x="157" y="81"/>
                </a:cubicBezTo>
                <a:cubicBezTo>
                  <a:pt x="157" y="81"/>
                  <a:pt x="157" y="81"/>
                  <a:pt x="157" y="81"/>
                </a:cubicBezTo>
                <a:cubicBezTo>
                  <a:pt x="154" y="81"/>
                  <a:pt x="151" y="82"/>
                  <a:pt x="148" y="84"/>
                </a:cubicBezTo>
                <a:cubicBezTo>
                  <a:pt x="147" y="86"/>
                  <a:pt x="146" y="88"/>
                  <a:pt x="145" y="90"/>
                </a:cubicBezTo>
                <a:close/>
                <a:moveTo>
                  <a:pt x="104" y="48"/>
                </a:moveTo>
                <a:cubicBezTo>
                  <a:pt x="104" y="53"/>
                  <a:pt x="104" y="53"/>
                  <a:pt x="104" y="53"/>
                </a:cubicBezTo>
                <a:cubicBezTo>
                  <a:pt x="104" y="53"/>
                  <a:pt x="104" y="57"/>
                  <a:pt x="104" y="57"/>
                </a:cubicBezTo>
                <a:cubicBezTo>
                  <a:pt x="103" y="60"/>
                  <a:pt x="102" y="62"/>
                  <a:pt x="100" y="64"/>
                </a:cubicBezTo>
                <a:cubicBezTo>
                  <a:pt x="99" y="65"/>
                  <a:pt x="98" y="65"/>
                  <a:pt x="98" y="66"/>
                </a:cubicBezTo>
                <a:cubicBezTo>
                  <a:pt x="99" y="66"/>
                  <a:pt x="101" y="67"/>
                  <a:pt x="102" y="68"/>
                </a:cubicBezTo>
                <a:cubicBezTo>
                  <a:pt x="103" y="69"/>
                  <a:pt x="103" y="69"/>
                  <a:pt x="103" y="69"/>
                </a:cubicBezTo>
                <a:cubicBezTo>
                  <a:pt x="105" y="70"/>
                  <a:pt x="105" y="70"/>
                  <a:pt x="105" y="70"/>
                </a:cubicBezTo>
                <a:cubicBezTo>
                  <a:pt x="105" y="70"/>
                  <a:pt x="105" y="70"/>
                  <a:pt x="105" y="70"/>
                </a:cubicBezTo>
                <a:cubicBezTo>
                  <a:pt x="105" y="70"/>
                  <a:pt x="105" y="70"/>
                  <a:pt x="105" y="70"/>
                </a:cubicBezTo>
                <a:cubicBezTo>
                  <a:pt x="108" y="73"/>
                  <a:pt x="110" y="77"/>
                  <a:pt x="111" y="81"/>
                </a:cubicBezTo>
                <a:cubicBezTo>
                  <a:pt x="108" y="81"/>
                  <a:pt x="105" y="82"/>
                  <a:pt x="102" y="84"/>
                </a:cubicBezTo>
                <a:cubicBezTo>
                  <a:pt x="101" y="86"/>
                  <a:pt x="100" y="88"/>
                  <a:pt x="99" y="90"/>
                </a:cubicBezTo>
                <a:cubicBezTo>
                  <a:pt x="99" y="91"/>
                  <a:pt x="99" y="92"/>
                  <a:pt x="99" y="93"/>
                </a:cubicBezTo>
                <a:cubicBezTo>
                  <a:pt x="99" y="94"/>
                  <a:pt x="99" y="95"/>
                  <a:pt x="99" y="97"/>
                </a:cubicBezTo>
                <a:cubicBezTo>
                  <a:pt x="100" y="98"/>
                  <a:pt x="101" y="100"/>
                  <a:pt x="102" y="102"/>
                </a:cubicBezTo>
                <a:cubicBezTo>
                  <a:pt x="105" y="104"/>
                  <a:pt x="108" y="105"/>
                  <a:pt x="111" y="105"/>
                </a:cubicBezTo>
                <a:cubicBezTo>
                  <a:pt x="111" y="105"/>
                  <a:pt x="111" y="105"/>
                  <a:pt x="111" y="105"/>
                </a:cubicBezTo>
                <a:cubicBezTo>
                  <a:pt x="111" y="105"/>
                  <a:pt x="111" y="105"/>
                  <a:pt x="111" y="105"/>
                </a:cubicBezTo>
                <a:cubicBezTo>
                  <a:pt x="114" y="105"/>
                  <a:pt x="117" y="104"/>
                  <a:pt x="120" y="102"/>
                </a:cubicBezTo>
                <a:cubicBezTo>
                  <a:pt x="121" y="100"/>
                  <a:pt x="122" y="99"/>
                  <a:pt x="123" y="97"/>
                </a:cubicBezTo>
                <a:cubicBezTo>
                  <a:pt x="123" y="95"/>
                  <a:pt x="123" y="94"/>
                  <a:pt x="123" y="93"/>
                </a:cubicBezTo>
                <a:cubicBezTo>
                  <a:pt x="123" y="92"/>
                  <a:pt x="123" y="91"/>
                  <a:pt x="123" y="90"/>
                </a:cubicBezTo>
                <a:cubicBezTo>
                  <a:pt x="122" y="88"/>
                  <a:pt x="121" y="86"/>
                  <a:pt x="120" y="84"/>
                </a:cubicBezTo>
                <a:cubicBezTo>
                  <a:pt x="117" y="82"/>
                  <a:pt x="115" y="81"/>
                  <a:pt x="111" y="81"/>
                </a:cubicBezTo>
                <a:cubicBezTo>
                  <a:pt x="112" y="77"/>
                  <a:pt x="114" y="73"/>
                  <a:pt x="117" y="70"/>
                </a:cubicBezTo>
                <a:cubicBezTo>
                  <a:pt x="119" y="69"/>
                  <a:pt x="119" y="69"/>
                  <a:pt x="119" y="69"/>
                </a:cubicBezTo>
                <a:cubicBezTo>
                  <a:pt x="119" y="69"/>
                  <a:pt x="120" y="68"/>
                  <a:pt x="120" y="68"/>
                </a:cubicBezTo>
                <a:cubicBezTo>
                  <a:pt x="121" y="67"/>
                  <a:pt x="123" y="66"/>
                  <a:pt x="124" y="66"/>
                </a:cubicBezTo>
                <a:cubicBezTo>
                  <a:pt x="124" y="65"/>
                  <a:pt x="123" y="65"/>
                  <a:pt x="122" y="64"/>
                </a:cubicBezTo>
                <a:cubicBezTo>
                  <a:pt x="121" y="62"/>
                  <a:pt x="119" y="60"/>
                  <a:pt x="118" y="57"/>
                </a:cubicBezTo>
                <a:cubicBezTo>
                  <a:pt x="118" y="57"/>
                  <a:pt x="118" y="53"/>
                  <a:pt x="118" y="53"/>
                </a:cubicBezTo>
                <a:cubicBezTo>
                  <a:pt x="118" y="48"/>
                  <a:pt x="118" y="48"/>
                  <a:pt x="118" y="48"/>
                </a:cubicBezTo>
                <a:cubicBezTo>
                  <a:pt x="119" y="45"/>
                  <a:pt x="121" y="43"/>
                  <a:pt x="122" y="41"/>
                </a:cubicBezTo>
                <a:cubicBezTo>
                  <a:pt x="124" y="39"/>
                  <a:pt x="126" y="38"/>
                  <a:pt x="128" y="37"/>
                </a:cubicBezTo>
                <a:cubicBezTo>
                  <a:pt x="127" y="36"/>
                  <a:pt x="126" y="34"/>
                  <a:pt x="125" y="33"/>
                </a:cubicBezTo>
                <a:cubicBezTo>
                  <a:pt x="124" y="32"/>
                  <a:pt x="124" y="31"/>
                  <a:pt x="123" y="31"/>
                </a:cubicBezTo>
                <a:cubicBezTo>
                  <a:pt x="120" y="28"/>
                  <a:pt x="116" y="27"/>
                  <a:pt x="111" y="27"/>
                </a:cubicBezTo>
                <a:cubicBezTo>
                  <a:pt x="111" y="27"/>
                  <a:pt x="111" y="27"/>
                  <a:pt x="111" y="27"/>
                </a:cubicBezTo>
                <a:cubicBezTo>
                  <a:pt x="111" y="27"/>
                  <a:pt x="111" y="27"/>
                  <a:pt x="111" y="27"/>
                </a:cubicBezTo>
                <a:cubicBezTo>
                  <a:pt x="106" y="27"/>
                  <a:pt x="103" y="28"/>
                  <a:pt x="99" y="31"/>
                </a:cubicBezTo>
                <a:cubicBezTo>
                  <a:pt x="98" y="31"/>
                  <a:pt x="98" y="32"/>
                  <a:pt x="97" y="33"/>
                </a:cubicBezTo>
                <a:cubicBezTo>
                  <a:pt x="96" y="34"/>
                  <a:pt x="95" y="36"/>
                  <a:pt x="94" y="37"/>
                </a:cubicBezTo>
                <a:cubicBezTo>
                  <a:pt x="96" y="38"/>
                  <a:pt x="98" y="39"/>
                  <a:pt x="100" y="41"/>
                </a:cubicBezTo>
                <a:cubicBezTo>
                  <a:pt x="102" y="43"/>
                  <a:pt x="103" y="45"/>
                  <a:pt x="104" y="48"/>
                </a:cubicBezTo>
                <a:close/>
                <a:moveTo>
                  <a:pt x="118" y="58"/>
                </a:moveTo>
                <a:cubicBezTo>
                  <a:pt x="118" y="57"/>
                  <a:pt x="118" y="57"/>
                  <a:pt x="118" y="57"/>
                </a:cubicBezTo>
                <a:cubicBezTo>
                  <a:pt x="118" y="57"/>
                  <a:pt x="118" y="58"/>
                  <a:pt x="118" y="58"/>
                </a:cubicBezTo>
                <a:close/>
                <a:moveTo>
                  <a:pt x="58" y="48"/>
                </a:moveTo>
                <a:cubicBezTo>
                  <a:pt x="58" y="53"/>
                  <a:pt x="58" y="53"/>
                  <a:pt x="58" y="53"/>
                </a:cubicBezTo>
                <a:cubicBezTo>
                  <a:pt x="58" y="53"/>
                  <a:pt x="58" y="57"/>
                  <a:pt x="58" y="57"/>
                </a:cubicBezTo>
                <a:cubicBezTo>
                  <a:pt x="57" y="60"/>
                  <a:pt x="56" y="62"/>
                  <a:pt x="54" y="64"/>
                </a:cubicBezTo>
                <a:cubicBezTo>
                  <a:pt x="53" y="65"/>
                  <a:pt x="53" y="65"/>
                  <a:pt x="52" y="66"/>
                </a:cubicBezTo>
                <a:cubicBezTo>
                  <a:pt x="54" y="66"/>
                  <a:pt x="55" y="67"/>
                  <a:pt x="57" y="68"/>
                </a:cubicBezTo>
                <a:cubicBezTo>
                  <a:pt x="57" y="69"/>
                  <a:pt x="57" y="69"/>
                  <a:pt x="57" y="69"/>
                </a:cubicBezTo>
                <a:cubicBezTo>
                  <a:pt x="59" y="70"/>
                  <a:pt x="59" y="70"/>
                  <a:pt x="59" y="70"/>
                </a:cubicBezTo>
                <a:cubicBezTo>
                  <a:pt x="59" y="70"/>
                  <a:pt x="59" y="70"/>
                  <a:pt x="59" y="70"/>
                </a:cubicBezTo>
                <a:cubicBezTo>
                  <a:pt x="59" y="70"/>
                  <a:pt x="59" y="70"/>
                  <a:pt x="59" y="70"/>
                </a:cubicBezTo>
                <a:cubicBezTo>
                  <a:pt x="62" y="73"/>
                  <a:pt x="64" y="77"/>
                  <a:pt x="65" y="81"/>
                </a:cubicBezTo>
                <a:cubicBezTo>
                  <a:pt x="62" y="81"/>
                  <a:pt x="59" y="82"/>
                  <a:pt x="56" y="84"/>
                </a:cubicBezTo>
                <a:cubicBezTo>
                  <a:pt x="55" y="86"/>
                  <a:pt x="54" y="88"/>
                  <a:pt x="53" y="90"/>
                </a:cubicBezTo>
                <a:cubicBezTo>
                  <a:pt x="53" y="91"/>
                  <a:pt x="53" y="92"/>
                  <a:pt x="53" y="93"/>
                </a:cubicBezTo>
                <a:cubicBezTo>
                  <a:pt x="53" y="94"/>
                  <a:pt x="53" y="95"/>
                  <a:pt x="53" y="97"/>
                </a:cubicBezTo>
                <a:cubicBezTo>
                  <a:pt x="54" y="98"/>
                  <a:pt x="55" y="100"/>
                  <a:pt x="56" y="102"/>
                </a:cubicBezTo>
                <a:cubicBezTo>
                  <a:pt x="59" y="104"/>
                  <a:pt x="62" y="105"/>
                  <a:pt x="65" y="105"/>
                </a:cubicBezTo>
                <a:cubicBezTo>
                  <a:pt x="65" y="105"/>
                  <a:pt x="65" y="105"/>
                  <a:pt x="65" y="105"/>
                </a:cubicBezTo>
                <a:cubicBezTo>
                  <a:pt x="65" y="105"/>
                  <a:pt x="65" y="105"/>
                  <a:pt x="65" y="105"/>
                </a:cubicBezTo>
                <a:cubicBezTo>
                  <a:pt x="69" y="105"/>
                  <a:pt x="71" y="104"/>
                  <a:pt x="74" y="102"/>
                </a:cubicBezTo>
                <a:cubicBezTo>
                  <a:pt x="75" y="100"/>
                  <a:pt x="76" y="99"/>
                  <a:pt x="77" y="97"/>
                </a:cubicBezTo>
                <a:cubicBezTo>
                  <a:pt x="77" y="95"/>
                  <a:pt x="77" y="94"/>
                  <a:pt x="77" y="93"/>
                </a:cubicBezTo>
                <a:cubicBezTo>
                  <a:pt x="77" y="92"/>
                  <a:pt x="77" y="91"/>
                  <a:pt x="77" y="90"/>
                </a:cubicBezTo>
                <a:cubicBezTo>
                  <a:pt x="76" y="88"/>
                  <a:pt x="75" y="86"/>
                  <a:pt x="74" y="84"/>
                </a:cubicBezTo>
                <a:cubicBezTo>
                  <a:pt x="71" y="82"/>
                  <a:pt x="69" y="81"/>
                  <a:pt x="65" y="81"/>
                </a:cubicBezTo>
                <a:cubicBezTo>
                  <a:pt x="66" y="77"/>
                  <a:pt x="68" y="73"/>
                  <a:pt x="71" y="70"/>
                </a:cubicBezTo>
                <a:cubicBezTo>
                  <a:pt x="73" y="69"/>
                  <a:pt x="73" y="69"/>
                  <a:pt x="73" y="69"/>
                </a:cubicBezTo>
                <a:cubicBezTo>
                  <a:pt x="73" y="69"/>
                  <a:pt x="74" y="68"/>
                  <a:pt x="74" y="68"/>
                </a:cubicBezTo>
                <a:cubicBezTo>
                  <a:pt x="75" y="67"/>
                  <a:pt x="77" y="66"/>
                  <a:pt x="78" y="66"/>
                </a:cubicBezTo>
                <a:cubicBezTo>
                  <a:pt x="78" y="65"/>
                  <a:pt x="77" y="65"/>
                  <a:pt x="77" y="64"/>
                </a:cubicBezTo>
                <a:cubicBezTo>
                  <a:pt x="75" y="62"/>
                  <a:pt x="73" y="60"/>
                  <a:pt x="73" y="57"/>
                </a:cubicBezTo>
                <a:cubicBezTo>
                  <a:pt x="73" y="57"/>
                  <a:pt x="72" y="53"/>
                  <a:pt x="72" y="53"/>
                </a:cubicBezTo>
                <a:cubicBezTo>
                  <a:pt x="72" y="48"/>
                  <a:pt x="72" y="48"/>
                  <a:pt x="72" y="48"/>
                </a:cubicBezTo>
                <a:cubicBezTo>
                  <a:pt x="73" y="45"/>
                  <a:pt x="75" y="43"/>
                  <a:pt x="77" y="41"/>
                </a:cubicBezTo>
                <a:cubicBezTo>
                  <a:pt x="78" y="39"/>
                  <a:pt x="80" y="38"/>
                  <a:pt x="82" y="37"/>
                </a:cubicBezTo>
                <a:cubicBezTo>
                  <a:pt x="82" y="36"/>
                  <a:pt x="80" y="34"/>
                  <a:pt x="79" y="33"/>
                </a:cubicBezTo>
                <a:cubicBezTo>
                  <a:pt x="78" y="32"/>
                  <a:pt x="78" y="31"/>
                  <a:pt x="77" y="31"/>
                </a:cubicBezTo>
                <a:cubicBezTo>
                  <a:pt x="74" y="28"/>
                  <a:pt x="70" y="27"/>
                  <a:pt x="65" y="27"/>
                </a:cubicBezTo>
                <a:cubicBezTo>
                  <a:pt x="65" y="27"/>
                  <a:pt x="65" y="27"/>
                  <a:pt x="65" y="27"/>
                </a:cubicBezTo>
                <a:cubicBezTo>
                  <a:pt x="65" y="27"/>
                  <a:pt x="65" y="27"/>
                  <a:pt x="65" y="27"/>
                </a:cubicBezTo>
                <a:cubicBezTo>
                  <a:pt x="61" y="27"/>
                  <a:pt x="57" y="28"/>
                  <a:pt x="53" y="31"/>
                </a:cubicBezTo>
                <a:cubicBezTo>
                  <a:pt x="53" y="31"/>
                  <a:pt x="52" y="32"/>
                  <a:pt x="51" y="33"/>
                </a:cubicBezTo>
                <a:cubicBezTo>
                  <a:pt x="50" y="34"/>
                  <a:pt x="49" y="36"/>
                  <a:pt x="48" y="37"/>
                </a:cubicBezTo>
                <a:cubicBezTo>
                  <a:pt x="50" y="38"/>
                  <a:pt x="52" y="39"/>
                  <a:pt x="54" y="41"/>
                </a:cubicBezTo>
                <a:cubicBezTo>
                  <a:pt x="56" y="43"/>
                  <a:pt x="57" y="45"/>
                  <a:pt x="58" y="48"/>
                </a:cubicBezTo>
                <a:close/>
                <a:moveTo>
                  <a:pt x="73" y="58"/>
                </a:moveTo>
                <a:cubicBezTo>
                  <a:pt x="72" y="57"/>
                  <a:pt x="72" y="57"/>
                  <a:pt x="72" y="57"/>
                </a:cubicBezTo>
                <a:cubicBezTo>
                  <a:pt x="73" y="57"/>
                  <a:pt x="73" y="58"/>
                  <a:pt x="73" y="58"/>
                </a:cubicBezTo>
                <a:close/>
                <a:moveTo>
                  <a:pt x="142" y="109"/>
                </a:moveTo>
                <a:cubicBezTo>
                  <a:pt x="142" y="109"/>
                  <a:pt x="143" y="109"/>
                  <a:pt x="143" y="109"/>
                </a:cubicBezTo>
                <a:cubicBezTo>
                  <a:pt x="144" y="108"/>
                  <a:pt x="146" y="107"/>
                  <a:pt x="147" y="106"/>
                </a:cubicBezTo>
                <a:cubicBezTo>
                  <a:pt x="147" y="106"/>
                  <a:pt x="146" y="105"/>
                  <a:pt x="145" y="105"/>
                </a:cubicBezTo>
                <a:cubicBezTo>
                  <a:pt x="144" y="103"/>
                  <a:pt x="142" y="100"/>
                  <a:pt x="141" y="98"/>
                </a:cubicBezTo>
                <a:cubicBezTo>
                  <a:pt x="141" y="98"/>
                  <a:pt x="141" y="93"/>
                  <a:pt x="141" y="93"/>
                </a:cubicBezTo>
                <a:cubicBezTo>
                  <a:pt x="141" y="89"/>
                  <a:pt x="141" y="89"/>
                  <a:pt x="141" y="89"/>
                </a:cubicBezTo>
                <a:cubicBezTo>
                  <a:pt x="142" y="86"/>
                  <a:pt x="143" y="84"/>
                  <a:pt x="145" y="82"/>
                </a:cubicBezTo>
                <a:cubicBezTo>
                  <a:pt x="147" y="80"/>
                  <a:pt x="149" y="79"/>
                  <a:pt x="151" y="78"/>
                </a:cubicBezTo>
                <a:cubicBezTo>
                  <a:pt x="150" y="76"/>
                  <a:pt x="149" y="75"/>
                  <a:pt x="148" y="73"/>
                </a:cubicBezTo>
                <a:cubicBezTo>
                  <a:pt x="147" y="73"/>
                  <a:pt x="147" y="72"/>
                  <a:pt x="146" y="72"/>
                </a:cubicBezTo>
                <a:cubicBezTo>
                  <a:pt x="142" y="69"/>
                  <a:pt x="139" y="67"/>
                  <a:pt x="134" y="67"/>
                </a:cubicBezTo>
                <a:cubicBezTo>
                  <a:pt x="134" y="67"/>
                  <a:pt x="134" y="67"/>
                  <a:pt x="134" y="67"/>
                </a:cubicBezTo>
                <a:cubicBezTo>
                  <a:pt x="134" y="67"/>
                  <a:pt x="134" y="67"/>
                  <a:pt x="134" y="67"/>
                </a:cubicBezTo>
                <a:cubicBezTo>
                  <a:pt x="129" y="67"/>
                  <a:pt x="126" y="69"/>
                  <a:pt x="122" y="72"/>
                </a:cubicBezTo>
                <a:cubicBezTo>
                  <a:pt x="121" y="72"/>
                  <a:pt x="121" y="73"/>
                  <a:pt x="120" y="73"/>
                </a:cubicBezTo>
                <a:cubicBezTo>
                  <a:pt x="119" y="75"/>
                  <a:pt x="118" y="76"/>
                  <a:pt x="117" y="78"/>
                </a:cubicBezTo>
                <a:cubicBezTo>
                  <a:pt x="119" y="79"/>
                  <a:pt x="121" y="80"/>
                  <a:pt x="123" y="82"/>
                </a:cubicBezTo>
                <a:cubicBezTo>
                  <a:pt x="124" y="84"/>
                  <a:pt x="126" y="86"/>
                  <a:pt x="127" y="89"/>
                </a:cubicBezTo>
                <a:cubicBezTo>
                  <a:pt x="127" y="93"/>
                  <a:pt x="127" y="93"/>
                  <a:pt x="127" y="93"/>
                </a:cubicBezTo>
                <a:cubicBezTo>
                  <a:pt x="127" y="93"/>
                  <a:pt x="127" y="98"/>
                  <a:pt x="127" y="98"/>
                </a:cubicBezTo>
                <a:cubicBezTo>
                  <a:pt x="126" y="100"/>
                  <a:pt x="124" y="103"/>
                  <a:pt x="123" y="105"/>
                </a:cubicBezTo>
                <a:cubicBezTo>
                  <a:pt x="122" y="105"/>
                  <a:pt x="121" y="106"/>
                  <a:pt x="121" y="106"/>
                </a:cubicBezTo>
                <a:cubicBezTo>
                  <a:pt x="122" y="107"/>
                  <a:pt x="124" y="108"/>
                  <a:pt x="125" y="109"/>
                </a:cubicBezTo>
                <a:cubicBezTo>
                  <a:pt x="126" y="109"/>
                  <a:pt x="126" y="109"/>
                  <a:pt x="126" y="109"/>
                </a:cubicBezTo>
                <a:cubicBezTo>
                  <a:pt x="128" y="111"/>
                  <a:pt x="128" y="111"/>
                  <a:pt x="128" y="111"/>
                </a:cubicBezTo>
                <a:cubicBezTo>
                  <a:pt x="128" y="111"/>
                  <a:pt x="128" y="111"/>
                  <a:pt x="128" y="111"/>
                </a:cubicBezTo>
                <a:cubicBezTo>
                  <a:pt x="128" y="111"/>
                  <a:pt x="128" y="111"/>
                  <a:pt x="128" y="111"/>
                </a:cubicBezTo>
                <a:cubicBezTo>
                  <a:pt x="131" y="114"/>
                  <a:pt x="133" y="118"/>
                  <a:pt x="134" y="122"/>
                </a:cubicBezTo>
                <a:cubicBezTo>
                  <a:pt x="135" y="118"/>
                  <a:pt x="137" y="114"/>
                  <a:pt x="140" y="111"/>
                </a:cubicBezTo>
                <a:lnTo>
                  <a:pt x="142" y="109"/>
                </a:lnTo>
                <a:close/>
                <a:moveTo>
                  <a:pt x="141" y="98"/>
                </a:moveTo>
                <a:cubicBezTo>
                  <a:pt x="141" y="98"/>
                  <a:pt x="141" y="98"/>
                  <a:pt x="141" y="98"/>
                </a:cubicBezTo>
                <a:close/>
                <a:moveTo>
                  <a:pt x="50" y="109"/>
                </a:moveTo>
                <a:cubicBezTo>
                  <a:pt x="50" y="109"/>
                  <a:pt x="51" y="109"/>
                  <a:pt x="51" y="109"/>
                </a:cubicBezTo>
                <a:cubicBezTo>
                  <a:pt x="52" y="108"/>
                  <a:pt x="54" y="107"/>
                  <a:pt x="55" y="106"/>
                </a:cubicBezTo>
                <a:cubicBezTo>
                  <a:pt x="55" y="106"/>
                  <a:pt x="54" y="105"/>
                  <a:pt x="54" y="105"/>
                </a:cubicBezTo>
                <a:cubicBezTo>
                  <a:pt x="52" y="103"/>
                  <a:pt x="50" y="100"/>
                  <a:pt x="50" y="98"/>
                </a:cubicBezTo>
                <a:cubicBezTo>
                  <a:pt x="50" y="98"/>
                  <a:pt x="49" y="93"/>
                  <a:pt x="49" y="93"/>
                </a:cubicBezTo>
                <a:cubicBezTo>
                  <a:pt x="50" y="89"/>
                  <a:pt x="50" y="89"/>
                  <a:pt x="50" y="89"/>
                </a:cubicBezTo>
                <a:cubicBezTo>
                  <a:pt x="50" y="86"/>
                  <a:pt x="52" y="84"/>
                  <a:pt x="54" y="82"/>
                </a:cubicBezTo>
                <a:cubicBezTo>
                  <a:pt x="55" y="80"/>
                  <a:pt x="57" y="79"/>
                  <a:pt x="59" y="78"/>
                </a:cubicBezTo>
                <a:cubicBezTo>
                  <a:pt x="59" y="76"/>
                  <a:pt x="57" y="75"/>
                  <a:pt x="56" y="73"/>
                </a:cubicBezTo>
                <a:cubicBezTo>
                  <a:pt x="55" y="73"/>
                  <a:pt x="55" y="72"/>
                  <a:pt x="54" y="72"/>
                </a:cubicBezTo>
                <a:cubicBezTo>
                  <a:pt x="51" y="69"/>
                  <a:pt x="47" y="67"/>
                  <a:pt x="42" y="67"/>
                </a:cubicBezTo>
                <a:cubicBezTo>
                  <a:pt x="42" y="67"/>
                  <a:pt x="42" y="67"/>
                  <a:pt x="42" y="67"/>
                </a:cubicBezTo>
                <a:cubicBezTo>
                  <a:pt x="42" y="67"/>
                  <a:pt x="42" y="67"/>
                  <a:pt x="42" y="67"/>
                </a:cubicBezTo>
                <a:cubicBezTo>
                  <a:pt x="38" y="67"/>
                  <a:pt x="34" y="69"/>
                  <a:pt x="30" y="72"/>
                </a:cubicBezTo>
                <a:cubicBezTo>
                  <a:pt x="30" y="72"/>
                  <a:pt x="29" y="73"/>
                  <a:pt x="28" y="73"/>
                </a:cubicBezTo>
                <a:cubicBezTo>
                  <a:pt x="27" y="75"/>
                  <a:pt x="26" y="76"/>
                  <a:pt x="25" y="78"/>
                </a:cubicBezTo>
                <a:cubicBezTo>
                  <a:pt x="27" y="79"/>
                  <a:pt x="29" y="80"/>
                  <a:pt x="31" y="82"/>
                </a:cubicBezTo>
                <a:cubicBezTo>
                  <a:pt x="33" y="84"/>
                  <a:pt x="34" y="86"/>
                  <a:pt x="35" y="89"/>
                </a:cubicBezTo>
                <a:cubicBezTo>
                  <a:pt x="35" y="93"/>
                  <a:pt x="35" y="93"/>
                  <a:pt x="35" y="93"/>
                </a:cubicBezTo>
                <a:cubicBezTo>
                  <a:pt x="35" y="93"/>
                  <a:pt x="35" y="98"/>
                  <a:pt x="35" y="98"/>
                </a:cubicBezTo>
                <a:cubicBezTo>
                  <a:pt x="34" y="100"/>
                  <a:pt x="33" y="103"/>
                  <a:pt x="31" y="105"/>
                </a:cubicBezTo>
                <a:cubicBezTo>
                  <a:pt x="30" y="105"/>
                  <a:pt x="30" y="106"/>
                  <a:pt x="29" y="106"/>
                </a:cubicBezTo>
                <a:cubicBezTo>
                  <a:pt x="31" y="107"/>
                  <a:pt x="32" y="108"/>
                  <a:pt x="34" y="109"/>
                </a:cubicBezTo>
                <a:cubicBezTo>
                  <a:pt x="34" y="109"/>
                  <a:pt x="34" y="109"/>
                  <a:pt x="34" y="109"/>
                </a:cubicBezTo>
                <a:cubicBezTo>
                  <a:pt x="36" y="111"/>
                  <a:pt x="36" y="111"/>
                  <a:pt x="36" y="111"/>
                </a:cubicBezTo>
                <a:cubicBezTo>
                  <a:pt x="36" y="111"/>
                  <a:pt x="36" y="111"/>
                  <a:pt x="36" y="111"/>
                </a:cubicBezTo>
                <a:cubicBezTo>
                  <a:pt x="39" y="114"/>
                  <a:pt x="41" y="118"/>
                  <a:pt x="42" y="122"/>
                </a:cubicBezTo>
                <a:cubicBezTo>
                  <a:pt x="43" y="118"/>
                  <a:pt x="45" y="114"/>
                  <a:pt x="48" y="111"/>
                </a:cubicBezTo>
                <a:lnTo>
                  <a:pt x="50" y="109"/>
                </a:lnTo>
                <a:close/>
                <a:moveTo>
                  <a:pt x="50" y="98"/>
                </a:moveTo>
                <a:cubicBezTo>
                  <a:pt x="50" y="98"/>
                  <a:pt x="50" y="98"/>
                  <a:pt x="50" y="98"/>
                </a:cubicBezTo>
                <a:cubicBezTo>
                  <a:pt x="50" y="98"/>
                  <a:pt x="50" y="98"/>
                  <a:pt x="50" y="98"/>
                </a:cubicBezTo>
                <a:close/>
                <a:moveTo>
                  <a:pt x="96" y="109"/>
                </a:moveTo>
                <a:cubicBezTo>
                  <a:pt x="96" y="109"/>
                  <a:pt x="97" y="109"/>
                  <a:pt x="97" y="109"/>
                </a:cubicBezTo>
                <a:cubicBezTo>
                  <a:pt x="98" y="108"/>
                  <a:pt x="100" y="107"/>
                  <a:pt x="101" y="106"/>
                </a:cubicBezTo>
                <a:cubicBezTo>
                  <a:pt x="101" y="106"/>
                  <a:pt x="100" y="105"/>
                  <a:pt x="100" y="105"/>
                </a:cubicBezTo>
                <a:cubicBezTo>
                  <a:pt x="98" y="103"/>
                  <a:pt x="96" y="100"/>
                  <a:pt x="95" y="98"/>
                </a:cubicBezTo>
                <a:cubicBezTo>
                  <a:pt x="95" y="98"/>
                  <a:pt x="95" y="93"/>
                  <a:pt x="95" y="93"/>
                </a:cubicBezTo>
                <a:cubicBezTo>
                  <a:pt x="95" y="89"/>
                  <a:pt x="95" y="89"/>
                  <a:pt x="95" y="89"/>
                </a:cubicBezTo>
                <a:cubicBezTo>
                  <a:pt x="96" y="86"/>
                  <a:pt x="98" y="84"/>
                  <a:pt x="99" y="82"/>
                </a:cubicBezTo>
                <a:cubicBezTo>
                  <a:pt x="101" y="80"/>
                  <a:pt x="103" y="79"/>
                  <a:pt x="105" y="78"/>
                </a:cubicBezTo>
                <a:cubicBezTo>
                  <a:pt x="104" y="76"/>
                  <a:pt x="103" y="75"/>
                  <a:pt x="102" y="73"/>
                </a:cubicBezTo>
                <a:cubicBezTo>
                  <a:pt x="101" y="73"/>
                  <a:pt x="101" y="72"/>
                  <a:pt x="100" y="72"/>
                </a:cubicBezTo>
                <a:cubicBezTo>
                  <a:pt x="97" y="69"/>
                  <a:pt x="93" y="67"/>
                  <a:pt x="88" y="67"/>
                </a:cubicBezTo>
                <a:cubicBezTo>
                  <a:pt x="88" y="67"/>
                  <a:pt x="88" y="67"/>
                  <a:pt x="88" y="67"/>
                </a:cubicBezTo>
                <a:cubicBezTo>
                  <a:pt x="88" y="67"/>
                  <a:pt x="88" y="67"/>
                  <a:pt x="88" y="67"/>
                </a:cubicBezTo>
                <a:cubicBezTo>
                  <a:pt x="84" y="67"/>
                  <a:pt x="80" y="69"/>
                  <a:pt x="76" y="72"/>
                </a:cubicBezTo>
                <a:cubicBezTo>
                  <a:pt x="76" y="72"/>
                  <a:pt x="75" y="73"/>
                  <a:pt x="74" y="73"/>
                </a:cubicBezTo>
                <a:cubicBezTo>
                  <a:pt x="73" y="75"/>
                  <a:pt x="72" y="76"/>
                  <a:pt x="71" y="78"/>
                </a:cubicBezTo>
                <a:cubicBezTo>
                  <a:pt x="73" y="79"/>
                  <a:pt x="75" y="80"/>
                  <a:pt x="77" y="82"/>
                </a:cubicBezTo>
                <a:cubicBezTo>
                  <a:pt x="79" y="84"/>
                  <a:pt x="80" y="86"/>
                  <a:pt x="81" y="89"/>
                </a:cubicBezTo>
                <a:cubicBezTo>
                  <a:pt x="81" y="93"/>
                  <a:pt x="81" y="93"/>
                  <a:pt x="81" y="93"/>
                </a:cubicBezTo>
                <a:cubicBezTo>
                  <a:pt x="81" y="93"/>
                  <a:pt x="81" y="98"/>
                  <a:pt x="81" y="98"/>
                </a:cubicBezTo>
                <a:cubicBezTo>
                  <a:pt x="80" y="100"/>
                  <a:pt x="79" y="103"/>
                  <a:pt x="77" y="105"/>
                </a:cubicBezTo>
                <a:cubicBezTo>
                  <a:pt x="76" y="105"/>
                  <a:pt x="76" y="106"/>
                  <a:pt x="75" y="106"/>
                </a:cubicBezTo>
                <a:cubicBezTo>
                  <a:pt x="77" y="107"/>
                  <a:pt x="78" y="108"/>
                  <a:pt x="80" y="109"/>
                </a:cubicBezTo>
                <a:cubicBezTo>
                  <a:pt x="80" y="109"/>
                  <a:pt x="80" y="109"/>
                  <a:pt x="80" y="109"/>
                </a:cubicBezTo>
                <a:cubicBezTo>
                  <a:pt x="82" y="111"/>
                  <a:pt x="82" y="111"/>
                  <a:pt x="82" y="111"/>
                </a:cubicBezTo>
                <a:cubicBezTo>
                  <a:pt x="82" y="111"/>
                  <a:pt x="82" y="111"/>
                  <a:pt x="82" y="111"/>
                </a:cubicBezTo>
                <a:cubicBezTo>
                  <a:pt x="82" y="111"/>
                  <a:pt x="82" y="111"/>
                  <a:pt x="82" y="111"/>
                </a:cubicBezTo>
                <a:cubicBezTo>
                  <a:pt x="85" y="114"/>
                  <a:pt x="87" y="118"/>
                  <a:pt x="88" y="122"/>
                </a:cubicBezTo>
                <a:cubicBezTo>
                  <a:pt x="89" y="118"/>
                  <a:pt x="91" y="114"/>
                  <a:pt x="94" y="111"/>
                </a:cubicBezTo>
                <a:lnTo>
                  <a:pt x="96" y="109"/>
                </a:lnTo>
                <a:close/>
                <a:moveTo>
                  <a:pt x="96" y="98"/>
                </a:moveTo>
                <a:cubicBezTo>
                  <a:pt x="96" y="98"/>
                  <a:pt x="95" y="98"/>
                  <a:pt x="95" y="98"/>
                </a:cubicBezTo>
                <a:lnTo>
                  <a:pt x="96" y="98"/>
                </a:lnTo>
                <a:close/>
                <a:moveTo>
                  <a:pt x="77" y="112"/>
                </a:moveTo>
                <a:cubicBezTo>
                  <a:pt x="74" y="109"/>
                  <a:pt x="70" y="108"/>
                  <a:pt x="65" y="108"/>
                </a:cubicBezTo>
                <a:cubicBezTo>
                  <a:pt x="65" y="108"/>
                  <a:pt x="65" y="108"/>
                  <a:pt x="65" y="108"/>
                </a:cubicBezTo>
                <a:cubicBezTo>
                  <a:pt x="65" y="108"/>
                  <a:pt x="65" y="108"/>
                  <a:pt x="65" y="108"/>
                </a:cubicBezTo>
                <a:cubicBezTo>
                  <a:pt x="61" y="108"/>
                  <a:pt x="57" y="109"/>
                  <a:pt x="53" y="112"/>
                </a:cubicBezTo>
                <a:cubicBezTo>
                  <a:pt x="53" y="112"/>
                  <a:pt x="52" y="113"/>
                  <a:pt x="51" y="114"/>
                </a:cubicBezTo>
                <a:cubicBezTo>
                  <a:pt x="47" y="117"/>
                  <a:pt x="46" y="122"/>
                  <a:pt x="46" y="127"/>
                </a:cubicBezTo>
                <a:cubicBezTo>
                  <a:pt x="46" y="150"/>
                  <a:pt x="46" y="150"/>
                  <a:pt x="46" y="150"/>
                </a:cubicBezTo>
                <a:cubicBezTo>
                  <a:pt x="46" y="151"/>
                  <a:pt x="47" y="152"/>
                  <a:pt x="48" y="152"/>
                </a:cubicBezTo>
                <a:cubicBezTo>
                  <a:pt x="52" y="152"/>
                  <a:pt x="52" y="152"/>
                  <a:pt x="52" y="152"/>
                </a:cubicBezTo>
                <a:cubicBezTo>
                  <a:pt x="54" y="152"/>
                  <a:pt x="55" y="153"/>
                  <a:pt x="55" y="155"/>
                </a:cubicBezTo>
                <a:cubicBezTo>
                  <a:pt x="55" y="189"/>
                  <a:pt x="55" y="189"/>
                  <a:pt x="55" y="189"/>
                </a:cubicBezTo>
                <a:cubicBezTo>
                  <a:pt x="55" y="190"/>
                  <a:pt x="56" y="191"/>
                  <a:pt x="57" y="191"/>
                </a:cubicBezTo>
                <a:cubicBezTo>
                  <a:pt x="73" y="191"/>
                  <a:pt x="73" y="191"/>
                  <a:pt x="73" y="191"/>
                </a:cubicBezTo>
                <a:cubicBezTo>
                  <a:pt x="75" y="191"/>
                  <a:pt x="76" y="190"/>
                  <a:pt x="76" y="189"/>
                </a:cubicBezTo>
                <a:cubicBezTo>
                  <a:pt x="76" y="155"/>
                  <a:pt x="76" y="155"/>
                  <a:pt x="76" y="155"/>
                </a:cubicBezTo>
                <a:cubicBezTo>
                  <a:pt x="76" y="153"/>
                  <a:pt x="77" y="152"/>
                  <a:pt x="78" y="152"/>
                </a:cubicBezTo>
                <a:cubicBezTo>
                  <a:pt x="82" y="152"/>
                  <a:pt x="82" y="152"/>
                  <a:pt x="82" y="152"/>
                </a:cubicBezTo>
                <a:cubicBezTo>
                  <a:pt x="84" y="152"/>
                  <a:pt x="85" y="151"/>
                  <a:pt x="85" y="150"/>
                </a:cubicBezTo>
                <a:cubicBezTo>
                  <a:pt x="85" y="127"/>
                  <a:pt x="85" y="127"/>
                  <a:pt x="85" y="127"/>
                </a:cubicBezTo>
                <a:cubicBezTo>
                  <a:pt x="85" y="122"/>
                  <a:pt x="83" y="117"/>
                  <a:pt x="79" y="114"/>
                </a:cubicBezTo>
                <a:cubicBezTo>
                  <a:pt x="78" y="113"/>
                  <a:pt x="78" y="112"/>
                  <a:pt x="77" y="112"/>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10"/>
          <p:cNvSpPr>
            <a:spLocks noEditPoints="1"/>
          </p:cNvSpPr>
          <p:nvPr/>
        </p:nvSpPr>
        <p:spPr bwMode="auto">
          <a:xfrm>
            <a:off x="7078112" y="4822202"/>
            <a:ext cx="749263" cy="758371"/>
          </a:xfrm>
          <a:custGeom>
            <a:avLst/>
            <a:gdLst>
              <a:gd name="T0" fmla="*/ 81 w 163"/>
              <a:gd name="T1" fmla="*/ 91 h 165"/>
              <a:gd name="T2" fmla="*/ 108 w 163"/>
              <a:gd name="T3" fmla="*/ 33 h 165"/>
              <a:gd name="T4" fmla="*/ 95 w 163"/>
              <a:gd name="T5" fmla="*/ 32 h 165"/>
              <a:gd name="T6" fmla="*/ 83 w 163"/>
              <a:gd name="T7" fmla="*/ 25 h 165"/>
              <a:gd name="T8" fmla="*/ 65 w 163"/>
              <a:gd name="T9" fmla="*/ 1 h 165"/>
              <a:gd name="T10" fmla="*/ 23 w 163"/>
              <a:gd name="T11" fmla="*/ 104 h 165"/>
              <a:gd name="T12" fmla="*/ 8 w 163"/>
              <a:gd name="T13" fmla="*/ 112 h 165"/>
              <a:gd name="T14" fmla="*/ 19 w 163"/>
              <a:gd name="T15" fmla="*/ 125 h 165"/>
              <a:gd name="T16" fmla="*/ 0 w 163"/>
              <a:gd name="T17" fmla="*/ 143 h 165"/>
              <a:gd name="T18" fmla="*/ 26 w 163"/>
              <a:gd name="T19" fmla="*/ 141 h 165"/>
              <a:gd name="T20" fmla="*/ 146 w 163"/>
              <a:gd name="T21" fmla="*/ 156 h 165"/>
              <a:gd name="T22" fmla="*/ 152 w 163"/>
              <a:gd name="T23" fmla="*/ 151 h 165"/>
              <a:gd name="T24" fmla="*/ 149 w 163"/>
              <a:gd name="T25" fmla="*/ 149 h 165"/>
              <a:gd name="T26" fmla="*/ 146 w 163"/>
              <a:gd name="T27" fmla="*/ 147 h 165"/>
              <a:gd name="T28" fmla="*/ 143 w 163"/>
              <a:gd name="T29" fmla="*/ 145 h 165"/>
              <a:gd name="T30" fmla="*/ 142 w 163"/>
              <a:gd name="T31" fmla="*/ 141 h 165"/>
              <a:gd name="T32" fmla="*/ 37 w 163"/>
              <a:gd name="T33" fmla="*/ 120 h 165"/>
              <a:gd name="T34" fmla="*/ 29 w 163"/>
              <a:gd name="T35" fmla="*/ 104 h 165"/>
              <a:gd name="T36" fmla="*/ 45 w 163"/>
              <a:gd name="T37" fmla="*/ 75 h 165"/>
              <a:gd name="T38" fmla="*/ 77 w 163"/>
              <a:gd name="T39" fmla="*/ 51 h 165"/>
              <a:gd name="T40" fmla="*/ 49 w 163"/>
              <a:gd name="T41" fmla="*/ 88 h 165"/>
              <a:gd name="T42" fmla="*/ 46 w 163"/>
              <a:gd name="T43" fmla="*/ 115 h 165"/>
              <a:gd name="T44" fmla="*/ 51 w 163"/>
              <a:gd name="T45" fmla="*/ 119 h 165"/>
              <a:gd name="T46" fmla="*/ 73 w 163"/>
              <a:gd name="T47" fmla="*/ 118 h 165"/>
              <a:gd name="T48" fmla="*/ 77 w 163"/>
              <a:gd name="T49" fmla="*/ 124 h 165"/>
              <a:gd name="T50" fmla="*/ 65 w 163"/>
              <a:gd name="T51" fmla="*/ 105 h 165"/>
              <a:gd name="T52" fmla="*/ 59 w 163"/>
              <a:gd name="T53" fmla="*/ 102 h 165"/>
              <a:gd name="T54" fmla="*/ 54 w 163"/>
              <a:gd name="T55" fmla="*/ 95 h 165"/>
              <a:gd name="T56" fmla="*/ 54 w 163"/>
              <a:gd name="T57" fmla="*/ 83 h 165"/>
              <a:gd name="T58" fmla="*/ 59 w 163"/>
              <a:gd name="T59" fmla="*/ 72 h 165"/>
              <a:gd name="T60" fmla="*/ 70 w 163"/>
              <a:gd name="T61" fmla="*/ 66 h 165"/>
              <a:gd name="T62" fmla="*/ 114 w 163"/>
              <a:gd name="T63" fmla="*/ 82 h 165"/>
              <a:gd name="T64" fmla="*/ 94 w 163"/>
              <a:gd name="T65" fmla="*/ 88 h 165"/>
              <a:gd name="T66" fmla="*/ 96 w 163"/>
              <a:gd name="T67" fmla="*/ 94 h 165"/>
              <a:gd name="T68" fmla="*/ 113 w 163"/>
              <a:gd name="T69" fmla="*/ 104 h 165"/>
              <a:gd name="T70" fmla="*/ 116 w 163"/>
              <a:gd name="T71" fmla="*/ 125 h 165"/>
              <a:gd name="T72" fmla="*/ 87 w 163"/>
              <a:gd name="T73" fmla="*/ 142 h 165"/>
              <a:gd name="T74" fmla="*/ 76 w 163"/>
              <a:gd name="T75" fmla="*/ 142 h 165"/>
              <a:gd name="T76" fmla="*/ 67 w 163"/>
              <a:gd name="T77" fmla="*/ 139 h 165"/>
              <a:gd name="T78" fmla="*/ 61 w 163"/>
              <a:gd name="T79" fmla="*/ 136 h 165"/>
              <a:gd name="T80" fmla="*/ 53 w 163"/>
              <a:gd name="T81" fmla="*/ 127 h 165"/>
              <a:gd name="T82" fmla="*/ 52 w 163"/>
              <a:gd name="T83" fmla="*/ 148 h 165"/>
              <a:gd name="T84" fmla="*/ 77 w 163"/>
              <a:gd name="T85" fmla="*/ 146 h 165"/>
              <a:gd name="T86" fmla="*/ 94 w 163"/>
              <a:gd name="T87" fmla="*/ 151 h 165"/>
              <a:gd name="T88" fmla="*/ 118 w 163"/>
              <a:gd name="T89" fmla="*/ 103 h 165"/>
              <a:gd name="T90" fmla="*/ 126 w 163"/>
              <a:gd name="T91" fmla="*/ 91 h 165"/>
              <a:gd name="T92" fmla="*/ 123 w 163"/>
              <a:gd name="T93" fmla="*/ 91 h 165"/>
              <a:gd name="T94" fmla="*/ 84 w 163"/>
              <a:gd name="T95" fmla="*/ 159 h 165"/>
              <a:gd name="T96" fmla="*/ 136 w 163"/>
              <a:gd name="T97" fmla="*/ 144 h 165"/>
              <a:gd name="T98" fmla="*/ 141 w 163"/>
              <a:gd name="T99" fmla="*/ 148 h 165"/>
              <a:gd name="T100" fmla="*/ 142 w 163"/>
              <a:gd name="T101" fmla="*/ 148 h 165"/>
              <a:gd name="T102" fmla="*/ 145 w 163"/>
              <a:gd name="T103" fmla="*/ 151 h 165"/>
              <a:gd name="T104" fmla="*/ 148 w 163"/>
              <a:gd name="T105" fmla="*/ 153 h 165"/>
              <a:gd name="T106" fmla="*/ 153 w 163"/>
              <a:gd name="T107" fmla="*/ 156 h 165"/>
              <a:gd name="T108" fmla="*/ 153 w 163"/>
              <a:gd name="T109" fmla="*/ 152 h 165"/>
              <a:gd name="T110" fmla="*/ 87 w 163"/>
              <a:gd name="T111" fmla="*/ 12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 h="165">
                <a:moveTo>
                  <a:pt x="81" y="80"/>
                </a:moveTo>
                <a:cubicBezTo>
                  <a:pt x="78" y="80"/>
                  <a:pt x="74" y="81"/>
                  <a:pt x="74" y="85"/>
                </a:cubicBezTo>
                <a:cubicBezTo>
                  <a:pt x="74" y="87"/>
                  <a:pt x="75" y="88"/>
                  <a:pt x="77" y="89"/>
                </a:cubicBezTo>
                <a:cubicBezTo>
                  <a:pt x="77" y="90"/>
                  <a:pt x="77" y="90"/>
                  <a:pt x="77" y="90"/>
                </a:cubicBezTo>
                <a:cubicBezTo>
                  <a:pt x="79" y="90"/>
                  <a:pt x="80" y="90"/>
                  <a:pt x="81" y="91"/>
                </a:cubicBezTo>
                <a:lnTo>
                  <a:pt x="81" y="80"/>
                </a:lnTo>
                <a:close/>
                <a:moveTo>
                  <a:pt x="138" y="133"/>
                </a:moveTo>
                <a:cubicBezTo>
                  <a:pt x="143" y="124"/>
                  <a:pt x="146" y="114"/>
                  <a:pt x="146" y="104"/>
                </a:cubicBezTo>
                <a:cubicBezTo>
                  <a:pt x="146" y="79"/>
                  <a:pt x="130" y="57"/>
                  <a:pt x="108" y="48"/>
                </a:cubicBezTo>
                <a:cubicBezTo>
                  <a:pt x="108" y="33"/>
                  <a:pt x="108" y="33"/>
                  <a:pt x="108" y="33"/>
                </a:cubicBezTo>
                <a:cubicBezTo>
                  <a:pt x="108" y="33"/>
                  <a:pt x="108" y="33"/>
                  <a:pt x="108" y="33"/>
                </a:cubicBezTo>
                <a:cubicBezTo>
                  <a:pt x="106" y="33"/>
                  <a:pt x="106" y="33"/>
                  <a:pt x="106" y="33"/>
                </a:cubicBezTo>
                <a:cubicBezTo>
                  <a:pt x="106" y="26"/>
                  <a:pt x="106" y="26"/>
                  <a:pt x="106" y="26"/>
                </a:cubicBezTo>
                <a:cubicBezTo>
                  <a:pt x="106" y="25"/>
                  <a:pt x="105" y="25"/>
                  <a:pt x="105" y="25"/>
                </a:cubicBezTo>
                <a:cubicBezTo>
                  <a:pt x="95" y="32"/>
                  <a:pt x="95" y="32"/>
                  <a:pt x="95" y="32"/>
                </a:cubicBezTo>
                <a:cubicBezTo>
                  <a:pt x="95" y="26"/>
                  <a:pt x="95" y="26"/>
                  <a:pt x="95" y="26"/>
                </a:cubicBezTo>
                <a:cubicBezTo>
                  <a:pt x="95" y="25"/>
                  <a:pt x="94" y="25"/>
                  <a:pt x="94" y="25"/>
                </a:cubicBezTo>
                <a:cubicBezTo>
                  <a:pt x="84" y="32"/>
                  <a:pt x="84" y="32"/>
                  <a:pt x="84" y="32"/>
                </a:cubicBezTo>
                <a:cubicBezTo>
                  <a:pt x="84" y="26"/>
                  <a:pt x="84" y="26"/>
                  <a:pt x="84" y="26"/>
                </a:cubicBezTo>
                <a:cubicBezTo>
                  <a:pt x="84" y="25"/>
                  <a:pt x="83" y="25"/>
                  <a:pt x="83" y="25"/>
                </a:cubicBezTo>
                <a:cubicBezTo>
                  <a:pt x="73" y="32"/>
                  <a:pt x="73" y="32"/>
                  <a:pt x="73" y="32"/>
                </a:cubicBezTo>
                <a:cubicBezTo>
                  <a:pt x="72" y="1"/>
                  <a:pt x="72" y="1"/>
                  <a:pt x="72" y="1"/>
                </a:cubicBezTo>
                <a:cubicBezTo>
                  <a:pt x="72" y="0"/>
                  <a:pt x="71" y="0"/>
                  <a:pt x="71" y="0"/>
                </a:cubicBezTo>
                <a:cubicBezTo>
                  <a:pt x="66" y="0"/>
                  <a:pt x="66" y="0"/>
                  <a:pt x="66" y="0"/>
                </a:cubicBezTo>
                <a:cubicBezTo>
                  <a:pt x="65" y="0"/>
                  <a:pt x="65" y="0"/>
                  <a:pt x="65" y="1"/>
                </a:cubicBezTo>
                <a:cubicBezTo>
                  <a:pt x="64" y="33"/>
                  <a:pt x="64" y="33"/>
                  <a:pt x="64" y="33"/>
                </a:cubicBezTo>
                <a:cubicBezTo>
                  <a:pt x="62" y="33"/>
                  <a:pt x="62" y="33"/>
                  <a:pt x="62" y="33"/>
                </a:cubicBezTo>
                <a:cubicBezTo>
                  <a:pt x="61" y="33"/>
                  <a:pt x="61" y="33"/>
                  <a:pt x="61" y="33"/>
                </a:cubicBezTo>
                <a:cubicBezTo>
                  <a:pt x="61" y="48"/>
                  <a:pt x="61" y="48"/>
                  <a:pt x="61" y="48"/>
                </a:cubicBezTo>
                <a:cubicBezTo>
                  <a:pt x="39" y="57"/>
                  <a:pt x="23" y="79"/>
                  <a:pt x="23" y="104"/>
                </a:cubicBezTo>
                <a:cubicBezTo>
                  <a:pt x="23" y="104"/>
                  <a:pt x="23" y="104"/>
                  <a:pt x="23" y="104"/>
                </a:cubicBezTo>
                <a:cubicBezTo>
                  <a:pt x="13" y="108"/>
                  <a:pt x="13" y="108"/>
                  <a:pt x="13" y="108"/>
                </a:cubicBezTo>
                <a:cubicBezTo>
                  <a:pt x="13" y="108"/>
                  <a:pt x="13" y="109"/>
                  <a:pt x="13" y="109"/>
                </a:cubicBezTo>
                <a:cubicBezTo>
                  <a:pt x="13" y="110"/>
                  <a:pt x="13" y="110"/>
                  <a:pt x="13" y="110"/>
                </a:cubicBezTo>
                <a:cubicBezTo>
                  <a:pt x="8" y="112"/>
                  <a:pt x="8" y="112"/>
                  <a:pt x="8" y="112"/>
                </a:cubicBezTo>
                <a:cubicBezTo>
                  <a:pt x="8" y="112"/>
                  <a:pt x="8" y="113"/>
                  <a:pt x="8" y="113"/>
                </a:cubicBezTo>
                <a:cubicBezTo>
                  <a:pt x="16" y="118"/>
                  <a:pt x="16" y="118"/>
                  <a:pt x="16" y="118"/>
                </a:cubicBezTo>
                <a:cubicBezTo>
                  <a:pt x="11" y="119"/>
                  <a:pt x="11" y="119"/>
                  <a:pt x="11" y="119"/>
                </a:cubicBezTo>
                <a:cubicBezTo>
                  <a:pt x="11" y="120"/>
                  <a:pt x="11" y="120"/>
                  <a:pt x="11" y="121"/>
                </a:cubicBezTo>
                <a:cubicBezTo>
                  <a:pt x="19" y="125"/>
                  <a:pt x="19" y="125"/>
                  <a:pt x="19" y="125"/>
                </a:cubicBezTo>
                <a:cubicBezTo>
                  <a:pt x="14" y="127"/>
                  <a:pt x="14" y="127"/>
                  <a:pt x="14" y="127"/>
                </a:cubicBezTo>
                <a:cubicBezTo>
                  <a:pt x="14" y="127"/>
                  <a:pt x="14" y="128"/>
                  <a:pt x="14" y="128"/>
                </a:cubicBezTo>
                <a:cubicBezTo>
                  <a:pt x="22" y="133"/>
                  <a:pt x="22" y="133"/>
                  <a:pt x="22" y="133"/>
                </a:cubicBezTo>
                <a:cubicBezTo>
                  <a:pt x="0" y="142"/>
                  <a:pt x="0" y="142"/>
                  <a:pt x="0" y="142"/>
                </a:cubicBezTo>
                <a:cubicBezTo>
                  <a:pt x="0" y="142"/>
                  <a:pt x="0" y="143"/>
                  <a:pt x="0" y="143"/>
                </a:cubicBezTo>
                <a:cubicBezTo>
                  <a:pt x="1" y="147"/>
                  <a:pt x="1" y="147"/>
                  <a:pt x="1" y="147"/>
                </a:cubicBezTo>
                <a:cubicBezTo>
                  <a:pt x="1" y="147"/>
                  <a:pt x="2" y="147"/>
                  <a:pt x="2" y="147"/>
                </a:cubicBezTo>
                <a:cubicBezTo>
                  <a:pt x="25" y="139"/>
                  <a:pt x="25" y="139"/>
                  <a:pt x="25" y="139"/>
                </a:cubicBezTo>
                <a:cubicBezTo>
                  <a:pt x="25" y="141"/>
                  <a:pt x="25" y="141"/>
                  <a:pt x="25" y="141"/>
                </a:cubicBezTo>
                <a:cubicBezTo>
                  <a:pt x="25" y="141"/>
                  <a:pt x="26" y="141"/>
                  <a:pt x="26" y="141"/>
                </a:cubicBezTo>
                <a:cubicBezTo>
                  <a:pt x="34" y="138"/>
                  <a:pt x="34" y="138"/>
                  <a:pt x="34" y="138"/>
                </a:cubicBezTo>
                <a:cubicBezTo>
                  <a:pt x="45" y="154"/>
                  <a:pt x="63" y="165"/>
                  <a:pt x="84" y="165"/>
                </a:cubicBezTo>
                <a:cubicBezTo>
                  <a:pt x="99" y="165"/>
                  <a:pt x="113" y="160"/>
                  <a:pt x="124" y="151"/>
                </a:cubicBezTo>
                <a:cubicBezTo>
                  <a:pt x="141" y="163"/>
                  <a:pt x="141" y="163"/>
                  <a:pt x="141" y="163"/>
                </a:cubicBezTo>
                <a:cubicBezTo>
                  <a:pt x="146" y="156"/>
                  <a:pt x="146" y="156"/>
                  <a:pt x="146" y="156"/>
                </a:cubicBezTo>
                <a:cubicBezTo>
                  <a:pt x="154" y="162"/>
                  <a:pt x="154" y="162"/>
                  <a:pt x="154" y="162"/>
                </a:cubicBezTo>
                <a:cubicBezTo>
                  <a:pt x="163" y="150"/>
                  <a:pt x="163" y="150"/>
                  <a:pt x="163" y="150"/>
                </a:cubicBezTo>
                <a:lnTo>
                  <a:pt x="138" y="133"/>
                </a:lnTo>
                <a:close/>
                <a:moveTo>
                  <a:pt x="154" y="149"/>
                </a:moveTo>
                <a:cubicBezTo>
                  <a:pt x="152" y="151"/>
                  <a:pt x="152" y="151"/>
                  <a:pt x="152" y="151"/>
                </a:cubicBezTo>
                <a:cubicBezTo>
                  <a:pt x="150" y="150"/>
                  <a:pt x="150" y="150"/>
                  <a:pt x="150" y="150"/>
                </a:cubicBezTo>
                <a:cubicBezTo>
                  <a:pt x="152" y="148"/>
                  <a:pt x="152" y="148"/>
                  <a:pt x="152" y="148"/>
                </a:cubicBezTo>
                <a:lnTo>
                  <a:pt x="154" y="149"/>
                </a:lnTo>
                <a:close/>
                <a:moveTo>
                  <a:pt x="151" y="147"/>
                </a:moveTo>
                <a:cubicBezTo>
                  <a:pt x="149" y="149"/>
                  <a:pt x="149" y="149"/>
                  <a:pt x="149" y="149"/>
                </a:cubicBezTo>
                <a:cubicBezTo>
                  <a:pt x="147" y="147"/>
                  <a:pt x="147" y="147"/>
                  <a:pt x="147" y="147"/>
                </a:cubicBezTo>
                <a:cubicBezTo>
                  <a:pt x="149" y="146"/>
                  <a:pt x="149" y="146"/>
                  <a:pt x="149" y="146"/>
                </a:cubicBezTo>
                <a:lnTo>
                  <a:pt x="151" y="147"/>
                </a:lnTo>
                <a:close/>
                <a:moveTo>
                  <a:pt x="148" y="145"/>
                </a:moveTo>
                <a:cubicBezTo>
                  <a:pt x="146" y="147"/>
                  <a:pt x="146" y="147"/>
                  <a:pt x="146" y="147"/>
                </a:cubicBezTo>
                <a:cubicBezTo>
                  <a:pt x="144" y="145"/>
                  <a:pt x="144" y="145"/>
                  <a:pt x="144" y="145"/>
                </a:cubicBezTo>
                <a:cubicBezTo>
                  <a:pt x="146" y="144"/>
                  <a:pt x="146" y="144"/>
                  <a:pt x="146" y="144"/>
                </a:cubicBezTo>
                <a:lnTo>
                  <a:pt x="148" y="145"/>
                </a:lnTo>
                <a:close/>
                <a:moveTo>
                  <a:pt x="145" y="143"/>
                </a:moveTo>
                <a:cubicBezTo>
                  <a:pt x="143" y="145"/>
                  <a:pt x="143" y="145"/>
                  <a:pt x="143" y="145"/>
                </a:cubicBezTo>
                <a:cubicBezTo>
                  <a:pt x="141" y="143"/>
                  <a:pt x="141" y="143"/>
                  <a:pt x="141" y="143"/>
                </a:cubicBezTo>
                <a:cubicBezTo>
                  <a:pt x="143" y="141"/>
                  <a:pt x="143" y="141"/>
                  <a:pt x="143" y="141"/>
                </a:cubicBezTo>
                <a:lnTo>
                  <a:pt x="145" y="143"/>
                </a:lnTo>
                <a:close/>
                <a:moveTo>
                  <a:pt x="140" y="139"/>
                </a:moveTo>
                <a:cubicBezTo>
                  <a:pt x="142" y="141"/>
                  <a:pt x="142" y="141"/>
                  <a:pt x="142" y="141"/>
                </a:cubicBezTo>
                <a:cubicBezTo>
                  <a:pt x="140" y="142"/>
                  <a:pt x="140" y="142"/>
                  <a:pt x="140" y="142"/>
                </a:cubicBezTo>
                <a:cubicBezTo>
                  <a:pt x="138" y="141"/>
                  <a:pt x="138" y="141"/>
                  <a:pt x="138" y="141"/>
                </a:cubicBezTo>
                <a:lnTo>
                  <a:pt x="140" y="139"/>
                </a:lnTo>
                <a:close/>
                <a:moveTo>
                  <a:pt x="44" y="123"/>
                </a:moveTo>
                <a:cubicBezTo>
                  <a:pt x="37" y="120"/>
                  <a:pt x="37" y="120"/>
                  <a:pt x="37" y="120"/>
                </a:cubicBezTo>
                <a:cubicBezTo>
                  <a:pt x="35" y="116"/>
                  <a:pt x="35" y="116"/>
                  <a:pt x="35" y="116"/>
                </a:cubicBezTo>
                <a:cubicBezTo>
                  <a:pt x="33" y="113"/>
                  <a:pt x="33" y="113"/>
                  <a:pt x="33" y="113"/>
                </a:cubicBezTo>
                <a:cubicBezTo>
                  <a:pt x="30" y="108"/>
                  <a:pt x="30" y="108"/>
                  <a:pt x="30" y="108"/>
                </a:cubicBezTo>
                <a:cubicBezTo>
                  <a:pt x="29" y="106"/>
                  <a:pt x="29" y="106"/>
                  <a:pt x="29" y="106"/>
                </a:cubicBezTo>
                <a:cubicBezTo>
                  <a:pt x="29" y="105"/>
                  <a:pt x="29" y="105"/>
                  <a:pt x="29" y="104"/>
                </a:cubicBezTo>
                <a:cubicBezTo>
                  <a:pt x="29" y="97"/>
                  <a:pt x="30" y="91"/>
                  <a:pt x="33" y="85"/>
                </a:cubicBezTo>
                <a:cubicBezTo>
                  <a:pt x="33" y="85"/>
                  <a:pt x="33" y="85"/>
                  <a:pt x="33" y="85"/>
                </a:cubicBezTo>
                <a:cubicBezTo>
                  <a:pt x="38" y="82"/>
                  <a:pt x="38" y="82"/>
                  <a:pt x="38" y="82"/>
                </a:cubicBezTo>
                <a:cubicBezTo>
                  <a:pt x="43" y="80"/>
                  <a:pt x="43" y="80"/>
                  <a:pt x="43" y="80"/>
                </a:cubicBezTo>
                <a:cubicBezTo>
                  <a:pt x="45" y="75"/>
                  <a:pt x="45" y="75"/>
                  <a:pt x="45" y="75"/>
                </a:cubicBezTo>
                <a:cubicBezTo>
                  <a:pt x="49" y="68"/>
                  <a:pt x="49" y="68"/>
                  <a:pt x="49" y="68"/>
                </a:cubicBezTo>
                <a:cubicBezTo>
                  <a:pt x="46" y="65"/>
                  <a:pt x="46" y="65"/>
                  <a:pt x="46" y="65"/>
                </a:cubicBezTo>
                <a:cubicBezTo>
                  <a:pt x="46" y="65"/>
                  <a:pt x="46" y="65"/>
                  <a:pt x="46" y="65"/>
                </a:cubicBezTo>
                <a:cubicBezTo>
                  <a:pt x="52" y="58"/>
                  <a:pt x="59" y="54"/>
                  <a:pt x="68" y="51"/>
                </a:cubicBezTo>
                <a:cubicBezTo>
                  <a:pt x="77" y="51"/>
                  <a:pt x="77" y="51"/>
                  <a:pt x="77" y="51"/>
                </a:cubicBezTo>
                <a:cubicBezTo>
                  <a:pt x="77" y="51"/>
                  <a:pt x="77" y="51"/>
                  <a:pt x="77" y="51"/>
                </a:cubicBezTo>
                <a:cubicBezTo>
                  <a:pt x="77" y="51"/>
                  <a:pt x="77" y="51"/>
                  <a:pt x="77" y="51"/>
                </a:cubicBezTo>
                <a:cubicBezTo>
                  <a:pt x="77" y="60"/>
                  <a:pt x="77" y="60"/>
                  <a:pt x="77" y="60"/>
                </a:cubicBezTo>
                <a:cubicBezTo>
                  <a:pt x="71" y="61"/>
                  <a:pt x="65" y="63"/>
                  <a:pt x="60" y="66"/>
                </a:cubicBezTo>
                <a:cubicBezTo>
                  <a:pt x="53" y="72"/>
                  <a:pt x="49" y="79"/>
                  <a:pt x="49" y="88"/>
                </a:cubicBezTo>
                <a:cubicBezTo>
                  <a:pt x="49" y="100"/>
                  <a:pt x="56" y="106"/>
                  <a:pt x="64" y="109"/>
                </a:cubicBezTo>
                <a:cubicBezTo>
                  <a:pt x="64" y="109"/>
                  <a:pt x="64" y="109"/>
                  <a:pt x="64" y="109"/>
                </a:cubicBezTo>
                <a:cubicBezTo>
                  <a:pt x="66" y="111"/>
                  <a:pt x="66" y="111"/>
                  <a:pt x="66" y="111"/>
                </a:cubicBezTo>
                <a:cubicBezTo>
                  <a:pt x="46" y="111"/>
                  <a:pt x="46" y="111"/>
                  <a:pt x="46" y="111"/>
                </a:cubicBezTo>
                <a:cubicBezTo>
                  <a:pt x="46" y="115"/>
                  <a:pt x="46" y="115"/>
                  <a:pt x="46" y="115"/>
                </a:cubicBezTo>
                <a:cubicBezTo>
                  <a:pt x="46" y="118"/>
                  <a:pt x="47" y="121"/>
                  <a:pt x="48" y="124"/>
                </a:cubicBezTo>
                <a:lnTo>
                  <a:pt x="44" y="123"/>
                </a:lnTo>
                <a:close/>
                <a:moveTo>
                  <a:pt x="51" y="122"/>
                </a:moveTo>
                <a:cubicBezTo>
                  <a:pt x="51" y="122"/>
                  <a:pt x="51" y="121"/>
                  <a:pt x="51" y="121"/>
                </a:cubicBezTo>
                <a:cubicBezTo>
                  <a:pt x="51" y="120"/>
                  <a:pt x="51" y="120"/>
                  <a:pt x="51" y="119"/>
                </a:cubicBezTo>
                <a:cubicBezTo>
                  <a:pt x="51" y="119"/>
                  <a:pt x="51" y="118"/>
                  <a:pt x="50" y="118"/>
                </a:cubicBezTo>
                <a:cubicBezTo>
                  <a:pt x="50" y="117"/>
                  <a:pt x="50" y="116"/>
                  <a:pt x="50" y="115"/>
                </a:cubicBezTo>
                <a:cubicBezTo>
                  <a:pt x="73" y="115"/>
                  <a:pt x="73" y="115"/>
                  <a:pt x="73" y="115"/>
                </a:cubicBezTo>
                <a:cubicBezTo>
                  <a:pt x="73" y="116"/>
                  <a:pt x="73" y="117"/>
                  <a:pt x="73" y="118"/>
                </a:cubicBezTo>
                <a:cubicBezTo>
                  <a:pt x="73" y="118"/>
                  <a:pt x="73" y="118"/>
                  <a:pt x="73" y="118"/>
                </a:cubicBezTo>
                <a:cubicBezTo>
                  <a:pt x="73" y="119"/>
                  <a:pt x="73" y="121"/>
                  <a:pt x="74" y="122"/>
                </a:cubicBezTo>
                <a:cubicBezTo>
                  <a:pt x="74" y="122"/>
                  <a:pt x="74" y="122"/>
                  <a:pt x="74" y="122"/>
                </a:cubicBezTo>
                <a:cubicBezTo>
                  <a:pt x="75" y="122"/>
                  <a:pt x="75" y="123"/>
                  <a:pt x="75" y="123"/>
                </a:cubicBezTo>
                <a:cubicBezTo>
                  <a:pt x="75" y="123"/>
                  <a:pt x="75" y="123"/>
                  <a:pt x="76" y="123"/>
                </a:cubicBezTo>
                <a:cubicBezTo>
                  <a:pt x="76" y="124"/>
                  <a:pt x="77" y="124"/>
                  <a:pt x="77" y="124"/>
                </a:cubicBezTo>
                <a:cubicBezTo>
                  <a:pt x="77" y="124"/>
                  <a:pt x="77" y="124"/>
                  <a:pt x="77" y="124"/>
                </a:cubicBezTo>
                <a:cubicBezTo>
                  <a:pt x="78" y="125"/>
                  <a:pt x="80" y="125"/>
                  <a:pt x="81" y="125"/>
                </a:cubicBezTo>
                <a:cubicBezTo>
                  <a:pt x="81" y="111"/>
                  <a:pt x="81" y="111"/>
                  <a:pt x="81" y="111"/>
                </a:cubicBezTo>
                <a:cubicBezTo>
                  <a:pt x="78" y="110"/>
                  <a:pt x="76" y="109"/>
                  <a:pt x="72" y="108"/>
                </a:cubicBezTo>
                <a:cubicBezTo>
                  <a:pt x="70" y="107"/>
                  <a:pt x="67" y="106"/>
                  <a:pt x="65" y="105"/>
                </a:cubicBezTo>
                <a:cubicBezTo>
                  <a:pt x="65" y="105"/>
                  <a:pt x="65" y="105"/>
                  <a:pt x="65" y="105"/>
                </a:cubicBezTo>
                <a:cubicBezTo>
                  <a:pt x="64" y="105"/>
                  <a:pt x="64" y="105"/>
                  <a:pt x="63" y="104"/>
                </a:cubicBezTo>
                <a:cubicBezTo>
                  <a:pt x="63" y="104"/>
                  <a:pt x="62" y="104"/>
                  <a:pt x="62" y="104"/>
                </a:cubicBezTo>
                <a:cubicBezTo>
                  <a:pt x="62" y="103"/>
                  <a:pt x="61" y="103"/>
                  <a:pt x="61" y="103"/>
                </a:cubicBezTo>
                <a:cubicBezTo>
                  <a:pt x="60" y="102"/>
                  <a:pt x="60" y="102"/>
                  <a:pt x="59" y="102"/>
                </a:cubicBezTo>
                <a:cubicBezTo>
                  <a:pt x="59" y="102"/>
                  <a:pt x="59" y="101"/>
                  <a:pt x="58" y="101"/>
                </a:cubicBezTo>
                <a:cubicBezTo>
                  <a:pt x="58" y="100"/>
                  <a:pt x="57" y="100"/>
                  <a:pt x="56" y="99"/>
                </a:cubicBezTo>
                <a:cubicBezTo>
                  <a:pt x="56" y="99"/>
                  <a:pt x="56" y="98"/>
                  <a:pt x="56" y="98"/>
                </a:cubicBezTo>
                <a:cubicBezTo>
                  <a:pt x="55" y="97"/>
                  <a:pt x="55" y="97"/>
                  <a:pt x="55" y="96"/>
                </a:cubicBezTo>
                <a:cubicBezTo>
                  <a:pt x="55" y="96"/>
                  <a:pt x="54" y="96"/>
                  <a:pt x="54" y="95"/>
                </a:cubicBezTo>
                <a:cubicBezTo>
                  <a:pt x="54" y="94"/>
                  <a:pt x="54" y="94"/>
                  <a:pt x="54" y="93"/>
                </a:cubicBezTo>
                <a:cubicBezTo>
                  <a:pt x="54" y="93"/>
                  <a:pt x="54" y="92"/>
                  <a:pt x="53" y="92"/>
                </a:cubicBezTo>
                <a:cubicBezTo>
                  <a:pt x="53" y="91"/>
                  <a:pt x="53" y="90"/>
                  <a:pt x="53" y="88"/>
                </a:cubicBezTo>
                <a:cubicBezTo>
                  <a:pt x="53" y="87"/>
                  <a:pt x="53" y="85"/>
                  <a:pt x="54" y="84"/>
                </a:cubicBezTo>
                <a:cubicBezTo>
                  <a:pt x="54" y="84"/>
                  <a:pt x="54" y="83"/>
                  <a:pt x="54" y="83"/>
                </a:cubicBezTo>
                <a:cubicBezTo>
                  <a:pt x="54" y="82"/>
                  <a:pt x="54" y="80"/>
                  <a:pt x="55" y="79"/>
                </a:cubicBezTo>
                <a:cubicBezTo>
                  <a:pt x="55" y="79"/>
                  <a:pt x="55" y="79"/>
                  <a:pt x="55" y="79"/>
                </a:cubicBezTo>
                <a:cubicBezTo>
                  <a:pt x="55" y="78"/>
                  <a:pt x="56" y="77"/>
                  <a:pt x="57" y="76"/>
                </a:cubicBezTo>
                <a:cubicBezTo>
                  <a:pt x="57" y="76"/>
                  <a:pt x="57" y="75"/>
                  <a:pt x="57" y="75"/>
                </a:cubicBezTo>
                <a:cubicBezTo>
                  <a:pt x="58" y="74"/>
                  <a:pt x="58" y="73"/>
                  <a:pt x="59" y="72"/>
                </a:cubicBezTo>
                <a:cubicBezTo>
                  <a:pt x="59" y="72"/>
                  <a:pt x="59" y="72"/>
                  <a:pt x="60" y="72"/>
                </a:cubicBezTo>
                <a:cubicBezTo>
                  <a:pt x="61" y="70"/>
                  <a:pt x="63" y="69"/>
                  <a:pt x="66" y="68"/>
                </a:cubicBezTo>
                <a:cubicBezTo>
                  <a:pt x="66" y="68"/>
                  <a:pt x="66" y="67"/>
                  <a:pt x="66" y="67"/>
                </a:cubicBezTo>
                <a:cubicBezTo>
                  <a:pt x="67" y="67"/>
                  <a:pt x="68" y="66"/>
                  <a:pt x="69" y="66"/>
                </a:cubicBezTo>
                <a:cubicBezTo>
                  <a:pt x="70" y="66"/>
                  <a:pt x="70" y="66"/>
                  <a:pt x="70" y="66"/>
                </a:cubicBezTo>
                <a:cubicBezTo>
                  <a:pt x="73" y="64"/>
                  <a:pt x="77" y="64"/>
                  <a:pt x="81" y="64"/>
                </a:cubicBezTo>
                <a:cubicBezTo>
                  <a:pt x="81" y="55"/>
                  <a:pt x="81" y="55"/>
                  <a:pt x="81" y="55"/>
                </a:cubicBezTo>
                <a:cubicBezTo>
                  <a:pt x="87" y="55"/>
                  <a:pt x="87" y="55"/>
                  <a:pt x="87" y="55"/>
                </a:cubicBezTo>
                <a:cubicBezTo>
                  <a:pt x="87" y="64"/>
                  <a:pt x="87" y="64"/>
                  <a:pt x="87" y="64"/>
                </a:cubicBezTo>
                <a:cubicBezTo>
                  <a:pt x="99" y="64"/>
                  <a:pt x="111" y="69"/>
                  <a:pt x="114" y="82"/>
                </a:cubicBezTo>
                <a:cubicBezTo>
                  <a:pt x="114" y="82"/>
                  <a:pt x="114" y="82"/>
                  <a:pt x="114" y="82"/>
                </a:cubicBezTo>
                <a:cubicBezTo>
                  <a:pt x="114" y="83"/>
                  <a:pt x="114" y="84"/>
                  <a:pt x="114" y="85"/>
                </a:cubicBezTo>
                <a:cubicBezTo>
                  <a:pt x="114" y="85"/>
                  <a:pt x="114" y="85"/>
                  <a:pt x="114" y="85"/>
                </a:cubicBezTo>
                <a:cubicBezTo>
                  <a:pt x="114" y="86"/>
                  <a:pt x="114" y="87"/>
                  <a:pt x="114" y="88"/>
                </a:cubicBezTo>
                <a:cubicBezTo>
                  <a:pt x="94" y="88"/>
                  <a:pt x="94" y="88"/>
                  <a:pt x="94" y="88"/>
                </a:cubicBezTo>
                <a:cubicBezTo>
                  <a:pt x="94" y="83"/>
                  <a:pt x="92" y="81"/>
                  <a:pt x="87" y="80"/>
                </a:cubicBezTo>
                <a:cubicBezTo>
                  <a:pt x="87" y="92"/>
                  <a:pt x="87" y="92"/>
                  <a:pt x="87" y="92"/>
                </a:cubicBezTo>
                <a:cubicBezTo>
                  <a:pt x="89" y="92"/>
                  <a:pt x="90" y="93"/>
                  <a:pt x="92" y="93"/>
                </a:cubicBezTo>
                <a:cubicBezTo>
                  <a:pt x="92" y="93"/>
                  <a:pt x="92" y="93"/>
                  <a:pt x="92" y="93"/>
                </a:cubicBezTo>
                <a:cubicBezTo>
                  <a:pt x="94" y="94"/>
                  <a:pt x="95" y="94"/>
                  <a:pt x="96" y="94"/>
                </a:cubicBezTo>
                <a:cubicBezTo>
                  <a:pt x="96" y="94"/>
                  <a:pt x="96" y="94"/>
                  <a:pt x="96" y="94"/>
                </a:cubicBezTo>
                <a:cubicBezTo>
                  <a:pt x="103" y="97"/>
                  <a:pt x="108" y="99"/>
                  <a:pt x="111" y="102"/>
                </a:cubicBezTo>
                <a:cubicBezTo>
                  <a:pt x="111" y="102"/>
                  <a:pt x="111" y="102"/>
                  <a:pt x="111" y="102"/>
                </a:cubicBezTo>
                <a:cubicBezTo>
                  <a:pt x="112" y="102"/>
                  <a:pt x="112" y="103"/>
                  <a:pt x="113" y="104"/>
                </a:cubicBezTo>
                <a:cubicBezTo>
                  <a:pt x="113" y="104"/>
                  <a:pt x="113" y="104"/>
                  <a:pt x="113" y="104"/>
                </a:cubicBezTo>
                <a:cubicBezTo>
                  <a:pt x="116" y="107"/>
                  <a:pt x="117" y="111"/>
                  <a:pt x="117" y="116"/>
                </a:cubicBezTo>
                <a:cubicBezTo>
                  <a:pt x="117" y="117"/>
                  <a:pt x="117" y="117"/>
                  <a:pt x="117" y="118"/>
                </a:cubicBezTo>
                <a:cubicBezTo>
                  <a:pt x="117" y="119"/>
                  <a:pt x="117" y="120"/>
                  <a:pt x="117" y="121"/>
                </a:cubicBezTo>
                <a:cubicBezTo>
                  <a:pt x="117" y="121"/>
                  <a:pt x="117" y="122"/>
                  <a:pt x="117" y="122"/>
                </a:cubicBezTo>
                <a:cubicBezTo>
                  <a:pt x="117" y="123"/>
                  <a:pt x="116" y="124"/>
                  <a:pt x="116" y="125"/>
                </a:cubicBezTo>
                <a:cubicBezTo>
                  <a:pt x="116" y="125"/>
                  <a:pt x="116" y="125"/>
                  <a:pt x="116" y="126"/>
                </a:cubicBezTo>
                <a:cubicBezTo>
                  <a:pt x="115" y="127"/>
                  <a:pt x="115" y="128"/>
                  <a:pt x="114" y="129"/>
                </a:cubicBezTo>
                <a:cubicBezTo>
                  <a:pt x="114" y="129"/>
                  <a:pt x="114" y="129"/>
                  <a:pt x="114" y="129"/>
                </a:cubicBezTo>
                <a:cubicBezTo>
                  <a:pt x="110" y="136"/>
                  <a:pt x="103" y="141"/>
                  <a:pt x="90" y="142"/>
                </a:cubicBezTo>
                <a:cubicBezTo>
                  <a:pt x="89" y="142"/>
                  <a:pt x="88" y="142"/>
                  <a:pt x="87" y="142"/>
                </a:cubicBezTo>
                <a:cubicBezTo>
                  <a:pt x="87" y="152"/>
                  <a:pt x="87" y="152"/>
                  <a:pt x="87" y="152"/>
                </a:cubicBezTo>
                <a:cubicBezTo>
                  <a:pt x="81" y="152"/>
                  <a:pt x="81" y="152"/>
                  <a:pt x="81" y="152"/>
                </a:cubicBezTo>
                <a:cubicBezTo>
                  <a:pt x="81" y="142"/>
                  <a:pt x="81" y="142"/>
                  <a:pt x="81" y="142"/>
                </a:cubicBezTo>
                <a:cubicBezTo>
                  <a:pt x="80" y="142"/>
                  <a:pt x="79" y="142"/>
                  <a:pt x="77" y="142"/>
                </a:cubicBezTo>
                <a:cubicBezTo>
                  <a:pt x="77" y="142"/>
                  <a:pt x="76" y="142"/>
                  <a:pt x="76" y="142"/>
                </a:cubicBezTo>
                <a:cubicBezTo>
                  <a:pt x="75" y="141"/>
                  <a:pt x="74" y="141"/>
                  <a:pt x="73" y="141"/>
                </a:cubicBezTo>
                <a:cubicBezTo>
                  <a:pt x="73" y="141"/>
                  <a:pt x="73" y="141"/>
                  <a:pt x="72" y="141"/>
                </a:cubicBezTo>
                <a:cubicBezTo>
                  <a:pt x="72" y="141"/>
                  <a:pt x="71" y="141"/>
                  <a:pt x="70" y="140"/>
                </a:cubicBezTo>
                <a:cubicBezTo>
                  <a:pt x="70" y="140"/>
                  <a:pt x="69" y="140"/>
                  <a:pt x="69" y="140"/>
                </a:cubicBezTo>
                <a:cubicBezTo>
                  <a:pt x="68" y="140"/>
                  <a:pt x="67" y="140"/>
                  <a:pt x="67" y="139"/>
                </a:cubicBezTo>
                <a:cubicBezTo>
                  <a:pt x="67" y="139"/>
                  <a:pt x="66" y="139"/>
                  <a:pt x="66" y="139"/>
                </a:cubicBezTo>
                <a:cubicBezTo>
                  <a:pt x="65" y="139"/>
                  <a:pt x="65" y="138"/>
                  <a:pt x="64" y="138"/>
                </a:cubicBezTo>
                <a:cubicBezTo>
                  <a:pt x="64" y="138"/>
                  <a:pt x="64" y="138"/>
                  <a:pt x="63" y="138"/>
                </a:cubicBezTo>
                <a:cubicBezTo>
                  <a:pt x="63" y="137"/>
                  <a:pt x="62" y="137"/>
                  <a:pt x="61" y="136"/>
                </a:cubicBezTo>
                <a:cubicBezTo>
                  <a:pt x="61" y="136"/>
                  <a:pt x="61" y="136"/>
                  <a:pt x="61" y="136"/>
                </a:cubicBezTo>
                <a:cubicBezTo>
                  <a:pt x="60" y="136"/>
                  <a:pt x="60" y="135"/>
                  <a:pt x="59" y="135"/>
                </a:cubicBezTo>
                <a:cubicBezTo>
                  <a:pt x="59" y="135"/>
                  <a:pt x="59" y="135"/>
                  <a:pt x="59" y="135"/>
                </a:cubicBezTo>
                <a:cubicBezTo>
                  <a:pt x="56" y="133"/>
                  <a:pt x="55" y="130"/>
                  <a:pt x="53" y="127"/>
                </a:cubicBezTo>
                <a:cubicBezTo>
                  <a:pt x="53" y="127"/>
                  <a:pt x="53" y="127"/>
                  <a:pt x="53" y="127"/>
                </a:cubicBezTo>
                <a:cubicBezTo>
                  <a:pt x="53" y="127"/>
                  <a:pt x="53" y="127"/>
                  <a:pt x="53" y="127"/>
                </a:cubicBezTo>
                <a:cubicBezTo>
                  <a:pt x="53" y="126"/>
                  <a:pt x="52" y="126"/>
                  <a:pt x="52" y="125"/>
                </a:cubicBezTo>
                <a:cubicBezTo>
                  <a:pt x="52" y="124"/>
                  <a:pt x="52" y="124"/>
                  <a:pt x="52" y="124"/>
                </a:cubicBezTo>
                <a:cubicBezTo>
                  <a:pt x="52" y="123"/>
                  <a:pt x="51" y="123"/>
                  <a:pt x="51" y="122"/>
                </a:cubicBezTo>
                <a:close/>
                <a:moveTo>
                  <a:pt x="84" y="159"/>
                </a:moveTo>
                <a:cubicBezTo>
                  <a:pt x="72" y="159"/>
                  <a:pt x="61" y="155"/>
                  <a:pt x="52" y="148"/>
                </a:cubicBezTo>
                <a:cubicBezTo>
                  <a:pt x="52" y="148"/>
                  <a:pt x="52" y="148"/>
                  <a:pt x="52" y="148"/>
                </a:cubicBezTo>
                <a:cubicBezTo>
                  <a:pt x="55" y="145"/>
                  <a:pt x="55" y="145"/>
                  <a:pt x="55" y="145"/>
                </a:cubicBezTo>
                <a:cubicBezTo>
                  <a:pt x="55" y="138"/>
                  <a:pt x="55" y="138"/>
                  <a:pt x="55" y="138"/>
                </a:cubicBezTo>
                <a:cubicBezTo>
                  <a:pt x="55" y="137"/>
                  <a:pt x="55" y="137"/>
                  <a:pt x="55" y="137"/>
                </a:cubicBezTo>
                <a:cubicBezTo>
                  <a:pt x="61" y="142"/>
                  <a:pt x="68" y="145"/>
                  <a:pt x="77" y="146"/>
                </a:cubicBezTo>
                <a:cubicBezTo>
                  <a:pt x="77" y="156"/>
                  <a:pt x="77" y="156"/>
                  <a:pt x="77" y="156"/>
                </a:cubicBezTo>
                <a:cubicBezTo>
                  <a:pt x="91" y="156"/>
                  <a:pt x="91" y="156"/>
                  <a:pt x="91" y="156"/>
                </a:cubicBezTo>
                <a:cubicBezTo>
                  <a:pt x="91" y="146"/>
                  <a:pt x="91" y="146"/>
                  <a:pt x="91" y="146"/>
                </a:cubicBezTo>
                <a:cubicBezTo>
                  <a:pt x="91" y="146"/>
                  <a:pt x="91" y="146"/>
                  <a:pt x="92" y="146"/>
                </a:cubicBezTo>
                <a:cubicBezTo>
                  <a:pt x="94" y="151"/>
                  <a:pt x="94" y="151"/>
                  <a:pt x="94" y="151"/>
                </a:cubicBezTo>
                <a:cubicBezTo>
                  <a:pt x="104" y="145"/>
                  <a:pt x="104" y="145"/>
                  <a:pt x="104" y="145"/>
                </a:cubicBezTo>
                <a:cubicBezTo>
                  <a:pt x="107" y="141"/>
                  <a:pt x="107" y="141"/>
                  <a:pt x="107" y="141"/>
                </a:cubicBezTo>
                <a:cubicBezTo>
                  <a:pt x="109" y="140"/>
                  <a:pt x="111" y="139"/>
                  <a:pt x="113" y="137"/>
                </a:cubicBezTo>
                <a:cubicBezTo>
                  <a:pt x="118" y="132"/>
                  <a:pt x="121" y="125"/>
                  <a:pt x="121" y="118"/>
                </a:cubicBezTo>
                <a:cubicBezTo>
                  <a:pt x="121" y="113"/>
                  <a:pt x="121" y="108"/>
                  <a:pt x="118" y="103"/>
                </a:cubicBezTo>
                <a:cubicBezTo>
                  <a:pt x="119" y="104"/>
                  <a:pt x="119" y="104"/>
                  <a:pt x="119" y="104"/>
                </a:cubicBezTo>
                <a:cubicBezTo>
                  <a:pt x="125" y="101"/>
                  <a:pt x="125" y="101"/>
                  <a:pt x="125" y="101"/>
                </a:cubicBezTo>
                <a:cubicBezTo>
                  <a:pt x="127" y="97"/>
                  <a:pt x="127" y="97"/>
                  <a:pt x="127" y="97"/>
                </a:cubicBezTo>
                <a:cubicBezTo>
                  <a:pt x="130" y="94"/>
                  <a:pt x="130" y="94"/>
                  <a:pt x="130" y="94"/>
                </a:cubicBezTo>
                <a:cubicBezTo>
                  <a:pt x="126" y="91"/>
                  <a:pt x="126" y="91"/>
                  <a:pt x="126" y="91"/>
                </a:cubicBezTo>
                <a:cubicBezTo>
                  <a:pt x="118" y="91"/>
                  <a:pt x="118" y="91"/>
                  <a:pt x="118" y="91"/>
                </a:cubicBezTo>
                <a:cubicBezTo>
                  <a:pt x="118" y="88"/>
                  <a:pt x="118" y="88"/>
                  <a:pt x="118" y="88"/>
                </a:cubicBezTo>
                <a:cubicBezTo>
                  <a:pt x="118" y="88"/>
                  <a:pt x="118" y="88"/>
                  <a:pt x="118" y="88"/>
                </a:cubicBezTo>
                <a:cubicBezTo>
                  <a:pt x="120" y="89"/>
                  <a:pt x="120" y="89"/>
                  <a:pt x="120" y="89"/>
                </a:cubicBezTo>
                <a:cubicBezTo>
                  <a:pt x="123" y="91"/>
                  <a:pt x="123" y="91"/>
                  <a:pt x="123" y="91"/>
                </a:cubicBezTo>
                <a:cubicBezTo>
                  <a:pt x="127" y="89"/>
                  <a:pt x="127" y="89"/>
                  <a:pt x="127" y="89"/>
                </a:cubicBezTo>
                <a:cubicBezTo>
                  <a:pt x="137" y="89"/>
                  <a:pt x="137" y="89"/>
                  <a:pt x="137" y="89"/>
                </a:cubicBezTo>
                <a:cubicBezTo>
                  <a:pt x="137" y="89"/>
                  <a:pt x="137" y="89"/>
                  <a:pt x="137" y="89"/>
                </a:cubicBezTo>
                <a:cubicBezTo>
                  <a:pt x="139" y="94"/>
                  <a:pt x="140" y="99"/>
                  <a:pt x="140" y="104"/>
                </a:cubicBezTo>
                <a:cubicBezTo>
                  <a:pt x="140" y="134"/>
                  <a:pt x="115" y="159"/>
                  <a:pt x="84" y="159"/>
                </a:cubicBezTo>
                <a:close/>
                <a:moveTo>
                  <a:pt x="136" y="144"/>
                </a:moveTo>
                <a:cubicBezTo>
                  <a:pt x="137" y="143"/>
                  <a:pt x="137" y="143"/>
                  <a:pt x="137" y="143"/>
                </a:cubicBezTo>
                <a:cubicBezTo>
                  <a:pt x="139" y="144"/>
                  <a:pt x="139" y="144"/>
                  <a:pt x="139" y="144"/>
                </a:cubicBezTo>
                <a:cubicBezTo>
                  <a:pt x="138" y="146"/>
                  <a:pt x="138" y="146"/>
                  <a:pt x="138" y="146"/>
                </a:cubicBezTo>
                <a:lnTo>
                  <a:pt x="136" y="144"/>
                </a:lnTo>
                <a:close/>
                <a:moveTo>
                  <a:pt x="141" y="148"/>
                </a:moveTo>
                <a:cubicBezTo>
                  <a:pt x="139" y="146"/>
                  <a:pt x="139" y="146"/>
                  <a:pt x="139" y="146"/>
                </a:cubicBezTo>
                <a:cubicBezTo>
                  <a:pt x="140" y="145"/>
                  <a:pt x="140" y="145"/>
                  <a:pt x="140" y="145"/>
                </a:cubicBezTo>
                <a:cubicBezTo>
                  <a:pt x="142" y="146"/>
                  <a:pt x="142" y="146"/>
                  <a:pt x="142" y="146"/>
                </a:cubicBezTo>
                <a:lnTo>
                  <a:pt x="141" y="148"/>
                </a:lnTo>
                <a:close/>
                <a:moveTo>
                  <a:pt x="142" y="148"/>
                </a:moveTo>
                <a:cubicBezTo>
                  <a:pt x="143" y="147"/>
                  <a:pt x="143" y="147"/>
                  <a:pt x="143" y="147"/>
                </a:cubicBezTo>
                <a:cubicBezTo>
                  <a:pt x="145" y="148"/>
                  <a:pt x="145" y="148"/>
                  <a:pt x="145" y="148"/>
                </a:cubicBezTo>
                <a:cubicBezTo>
                  <a:pt x="144" y="150"/>
                  <a:pt x="144" y="150"/>
                  <a:pt x="144" y="150"/>
                </a:cubicBezTo>
                <a:lnTo>
                  <a:pt x="142" y="148"/>
                </a:lnTo>
                <a:close/>
                <a:moveTo>
                  <a:pt x="145" y="151"/>
                </a:moveTo>
                <a:cubicBezTo>
                  <a:pt x="146" y="149"/>
                  <a:pt x="146" y="149"/>
                  <a:pt x="146" y="149"/>
                </a:cubicBezTo>
                <a:cubicBezTo>
                  <a:pt x="148" y="150"/>
                  <a:pt x="148" y="150"/>
                  <a:pt x="148" y="150"/>
                </a:cubicBezTo>
                <a:cubicBezTo>
                  <a:pt x="147" y="152"/>
                  <a:pt x="147" y="152"/>
                  <a:pt x="147" y="152"/>
                </a:cubicBezTo>
                <a:lnTo>
                  <a:pt x="145" y="151"/>
                </a:lnTo>
                <a:close/>
                <a:moveTo>
                  <a:pt x="148" y="153"/>
                </a:moveTo>
                <a:cubicBezTo>
                  <a:pt x="149" y="151"/>
                  <a:pt x="149" y="151"/>
                  <a:pt x="149" y="151"/>
                </a:cubicBezTo>
                <a:cubicBezTo>
                  <a:pt x="151" y="152"/>
                  <a:pt x="151" y="152"/>
                  <a:pt x="151" y="152"/>
                </a:cubicBezTo>
                <a:cubicBezTo>
                  <a:pt x="150" y="154"/>
                  <a:pt x="150" y="154"/>
                  <a:pt x="150" y="154"/>
                </a:cubicBezTo>
                <a:lnTo>
                  <a:pt x="148" y="153"/>
                </a:lnTo>
                <a:close/>
                <a:moveTo>
                  <a:pt x="153" y="156"/>
                </a:moveTo>
                <a:cubicBezTo>
                  <a:pt x="151" y="155"/>
                  <a:pt x="151" y="155"/>
                  <a:pt x="151" y="155"/>
                </a:cubicBezTo>
                <a:cubicBezTo>
                  <a:pt x="152" y="153"/>
                  <a:pt x="152" y="153"/>
                  <a:pt x="152" y="153"/>
                </a:cubicBezTo>
                <a:cubicBezTo>
                  <a:pt x="154" y="154"/>
                  <a:pt x="154" y="154"/>
                  <a:pt x="154" y="154"/>
                </a:cubicBezTo>
                <a:lnTo>
                  <a:pt x="153" y="156"/>
                </a:lnTo>
                <a:close/>
                <a:moveTo>
                  <a:pt x="153" y="152"/>
                </a:moveTo>
                <a:cubicBezTo>
                  <a:pt x="155" y="150"/>
                  <a:pt x="155" y="150"/>
                  <a:pt x="155" y="150"/>
                </a:cubicBezTo>
                <a:cubicBezTo>
                  <a:pt x="157" y="151"/>
                  <a:pt x="157" y="151"/>
                  <a:pt x="157" y="151"/>
                </a:cubicBezTo>
                <a:cubicBezTo>
                  <a:pt x="155" y="153"/>
                  <a:pt x="155" y="153"/>
                  <a:pt x="155" y="153"/>
                </a:cubicBezTo>
                <a:lnTo>
                  <a:pt x="153" y="152"/>
                </a:lnTo>
                <a:close/>
                <a:moveTo>
                  <a:pt x="91" y="125"/>
                </a:moveTo>
                <a:cubicBezTo>
                  <a:pt x="91" y="125"/>
                  <a:pt x="91" y="125"/>
                  <a:pt x="91" y="125"/>
                </a:cubicBezTo>
                <a:cubicBezTo>
                  <a:pt x="94" y="124"/>
                  <a:pt x="95" y="122"/>
                  <a:pt x="95" y="119"/>
                </a:cubicBezTo>
                <a:cubicBezTo>
                  <a:pt x="95" y="115"/>
                  <a:pt x="92" y="114"/>
                  <a:pt x="87" y="112"/>
                </a:cubicBezTo>
                <a:cubicBezTo>
                  <a:pt x="87" y="125"/>
                  <a:pt x="87" y="125"/>
                  <a:pt x="87" y="125"/>
                </a:cubicBezTo>
                <a:cubicBezTo>
                  <a:pt x="87" y="125"/>
                  <a:pt x="88" y="125"/>
                  <a:pt x="89" y="125"/>
                </a:cubicBezTo>
                <a:cubicBezTo>
                  <a:pt x="90" y="125"/>
                  <a:pt x="90" y="125"/>
                  <a:pt x="91" y="125"/>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44"/>
        <p:cNvGrpSpPr/>
        <p:nvPr/>
      </p:nvGrpSpPr>
      <p:grpSpPr>
        <a:xfrm>
          <a:off x="0" y="0"/>
          <a:ext cx="0" cy="0"/>
          <a:chOff x="0" y="0"/>
          <a:chExt cx="0" cy="0"/>
        </a:xfrm>
      </p:grpSpPr>
      <p:sp>
        <p:nvSpPr>
          <p:cNvPr id="1362" name="Shape 1362"/>
          <p:cNvSpPr txBox="1"/>
          <p:nvPr/>
        </p:nvSpPr>
        <p:spPr>
          <a:xfrm>
            <a:off x="457200" y="905700"/>
            <a:ext cx="5382599" cy="618300"/>
          </a:xfrm>
          <a:prstGeom prst="rect">
            <a:avLst/>
          </a:prstGeom>
          <a:noFill/>
        </p:spPr>
        <p:txBody>
          <a:bodyPr lIns="91425" tIns="91425" rIns="91425" bIns="91425" anchor="t" anchorCtr="0">
            <a:spAutoFit/>
          </a:bodyPr>
          <a:lstStyle/>
          <a:p>
            <a:pPr lvl="0" rtl="0">
              <a:buClr>
                <a:srgbClr val="000000"/>
              </a:buClr>
              <a:buSzPct val="45833"/>
              <a:buFont typeface="Arial"/>
              <a:buNone/>
            </a:pPr>
            <a:r>
              <a:rPr lang="en" sz="2400" dirty="0"/>
              <a:t>Whole Product Model</a:t>
            </a:r>
          </a:p>
          <a:p>
            <a:endParaRPr lang="en" sz="2400" dirty="0"/>
          </a:p>
        </p:txBody>
      </p:sp>
      <p:sp>
        <p:nvSpPr>
          <p:cNvPr id="20" name="Rectangle 19"/>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
        <p:nvSpPr>
          <p:cNvPr id="23" name="Shape 1279"/>
          <p:cNvSpPr txBox="1">
            <a:spLocks/>
          </p:cNvSpPr>
          <p:nvPr/>
        </p:nvSpPr>
        <p:spPr>
          <a:xfrm>
            <a:off x="457200" y="328167"/>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buClr>
                <a:srgbClr val="000000"/>
              </a:buClr>
              <a:buSzPct val="30555"/>
              <a:buFont typeface="Arial"/>
              <a:buNone/>
            </a:pPr>
            <a:r>
              <a:rPr lang="en" sz="3600" b="1" dirty="0" smtClean="0">
                <a:solidFill>
                  <a:schemeClr val="dk1"/>
                </a:solidFill>
                <a:latin typeface="Arial"/>
                <a:ea typeface="Arial"/>
                <a:cs typeface="Arial"/>
              </a:rPr>
              <a:t>Building the Community</a:t>
            </a:r>
            <a:endParaRPr lang="en" sz="3600" b="1" dirty="0">
              <a:solidFill>
                <a:schemeClr val="dk1"/>
              </a:solidFill>
              <a:latin typeface="Arial"/>
              <a:ea typeface="Arial"/>
              <a:cs typeface="Arial"/>
            </a:endParaRPr>
          </a:p>
        </p:txBody>
      </p:sp>
      <p:sp>
        <p:nvSpPr>
          <p:cNvPr id="21" name="Shape 1772"/>
          <p:cNvSpPr/>
          <p:nvPr/>
        </p:nvSpPr>
        <p:spPr>
          <a:xfrm>
            <a:off x="1758901" y="1549500"/>
            <a:ext cx="5613299" cy="4698900"/>
          </a:xfrm>
          <a:prstGeom prst="ellipse">
            <a:avLst/>
          </a:prstGeom>
          <a:solidFill>
            <a:schemeClr val="lt1"/>
          </a:solidFill>
          <a:ln w="25400" cap="rnd">
            <a:solidFill>
              <a:schemeClr val="bg2">
                <a:lumMod val="50000"/>
              </a:schemeClr>
            </a:solidFill>
            <a:prstDash val="solid"/>
            <a:miter/>
            <a:headEnd type="none" w="med" len="med"/>
            <a:tailEnd type="none" w="med" len="med"/>
          </a:ln>
        </p:spPr>
        <p:txBody>
          <a:bodyPr lIns="91425" tIns="45700" rIns="91425" bIns="45700" anchor="ctr" anchorCtr="0">
            <a:spAutoFit/>
          </a:bodyPr>
          <a:lstStyle/>
          <a:p>
            <a:endParaRPr/>
          </a:p>
        </p:txBody>
      </p:sp>
      <p:cxnSp>
        <p:nvCxnSpPr>
          <p:cNvPr id="22" name="Shape 1773"/>
          <p:cNvCxnSpPr/>
          <p:nvPr/>
        </p:nvCxnSpPr>
        <p:spPr>
          <a:xfrm>
            <a:off x="2363737" y="2419450"/>
            <a:ext cx="4068899" cy="3232199"/>
          </a:xfrm>
          <a:prstGeom prst="straightConnector1">
            <a:avLst/>
          </a:prstGeom>
          <a:noFill/>
          <a:ln w="25400" cap="rnd">
            <a:solidFill>
              <a:schemeClr val="bg2">
                <a:lumMod val="50000"/>
              </a:schemeClr>
            </a:solidFill>
            <a:prstDash val="solid"/>
            <a:miter/>
            <a:headEnd type="none" w="med" len="med"/>
            <a:tailEnd type="none" w="med" len="med"/>
          </a:ln>
        </p:spPr>
      </p:cxnSp>
      <p:cxnSp>
        <p:nvCxnSpPr>
          <p:cNvPr id="24" name="Shape 1774"/>
          <p:cNvCxnSpPr/>
          <p:nvPr/>
        </p:nvCxnSpPr>
        <p:spPr>
          <a:xfrm flipH="1">
            <a:off x="2739913" y="2309911"/>
            <a:ext cx="3868800" cy="3341699"/>
          </a:xfrm>
          <a:prstGeom prst="straightConnector1">
            <a:avLst/>
          </a:prstGeom>
          <a:noFill/>
          <a:ln w="25400" cap="rnd">
            <a:solidFill>
              <a:schemeClr val="bg2">
                <a:lumMod val="50000"/>
              </a:schemeClr>
            </a:solidFill>
            <a:prstDash val="solid"/>
            <a:miter/>
            <a:headEnd type="none" w="med" len="med"/>
            <a:tailEnd type="none" w="med" len="med"/>
          </a:ln>
        </p:spPr>
      </p:cxnSp>
      <p:cxnSp>
        <p:nvCxnSpPr>
          <p:cNvPr id="25" name="Shape 1775"/>
          <p:cNvCxnSpPr/>
          <p:nvPr/>
        </p:nvCxnSpPr>
        <p:spPr>
          <a:xfrm>
            <a:off x="1758901" y="4038700"/>
            <a:ext cx="5626199" cy="0"/>
          </a:xfrm>
          <a:prstGeom prst="straightConnector1">
            <a:avLst/>
          </a:prstGeom>
          <a:noFill/>
          <a:ln w="25400" cap="rnd">
            <a:solidFill>
              <a:schemeClr val="bg2">
                <a:lumMod val="50000"/>
              </a:schemeClr>
            </a:solidFill>
            <a:prstDash val="solid"/>
            <a:miter/>
            <a:headEnd type="none" w="med" len="med"/>
            <a:tailEnd type="none" w="med" len="med"/>
          </a:ln>
        </p:spPr>
      </p:cxnSp>
      <p:cxnSp>
        <p:nvCxnSpPr>
          <p:cNvPr id="26" name="Shape 1776"/>
          <p:cNvCxnSpPr/>
          <p:nvPr/>
        </p:nvCxnSpPr>
        <p:spPr>
          <a:xfrm>
            <a:off x="4565601" y="1549500"/>
            <a:ext cx="0" cy="4698900"/>
          </a:xfrm>
          <a:prstGeom prst="straightConnector1">
            <a:avLst/>
          </a:prstGeom>
          <a:noFill/>
          <a:ln w="25400" cap="rnd">
            <a:solidFill>
              <a:schemeClr val="bg2">
                <a:lumMod val="50000"/>
              </a:schemeClr>
            </a:solidFill>
            <a:prstDash val="solid"/>
            <a:miter/>
            <a:headEnd type="none" w="med" len="med"/>
            <a:tailEnd type="none" w="med" len="med"/>
          </a:ln>
        </p:spPr>
      </p:cxnSp>
      <p:sp>
        <p:nvSpPr>
          <p:cNvPr id="27" name="Shape 1777"/>
          <p:cNvSpPr/>
          <p:nvPr/>
        </p:nvSpPr>
        <p:spPr>
          <a:xfrm>
            <a:off x="3286076" y="2997300"/>
            <a:ext cx="2486100" cy="1697099"/>
          </a:xfrm>
          <a:prstGeom prst="ellipse">
            <a:avLst/>
          </a:prstGeom>
          <a:solidFill>
            <a:schemeClr val="lt1"/>
          </a:solidFill>
          <a:ln w="25400" cap="rnd">
            <a:solidFill>
              <a:schemeClr val="bg2">
                <a:lumMod val="50000"/>
              </a:schemeClr>
            </a:solidFill>
            <a:prstDash val="solid"/>
            <a:miter/>
            <a:headEnd type="none" w="med" len="med"/>
            <a:tailEnd type="none" w="med" len="med"/>
          </a:ln>
        </p:spPr>
        <p:txBody>
          <a:bodyPr lIns="90475" tIns="44450" rIns="90475" bIns="44450" anchor="ctr" anchorCtr="0">
            <a:spAutoFit/>
          </a:bodyPr>
          <a:lstStyle/>
          <a:p>
            <a:pPr lvl="0" rtl="0">
              <a:lnSpc>
                <a:spcPct val="90000"/>
              </a:lnSpc>
              <a:buClr>
                <a:schemeClr val="dk1"/>
              </a:buClr>
              <a:buSzPct val="25000"/>
              <a:buFont typeface="Arial"/>
              <a:buNone/>
            </a:pPr>
            <a:r>
              <a:rPr lang="en" sz="1800">
                <a:solidFill>
                  <a:schemeClr val="lt1"/>
                </a:solidFill>
              </a:rPr>
              <a:t> </a:t>
            </a:r>
          </a:p>
        </p:txBody>
      </p:sp>
      <p:sp>
        <p:nvSpPr>
          <p:cNvPr id="29" name="Shape 1779"/>
          <p:cNvSpPr txBox="1"/>
          <p:nvPr/>
        </p:nvSpPr>
        <p:spPr>
          <a:xfrm>
            <a:off x="2900312" y="2189859"/>
            <a:ext cx="1565399" cy="588366"/>
          </a:xfrm>
          <a:prstGeom prst="rect">
            <a:avLst/>
          </a:prstGeom>
          <a:noFill/>
          <a:ln>
            <a:noFill/>
          </a:ln>
        </p:spPr>
        <p:txBody>
          <a:bodyPr lIns="90475" tIns="44450" rIns="90475" bIns="44450" anchor="t" anchorCtr="0">
            <a:spAutoFit/>
          </a:bodyPr>
          <a:lstStyle/>
          <a:p>
            <a:pPr lvl="0" algn="ctr">
              <a:lnSpc>
                <a:spcPct val="90000"/>
              </a:lnSpc>
              <a:buClr>
                <a:schemeClr val="dk1"/>
              </a:buClr>
              <a:buSzPct val="25000"/>
            </a:pPr>
            <a:r>
              <a:rPr lang="en" sz="1800" dirty="0">
                <a:solidFill>
                  <a:schemeClr val="dk1"/>
                </a:solidFill>
                <a:latin typeface="+mn-lt"/>
              </a:rPr>
              <a:t>Open Source Collaboration</a:t>
            </a:r>
          </a:p>
        </p:txBody>
      </p:sp>
      <p:sp>
        <p:nvSpPr>
          <p:cNvPr id="30" name="Shape 1780"/>
          <p:cNvSpPr txBox="1"/>
          <p:nvPr/>
        </p:nvSpPr>
        <p:spPr>
          <a:xfrm>
            <a:off x="4489401" y="1994000"/>
            <a:ext cx="1904999" cy="837665"/>
          </a:xfrm>
          <a:prstGeom prst="rect">
            <a:avLst/>
          </a:prstGeom>
          <a:noFill/>
          <a:ln>
            <a:noFill/>
          </a:ln>
        </p:spPr>
        <p:txBody>
          <a:bodyPr lIns="90475" tIns="44450" rIns="90475" bIns="44450" anchor="t" anchorCtr="0">
            <a:spAutoFit/>
          </a:bodyPr>
          <a:lstStyle/>
          <a:p>
            <a:pPr lvl="0" algn="ctr" rtl="0">
              <a:lnSpc>
                <a:spcPct val="90000"/>
              </a:lnSpc>
              <a:buClr>
                <a:schemeClr val="dk1"/>
              </a:buClr>
              <a:buSzPct val="25000"/>
              <a:buFont typeface="Arial"/>
              <a:buNone/>
            </a:pPr>
            <a:r>
              <a:rPr lang="en" sz="1800" dirty="0" smtClean="0">
                <a:solidFill>
                  <a:schemeClr val="dk1"/>
                </a:solidFill>
                <a:latin typeface="+mn-lt"/>
              </a:rPr>
              <a:t>Research Findings / Columns</a:t>
            </a:r>
            <a:endParaRPr lang="en" sz="1800" dirty="0">
              <a:solidFill>
                <a:schemeClr val="dk1"/>
              </a:solidFill>
              <a:latin typeface="+mn-lt"/>
            </a:endParaRPr>
          </a:p>
        </p:txBody>
      </p:sp>
      <p:sp>
        <p:nvSpPr>
          <p:cNvPr id="31" name="Shape 1781"/>
          <p:cNvSpPr txBox="1"/>
          <p:nvPr/>
        </p:nvSpPr>
        <p:spPr>
          <a:xfrm>
            <a:off x="5962601" y="2921100"/>
            <a:ext cx="1193699" cy="588366"/>
          </a:xfrm>
          <a:prstGeom prst="rect">
            <a:avLst/>
          </a:prstGeom>
          <a:noFill/>
          <a:ln>
            <a:noFill/>
          </a:ln>
        </p:spPr>
        <p:txBody>
          <a:bodyPr lIns="90475" tIns="44450" rIns="90475" bIns="44450" anchor="t" anchorCtr="0">
            <a:spAutoFit/>
          </a:bodyPr>
          <a:lstStyle/>
          <a:p>
            <a:pPr lvl="0" rtl="0">
              <a:lnSpc>
                <a:spcPct val="90000"/>
              </a:lnSpc>
              <a:buClr>
                <a:schemeClr val="dk1"/>
              </a:buClr>
              <a:buSzPct val="25000"/>
              <a:buFont typeface="Arial"/>
              <a:buNone/>
            </a:pPr>
            <a:r>
              <a:rPr lang="en" sz="1800" dirty="0" smtClean="0">
                <a:solidFill>
                  <a:schemeClr val="dk1"/>
                </a:solidFill>
                <a:latin typeface="+mn-lt"/>
              </a:rPr>
              <a:t>Tutorials &amp; DIY</a:t>
            </a:r>
            <a:endParaRPr lang="en" sz="1800" dirty="0">
              <a:solidFill>
                <a:schemeClr val="dk1"/>
              </a:solidFill>
              <a:latin typeface="+mn-lt"/>
            </a:endParaRPr>
          </a:p>
        </p:txBody>
      </p:sp>
      <p:sp>
        <p:nvSpPr>
          <p:cNvPr id="32" name="Shape 1782"/>
          <p:cNvSpPr txBox="1"/>
          <p:nvPr/>
        </p:nvSpPr>
        <p:spPr>
          <a:xfrm>
            <a:off x="4565601" y="5237859"/>
            <a:ext cx="1442424" cy="588366"/>
          </a:xfrm>
          <a:prstGeom prst="rect">
            <a:avLst/>
          </a:prstGeom>
          <a:noFill/>
          <a:ln>
            <a:noFill/>
          </a:ln>
        </p:spPr>
        <p:txBody>
          <a:bodyPr wrap="square" lIns="90475" tIns="44450" rIns="90475" bIns="44450" anchor="t" anchorCtr="0">
            <a:spAutoFit/>
          </a:bodyPr>
          <a:lstStyle/>
          <a:p>
            <a:pPr lvl="0" algn="ctr" rtl="0">
              <a:lnSpc>
                <a:spcPct val="90000"/>
              </a:lnSpc>
              <a:buClr>
                <a:schemeClr val="dk1"/>
              </a:buClr>
              <a:buSzPct val="25000"/>
              <a:buFont typeface="Arial"/>
              <a:buNone/>
            </a:pPr>
            <a:r>
              <a:rPr lang="en" sz="1800" dirty="0" smtClean="0">
                <a:solidFill>
                  <a:schemeClr val="dk1"/>
                </a:solidFill>
                <a:latin typeface="+mn-lt"/>
              </a:rPr>
              <a:t>Social Media Integration</a:t>
            </a:r>
            <a:endParaRPr lang="en" sz="1800" dirty="0">
              <a:solidFill>
                <a:schemeClr val="dk1"/>
              </a:solidFill>
              <a:latin typeface="+mn-lt"/>
            </a:endParaRPr>
          </a:p>
        </p:txBody>
      </p:sp>
      <p:sp>
        <p:nvSpPr>
          <p:cNvPr id="33" name="Shape 1783"/>
          <p:cNvSpPr txBox="1"/>
          <p:nvPr/>
        </p:nvSpPr>
        <p:spPr>
          <a:xfrm>
            <a:off x="1822401" y="3235425"/>
            <a:ext cx="1620837" cy="339067"/>
          </a:xfrm>
          <a:prstGeom prst="rect">
            <a:avLst/>
          </a:prstGeom>
          <a:noFill/>
          <a:ln>
            <a:noFill/>
          </a:ln>
        </p:spPr>
        <p:txBody>
          <a:bodyPr wrap="square" lIns="90475" tIns="44450" rIns="90475" bIns="44450" anchor="t" anchorCtr="0">
            <a:spAutoFit/>
          </a:bodyPr>
          <a:lstStyle/>
          <a:p>
            <a:pPr lvl="0" algn="ctr" rtl="0">
              <a:lnSpc>
                <a:spcPct val="90000"/>
              </a:lnSpc>
              <a:buClr>
                <a:schemeClr val="dk1"/>
              </a:buClr>
              <a:buSzPct val="25000"/>
              <a:buFont typeface="Arial"/>
              <a:buNone/>
            </a:pPr>
            <a:r>
              <a:rPr lang="en" sz="1800" dirty="0" smtClean="0">
                <a:solidFill>
                  <a:schemeClr val="dk1"/>
                </a:solidFill>
                <a:latin typeface="+mn-lt"/>
              </a:rPr>
              <a:t>Competitions</a:t>
            </a:r>
            <a:endParaRPr lang="en" sz="1800" dirty="0">
              <a:solidFill>
                <a:schemeClr val="dk1"/>
              </a:solidFill>
              <a:latin typeface="+mn-lt"/>
            </a:endParaRPr>
          </a:p>
        </p:txBody>
      </p:sp>
      <p:sp>
        <p:nvSpPr>
          <p:cNvPr id="34" name="Shape 1784"/>
          <p:cNvSpPr txBox="1"/>
          <p:nvPr/>
        </p:nvSpPr>
        <p:spPr>
          <a:xfrm>
            <a:off x="2022426" y="4399659"/>
            <a:ext cx="1359000" cy="588366"/>
          </a:xfrm>
          <a:prstGeom prst="rect">
            <a:avLst/>
          </a:prstGeom>
          <a:noFill/>
          <a:ln>
            <a:noFill/>
          </a:ln>
        </p:spPr>
        <p:txBody>
          <a:bodyPr lIns="90475" tIns="44450" rIns="90475" bIns="44450" anchor="t" anchorCtr="0">
            <a:spAutoFit/>
          </a:bodyPr>
          <a:lstStyle/>
          <a:p>
            <a:pPr lvl="0" algn="ctr" rtl="0">
              <a:lnSpc>
                <a:spcPct val="90000"/>
              </a:lnSpc>
              <a:buClr>
                <a:schemeClr val="dk1"/>
              </a:buClr>
              <a:buSzPct val="25000"/>
              <a:buFont typeface="Arial"/>
              <a:buNone/>
            </a:pPr>
            <a:r>
              <a:rPr lang="en" sz="1800" dirty="0" smtClean="0">
                <a:solidFill>
                  <a:schemeClr val="dk1"/>
                </a:solidFill>
                <a:latin typeface="+mn-lt"/>
              </a:rPr>
              <a:t>Jobs / CV Repository</a:t>
            </a:r>
            <a:endParaRPr lang="en" sz="1800" dirty="0">
              <a:solidFill>
                <a:schemeClr val="dk1"/>
              </a:solidFill>
              <a:latin typeface="+mn-lt"/>
            </a:endParaRPr>
          </a:p>
        </p:txBody>
      </p:sp>
      <p:sp>
        <p:nvSpPr>
          <p:cNvPr id="35" name="Shape 1785"/>
          <p:cNvSpPr txBox="1"/>
          <p:nvPr/>
        </p:nvSpPr>
        <p:spPr>
          <a:xfrm>
            <a:off x="3498801" y="5175350"/>
            <a:ext cx="966910" cy="339067"/>
          </a:xfrm>
          <a:prstGeom prst="rect">
            <a:avLst/>
          </a:prstGeom>
          <a:noFill/>
          <a:ln>
            <a:noFill/>
          </a:ln>
        </p:spPr>
        <p:txBody>
          <a:bodyPr wrap="square" lIns="90475" tIns="44450" rIns="90475" bIns="44450" anchor="t" anchorCtr="0">
            <a:spAutoFit/>
          </a:bodyPr>
          <a:lstStyle/>
          <a:p>
            <a:pPr lvl="0" algn="ctr" rtl="0">
              <a:lnSpc>
                <a:spcPct val="90000"/>
              </a:lnSpc>
              <a:buClr>
                <a:schemeClr val="dk1"/>
              </a:buClr>
              <a:buSzPct val="25000"/>
              <a:buFont typeface="Arial"/>
              <a:buNone/>
            </a:pPr>
            <a:r>
              <a:rPr lang="en" sz="1800" dirty="0" smtClean="0">
                <a:solidFill>
                  <a:schemeClr val="dk1"/>
                </a:solidFill>
                <a:latin typeface="+mn-lt"/>
              </a:rPr>
              <a:t>Forums</a:t>
            </a:r>
            <a:endParaRPr lang="en" sz="1800" dirty="0">
              <a:solidFill>
                <a:schemeClr val="dk1"/>
              </a:solidFill>
              <a:latin typeface="+mn-lt"/>
            </a:endParaRPr>
          </a:p>
        </p:txBody>
      </p:sp>
      <p:sp>
        <p:nvSpPr>
          <p:cNvPr id="36" name="Shape 1786"/>
          <p:cNvSpPr txBox="1"/>
          <p:nvPr/>
        </p:nvSpPr>
        <p:spPr>
          <a:xfrm>
            <a:off x="5522863" y="4179987"/>
            <a:ext cx="1439999" cy="588366"/>
          </a:xfrm>
          <a:prstGeom prst="rect">
            <a:avLst/>
          </a:prstGeom>
          <a:noFill/>
          <a:ln>
            <a:noFill/>
          </a:ln>
        </p:spPr>
        <p:txBody>
          <a:bodyPr lIns="90475" tIns="44450" rIns="90475" bIns="44450" anchor="t" anchorCtr="0">
            <a:spAutoFit/>
          </a:bodyPr>
          <a:lstStyle/>
          <a:p>
            <a:pPr lvl="0" algn="ctr" rtl="0">
              <a:lnSpc>
                <a:spcPct val="90000"/>
              </a:lnSpc>
              <a:buClr>
                <a:schemeClr val="dk1"/>
              </a:buClr>
              <a:buSzPct val="25000"/>
              <a:buFont typeface="Arial"/>
              <a:buNone/>
            </a:pPr>
            <a:r>
              <a:rPr lang="en" sz="1800" dirty="0" smtClean="0">
                <a:solidFill>
                  <a:schemeClr val="dk1"/>
                </a:solidFill>
                <a:latin typeface="+mn-lt"/>
              </a:rPr>
              <a:t>Events Calendar</a:t>
            </a:r>
            <a:endParaRPr lang="en" sz="1800" dirty="0">
              <a:solidFill>
                <a:schemeClr val="dk1"/>
              </a:solidFill>
              <a:latin typeface="+mn-lt"/>
            </a:endParaRPr>
          </a:p>
        </p:txBody>
      </p:sp>
      <p:sp>
        <p:nvSpPr>
          <p:cNvPr id="54" name="Shape 1779"/>
          <p:cNvSpPr txBox="1"/>
          <p:nvPr/>
        </p:nvSpPr>
        <p:spPr>
          <a:xfrm>
            <a:off x="3810000" y="3699533"/>
            <a:ext cx="1565399" cy="339067"/>
          </a:xfrm>
          <a:prstGeom prst="rect">
            <a:avLst/>
          </a:prstGeom>
          <a:noFill/>
          <a:ln>
            <a:noFill/>
          </a:ln>
        </p:spPr>
        <p:txBody>
          <a:bodyPr lIns="90475" tIns="44450" rIns="90475" bIns="44450" anchor="t" anchorCtr="0">
            <a:spAutoFit/>
          </a:bodyPr>
          <a:lstStyle/>
          <a:p>
            <a:pPr lvl="0" algn="ctr">
              <a:lnSpc>
                <a:spcPct val="90000"/>
              </a:lnSpc>
              <a:buClr>
                <a:schemeClr val="dk1"/>
              </a:buClr>
              <a:buSzPct val="25000"/>
            </a:pPr>
            <a:r>
              <a:rPr lang="en" sz="1800" b="1" dirty="0" smtClean="0">
                <a:solidFill>
                  <a:schemeClr val="dk1"/>
                </a:solidFill>
                <a:latin typeface="+mn-lt"/>
              </a:rPr>
              <a:t>OpenH2O</a:t>
            </a:r>
            <a:endParaRPr lang="en" sz="1800" b="1" dirty="0">
              <a:solidFill>
                <a:schemeClr val="dk1"/>
              </a:solidFill>
              <a:latin typeface="+mn-lt"/>
            </a:endParaRPr>
          </a:p>
        </p:txBody>
      </p:sp>
      <p:pic>
        <p:nvPicPr>
          <p:cNvPr id="48" name="Picture 3"/>
          <p:cNvPicPr>
            <a:picLocks noChangeAspect="1" noChangeArrowheads="1"/>
          </p:cNvPicPr>
          <p:nvPr/>
        </p:nvPicPr>
        <p:blipFill>
          <a:blip r:embed="rId3">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39168" y="6249988"/>
            <a:ext cx="1470025"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4">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7122" y="6249988"/>
            <a:ext cx="1470025"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0" name="Shape 1337"/>
          <p:cNvSpPr/>
          <p:nvPr/>
        </p:nvSpPr>
        <p:spPr>
          <a:xfrm>
            <a:off x="152400" y="6249988"/>
            <a:ext cx="1448457" cy="471266"/>
          </a:xfrm>
          <a:prstGeom prst="rightArrow">
            <a:avLst>
              <a:gd name="adj1" fmla="val 50000"/>
              <a:gd name="adj2" fmla="val 50000"/>
            </a:avLst>
          </a:prstGeom>
          <a:solidFill>
            <a:srgbClr val="00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dirty="0">
                <a:latin typeface="+mn-lt"/>
              </a:rPr>
              <a:t>Short</a:t>
            </a:r>
          </a:p>
        </p:txBody>
      </p:sp>
      <p:sp>
        <p:nvSpPr>
          <p:cNvPr id="2" name="Rectangle 1"/>
          <p:cNvSpPr/>
          <p:nvPr/>
        </p:nvSpPr>
        <p:spPr>
          <a:xfrm>
            <a:off x="4724400" y="6334780"/>
            <a:ext cx="4572000" cy="523220"/>
          </a:xfrm>
          <a:prstGeom prst="rect">
            <a:avLst/>
          </a:prstGeom>
        </p:spPr>
        <p:txBody>
          <a:bodyPr>
            <a:spAutoFit/>
          </a:bodyPr>
          <a:lstStyle/>
          <a:p>
            <a:pPr lvl="0">
              <a:buClr>
                <a:schemeClr val="dk1"/>
              </a:buClr>
              <a:buSzPct val="25000"/>
            </a:pPr>
            <a:r>
              <a:rPr lang="en" b="1" dirty="0">
                <a:solidFill>
                  <a:schemeClr val="dk1"/>
                </a:solidFill>
              </a:rPr>
              <a:t>Source: </a:t>
            </a:r>
            <a:r>
              <a:rPr lang="en" dirty="0">
                <a:solidFill>
                  <a:schemeClr val="dk1"/>
                </a:solidFill>
              </a:rPr>
              <a:t>High-Tech Marketing © 2005, TCG Advisors LLC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008301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Rectangle 11"/>
          <p:cNvSpPr>
            <a:spLocks noChangeArrowheads="1"/>
          </p:cNvSpPr>
          <p:nvPr>
            <p:custDataLst>
              <p:tags r:id="rId1"/>
            </p:custDataLst>
          </p:nvPr>
        </p:nvSpPr>
        <p:spPr bwMode="gray">
          <a:xfrm>
            <a:off x="152400" y="4800600"/>
            <a:ext cx="8839200" cy="1295400"/>
          </a:xfrm>
          <a:prstGeom prst="rect">
            <a:avLst/>
          </a:prstGeom>
          <a:solidFill>
            <a:schemeClr val="bg2">
              <a:lumMod val="75000"/>
            </a:schemeClr>
          </a:solidFill>
          <a:ln>
            <a:noFill/>
          </a:ln>
          <a:extLst/>
        </p:spPr>
        <p:txBody>
          <a:bodyPr lIns="0" tIns="0" rIns="0" bIns="0" anchor="ctr"/>
          <a:lstStyle/>
          <a:p>
            <a:pPr marL="38100" algn="ctr">
              <a:spcBef>
                <a:spcPct val="20000"/>
              </a:spcBef>
              <a:buClr>
                <a:schemeClr val="dk1"/>
              </a:buClr>
              <a:buSzPct val="166666"/>
            </a:pPr>
            <a:endParaRPr lang="en-US" sz="2000" kern="1200" dirty="0">
              <a:solidFill>
                <a:schemeClr val="tx1"/>
              </a:solidFill>
              <a:latin typeface="+mn-lt"/>
              <a:ea typeface="+mn-ea"/>
              <a:cs typeface="+mn-cs"/>
            </a:endParaRPr>
          </a:p>
        </p:txBody>
      </p:sp>
      <p:sp>
        <p:nvSpPr>
          <p:cNvPr id="38" name="Rectangle 37"/>
          <p:cNvSpPr/>
          <p:nvPr/>
        </p:nvSpPr>
        <p:spPr>
          <a:xfrm>
            <a:off x="2145706" y="1447799"/>
            <a:ext cx="4852588" cy="14478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7200" y="3124199"/>
            <a:ext cx="8229600" cy="13716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OpenH2O Vision and GEM Goals</a:t>
            </a:r>
            <a:endParaRPr lang="en-US" dirty="0"/>
          </a:p>
        </p:txBody>
      </p:sp>
      <p:pic>
        <p:nvPicPr>
          <p:cNvPr id="18434" name="Picture 2" descr="OpenH2O.or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2400" y="3200399"/>
            <a:ext cx="1219200" cy="12192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Shape 1040"/>
          <p:cNvSpPr txBox="1">
            <a:spLocks noGrp="1"/>
          </p:cNvSpPr>
          <p:nvPr>
            <p:ph type="body" idx="1"/>
          </p:nvPr>
        </p:nvSpPr>
        <p:spPr>
          <a:xfrm>
            <a:off x="457200" y="3200399"/>
            <a:ext cx="3505200" cy="1169521"/>
          </a:xfrm>
          <a:prstGeom prst="rect">
            <a:avLst/>
          </a:prstGeom>
        </p:spPr>
        <p:txBody>
          <a:bodyPr wrap="square" lIns="91425" tIns="91425" rIns="91425" bIns="91425" anchor="t" anchorCtr="0">
            <a:spAutoFit/>
          </a:bodyPr>
          <a:lstStyle/>
          <a:p>
            <a:pPr marL="38100" lvl="0" indent="0" algn="ctr" rtl="0">
              <a:buClr>
                <a:schemeClr val="dk1"/>
              </a:buClr>
              <a:buSzPct val="166666"/>
              <a:buNone/>
            </a:pPr>
            <a:r>
              <a:rPr lang="en" sz="2000" b="1" u="sng" dirty="0" smtClean="0"/>
              <a:t>Open</a:t>
            </a:r>
            <a:r>
              <a:rPr lang="en-US" sz="2000" b="1" u="sng" dirty="0" smtClean="0"/>
              <a:t>H2O</a:t>
            </a:r>
            <a:r>
              <a:rPr lang="en" sz="2000" b="1" u="sng" dirty="0" smtClean="0"/>
              <a:t> Vision</a:t>
            </a:r>
          </a:p>
          <a:p>
            <a:pPr marL="38100" lvl="0" indent="0" algn="ctr" rtl="0">
              <a:buClr>
                <a:schemeClr val="dk1"/>
              </a:buClr>
              <a:buSzPct val="166666"/>
              <a:buNone/>
            </a:pPr>
            <a:r>
              <a:rPr lang="en" sz="2000" dirty="0" smtClean="0"/>
              <a:t>Enable an online community for oceanic innovation</a:t>
            </a:r>
            <a:endParaRPr lang="en" sz="2000" dirty="0"/>
          </a:p>
        </p:txBody>
      </p:sp>
      <p:cxnSp>
        <p:nvCxnSpPr>
          <p:cNvPr id="31" name="Straight Arrow Connector 30"/>
          <p:cNvCxnSpPr>
            <a:stCxn id="18434" idx="0"/>
            <a:endCxn id="38" idx="2"/>
          </p:cNvCxnSpPr>
          <p:nvPr/>
        </p:nvCxnSpPr>
        <p:spPr>
          <a:xfrm flipV="1">
            <a:off x="4572000" y="2895600"/>
            <a:ext cx="0" cy="3047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6" name="Picture 4" descr="https://encrypted-tbn2.google.com/images?q=tbn:ANd9GcQdbZmeuvT0i60qKwYUZKVhIKYaqtTDeEXnL5Tq-ZsBd1N7o60a"/>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2800" y="1918252"/>
            <a:ext cx="990600" cy="7861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438" name="Picture 6" descr="20110210 diagram Protei engineeri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3599" y="1879493"/>
            <a:ext cx="1118791" cy="86370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6" name="Shape 1040"/>
          <p:cNvSpPr txBox="1">
            <a:spLocks/>
          </p:cNvSpPr>
          <p:nvPr/>
        </p:nvSpPr>
        <p:spPr>
          <a:xfrm>
            <a:off x="571500" y="1371600"/>
            <a:ext cx="8001000" cy="492412"/>
          </a:xfrm>
          <a:prstGeom prst="rect">
            <a:avLst/>
          </a:prstGeom>
          <a:noFill/>
          <a:ln>
            <a:noFill/>
          </a:ln>
        </p:spPr>
        <p:txBody>
          <a:bodyPr vert="horz" wrap="square" lIns="91425" tIns="91425" rIns="91425" bIns="91425" anchor="t" anchorCtr="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742950" indent="-28575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1143000" indent="-228600"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600200" indent="-22860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800" kern="1200" baseline="0">
                <a:solidFill>
                  <a:schemeClr val="tx1"/>
                </a:solidFill>
                <a:latin typeface="+mn-lt"/>
                <a:ea typeface="+mn-ea"/>
                <a:cs typeface="+mn-cs"/>
              </a:defRPr>
            </a:lvl9pPr>
          </a:lstStyle>
          <a:p>
            <a:pPr marL="38100" indent="0" algn="ctr">
              <a:buClr>
                <a:schemeClr val="dk1"/>
              </a:buClr>
              <a:buSzPct val="166666"/>
              <a:buFont typeface="Wingdings 2"/>
              <a:buNone/>
            </a:pPr>
            <a:r>
              <a:rPr lang="en" sz="2000" dirty="0" smtClean="0"/>
              <a:t>Create innovative products such as Protei </a:t>
            </a:r>
            <a:endParaRPr lang="en" sz="2000" dirty="0"/>
          </a:p>
        </p:txBody>
      </p:sp>
      <p:sp>
        <p:nvSpPr>
          <p:cNvPr id="39" name="Shape 1040"/>
          <p:cNvSpPr txBox="1">
            <a:spLocks/>
          </p:cNvSpPr>
          <p:nvPr/>
        </p:nvSpPr>
        <p:spPr>
          <a:xfrm>
            <a:off x="5181600" y="3225238"/>
            <a:ext cx="3505200" cy="1169521"/>
          </a:xfrm>
          <a:prstGeom prst="rect">
            <a:avLst/>
          </a:prstGeom>
          <a:noFill/>
          <a:ln>
            <a:noFill/>
          </a:ln>
        </p:spPr>
        <p:txBody>
          <a:bodyPr vert="horz" wrap="square" lIns="91425" tIns="91425" rIns="91425" bIns="91425" anchor="t" anchorCtr="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742950" indent="-28575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1143000" indent="-228600"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600200" indent="-22860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800" kern="1200" baseline="0">
                <a:solidFill>
                  <a:schemeClr val="tx1"/>
                </a:solidFill>
                <a:latin typeface="+mn-lt"/>
                <a:ea typeface="+mn-ea"/>
                <a:cs typeface="+mn-cs"/>
              </a:defRPr>
            </a:lvl9pPr>
          </a:lstStyle>
          <a:p>
            <a:pPr marL="38100" indent="0" algn="ctr">
              <a:buClr>
                <a:schemeClr val="dk1"/>
              </a:buClr>
              <a:buSzPct val="166666"/>
              <a:buFont typeface="Wingdings 2"/>
              <a:buNone/>
            </a:pPr>
            <a:r>
              <a:rPr lang="en" sz="2000" b="1" u="sng" dirty="0" smtClean="0"/>
              <a:t>GEM Goals</a:t>
            </a:r>
          </a:p>
          <a:p>
            <a:pPr marL="38100" indent="0" algn="ctr">
              <a:buClr>
                <a:schemeClr val="dk1"/>
              </a:buClr>
              <a:buSzPct val="166666"/>
              <a:buFont typeface="Wingdings 2"/>
              <a:buNone/>
            </a:pPr>
            <a:r>
              <a:rPr lang="en" sz="2000" dirty="0" smtClean="0"/>
              <a:t>Advise on marketing strategy to enable Open</a:t>
            </a:r>
            <a:r>
              <a:rPr lang="en-US" sz="2000" dirty="0" smtClean="0"/>
              <a:t>H2O</a:t>
            </a:r>
            <a:r>
              <a:rPr lang="en" sz="2000" dirty="0" smtClean="0"/>
              <a:t>’s vision </a:t>
            </a:r>
            <a:endParaRPr lang="en" sz="2000" dirty="0"/>
          </a:p>
        </p:txBody>
      </p:sp>
      <p:grpSp>
        <p:nvGrpSpPr>
          <p:cNvPr id="59" name="Group 58"/>
          <p:cNvGrpSpPr/>
          <p:nvPr/>
        </p:nvGrpSpPr>
        <p:grpSpPr>
          <a:xfrm>
            <a:off x="533400" y="5341205"/>
            <a:ext cx="1066800" cy="468312"/>
            <a:chOff x="1541503" y="5330825"/>
            <a:chExt cx="1066800" cy="468312"/>
          </a:xfrm>
        </p:grpSpPr>
        <p:sp>
          <p:nvSpPr>
            <p:cNvPr id="61" name="Freeform 15"/>
            <p:cNvSpPr>
              <a:spLocks noEditPoints="1"/>
            </p:cNvSpPr>
            <p:nvPr/>
          </p:nvSpPr>
          <p:spPr bwMode="auto">
            <a:xfrm>
              <a:off x="2139990" y="5330825"/>
              <a:ext cx="468313" cy="465137"/>
            </a:xfrm>
            <a:custGeom>
              <a:avLst/>
              <a:gdLst>
                <a:gd name="T0" fmla="*/ 11 w 142"/>
                <a:gd name="T1" fmla="*/ 141 h 141"/>
                <a:gd name="T2" fmla="*/ 109 w 142"/>
                <a:gd name="T3" fmla="*/ 64 h 141"/>
                <a:gd name="T4" fmla="*/ 113 w 142"/>
                <a:gd name="T5" fmla="*/ 75 h 141"/>
                <a:gd name="T6" fmla="*/ 102 w 142"/>
                <a:gd name="T7" fmla="*/ 72 h 141"/>
                <a:gd name="T8" fmla="*/ 96 w 142"/>
                <a:gd name="T9" fmla="*/ 42 h 141"/>
                <a:gd name="T10" fmla="*/ 101 w 142"/>
                <a:gd name="T11" fmla="*/ 53 h 141"/>
                <a:gd name="T12" fmla="*/ 90 w 142"/>
                <a:gd name="T13" fmla="*/ 51 h 141"/>
                <a:gd name="T14" fmla="*/ 78 w 142"/>
                <a:gd name="T15" fmla="*/ 25 h 141"/>
                <a:gd name="T16" fmla="*/ 90 w 142"/>
                <a:gd name="T17" fmla="*/ 25 h 141"/>
                <a:gd name="T18" fmla="*/ 84 w 142"/>
                <a:gd name="T19" fmla="*/ 34 h 141"/>
                <a:gd name="T20" fmla="*/ 78 w 142"/>
                <a:gd name="T21" fmla="*/ 25 h 141"/>
                <a:gd name="T22" fmla="*/ 84 w 142"/>
                <a:gd name="T23" fmla="*/ 35 h 141"/>
                <a:gd name="T24" fmla="*/ 91 w 142"/>
                <a:gd name="T25" fmla="*/ 56 h 141"/>
                <a:gd name="T26" fmla="*/ 80 w 142"/>
                <a:gd name="T27" fmla="*/ 49 h 141"/>
                <a:gd name="T28" fmla="*/ 91 w 142"/>
                <a:gd name="T29" fmla="*/ 70 h 141"/>
                <a:gd name="T30" fmla="*/ 84 w 142"/>
                <a:gd name="T31" fmla="*/ 77 h 141"/>
                <a:gd name="T32" fmla="*/ 79 w 142"/>
                <a:gd name="T33" fmla="*/ 66 h 141"/>
                <a:gd name="T34" fmla="*/ 76 w 142"/>
                <a:gd name="T35" fmla="*/ 44 h 141"/>
                <a:gd name="T36" fmla="*/ 72 w 142"/>
                <a:gd name="T37" fmla="*/ 55 h 141"/>
                <a:gd name="T38" fmla="*/ 65 w 142"/>
                <a:gd name="T39" fmla="*/ 49 h 141"/>
                <a:gd name="T40" fmla="*/ 55 w 142"/>
                <a:gd name="T41" fmla="*/ 23 h 141"/>
                <a:gd name="T42" fmla="*/ 66 w 142"/>
                <a:gd name="T43" fmla="*/ 27 h 141"/>
                <a:gd name="T44" fmla="*/ 59 w 142"/>
                <a:gd name="T45" fmla="*/ 34 h 141"/>
                <a:gd name="T46" fmla="*/ 52 w 142"/>
                <a:gd name="T47" fmla="*/ 38 h 141"/>
                <a:gd name="T48" fmla="*/ 66 w 142"/>
                <a:gd name="T49" fmla="*/ 37 h 141"/>
                <a:gd name="T50" fmla="*/ 60 w 142"/>
                <a:gd name="T51" fmla="*/ 62 h 141"/>
                <a:gd name="T52" fmla="*/ 50 w 142"/>
                <a:gd name="T53" fmla="*/ 41 h 141"/>
                <a:gd name="T54" fmla="*/ 66 w 142"/>
                <a:gd name="T55" fmla="*/ 72 h 141"/>
                <a:gd name="T56" fmla="*/ 55 w 142"/>
                <a:gd name="T57" fmla="*/ 75 h 141"/>
                <a:gd name="T58" fmla="*/ 59 w 142"/>
                <a:gd name="T59" fmla="*/ 64 h 141"/>
                <a:gd name="T60" fmla="*/ 47 w 142"/>
                <a:gd name="T61" fmla="*/ 42 h 141"/>
                <a:gd name="T62" fmla="*/ 53 w 142"/>
                <a:gd name="T63" fmla="*/ 51 h 141"/>
                <a:gd name="T64" fmla="*/ 43 w 142"/>
                <a:gd name="T65" fmla="*/ 53 h 141"/>
                <a:gd name="T66" fmla="*/ 30 w 142"/>
                <a:gd name="T67" fmla="*/ 66 h 141"/>
                <a:gd name="T68" fmla="*/ 41 w 142"/>
                <a:gd name="T69" fmla="*/ 70 h 141"/>
                <a:gd name="T70" fmla="*/ 35 w 142"/>
                <a:gd name="T71" fmla="*/ 77 h 141"/>
                <a:gd name="T72" fmla="*/ 45 w 142"/>
                <a:gd name="T73" fmla="*/ 101 h 141"/>
                <a:gd name="T74" fmla="*/ 39 w 142"/>
                <a:gd name="T75" fmla="*/ 123 h 141"/>
                <a:gd name="T76" fmla="*/ 26 w 142"/>
                <a:gd name="T77" fmla="*/ 102 h 141"/>
                <a:gd name="T78" fmla="*/ 35 w 142"/>
                <a:gd name="T79" fmla="*/ 78 h 141"/>
                <a:gd name="T80" fmla="*/ 45 w 142"/>
                <a:gd name="T81" fmla="*/ 89 h 141"/>
                <a:gd name="T82" fmla="*/ 40 w 142"/>
                <a:gd name="T83" fmla="*/ 60 h 141"/>
                <a:gd name="T84" fmla="*/ 54 w 142"/>
                <a:gd name="T85" fmla="*/ 59 h 141"/>
                <a:gd name="T86" fmla="*/ 47 w 142"/>
                <a:gd name="T87" fmla="*/ 87 h 141"/>
                <a:gd name="T88" fmla="*/ 65 w 142"/>
                <a:gd name="T89" fmla="*/ 103 h 141"/>
                <a:gd name="T90" fmla="*/ 54 w 142"/>
                <a:gd name="T91" fmla="*/ 103 h 141"/>
                <a:gd name="T92" fmla="*/ 52 w 142"/>
                <a:gd name="T93" fmla="*/ 81 h 141"/>
                <a:gd name="T94" fmla="*/ 66 w 142"/>
                <a:gd name="T95" fmla="*/ 80 h 141"/>
                <a:gd name="T96" fmla="*/ 68 w 142"/>
                <a:gd name="T97" fmla="*/ 70 h 141"/>
                <a:gd name="T98" fmla="*/ 72 w 142"/>
                <a:gd name="T99" fmla="*/ 57 h 141"/>
                <a:gd name="T100" fmla="*/ 76 w 142"/>
                <a:gd name="T101" fmla="*/ 70 h 141"/>
                <a:gd name="T102" fmla="*/ 93 w 142"/>
                <a:gd name="T103" fmla="*/ 102 h 141"/>
                <a:gd name="T104" fmla="*/ 80 w 142"/>
                <a:gd name="T105" fmla="*/ 123 h 141"/>
                <a:gd name="T106" fmla="*/ 74 w 142"/>
                <a:gd name="T107" fmla="*/ 101 h 141"/>
                <a:gd name="T108" fmla="*/ 84 w 142"/>
                <a:gd name="T109" fmla="*/ 78 h 141"/>
                <a:gd name="T110" fmla="*/ 94 w 142"/>
                <a:gd name="T111" fmla="*/ 101 h 141"/>
                <a:gd name="T112" fmla="*/ 89 w 142"/>
                <a:gd name="T113" fmla="*/ 60 h 141"/>
                <a:gd name="T114" fmla="*/ 103 w 142"/>
                <a:gd name="T115" fmla="*/ 59 h 141"/>
                <a:gd name="T116" fmla="*/ 96 w 142"/>
                <a:gd name="T117" fmla="*/ 87 h 141"/>
                <a:gd name="T118" fmla="*/ 114 w 142"/>
                <a:gd name="T119" fmla="*/ 103 h 141"/>
                <a:gd name="T120" fmla="*/ 103 w 142"/>
                <a:gd name="T121" fmla="*/ 103 h 141"/>
                <a:gd name="T122" fmla="*/ 101 w 142"/>
                <a:gd name="T123" fmla="*/ 81 h 141"/>
                <a:gd name="T124" fmla="*/ 115 w 142"/>
                <a:gd name="T125" fmla="*/ 8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41">
                  <a:moveTo>
                    <a:pt x="131" y="0"/>
                  </a:moveTo>
                  <a:cubicBezTo>
                    <a:pt x="11" y="0"/>
                    <a:pt x="11" y="0"/>
                    <a:pt x="11" y="0"/>
                  </a:cubicBezTo>
                  <a:cubicBezTo>
                    <a:pt x="5" y="0"/>
                    <a:pt x="0" y="5"/>
                    <a:pt x="0" y="11"/>
                  </a:cubicBezTo>
                  <a:cubicBezTo>
                    <a:pt x="0" y="130"/>
                    <a:pt x="0" y="130"/>
                    <a:pt x="0" y="130"/>
                  </a:cubicBezTo>
                  <a:cubicBezTo>
                    <a:pt x="0" y="136"/>
                    <a:pt x="5" y="141"/>
                    <a:pt x="11" y="141"/>
                  </a:cubicBezTo>
                  <a:cubicBezTo>
                    <a:pt x="131" y="141"/>
                    <a:pt x="131" y="141"/>
                    <a:pt x="131" y="141"/>
                  </a:cubicBezTo>
                  <a:cubicBezTo>
                    <a:pt x="137" y="141"/>
                    <a:pt x="142" y="136"/>
                    <a:pt x="142" y="130"/>
                  </a:cubicBezTo>
                  <a:cubicBezTo>
                    <a:pt x="142" y="11"/>
                    <a:pt x="142" y="11"/>
                    <a:pt x="142" y="11"/>
                  </a:cubicBezTo>
                  <a:cubicBezTo>
                    <a:pt x="142" y="5"/>
                    <a:pt x="137" y="0"/>
                    <a:pt x="131" y="0"/>
                  </a:cubicBezTo>
                  <a:close/>
                  <a:moveTo>
                    <a:pt x="109" y="64"/>
                  </a:moveTo>
                  <a:cubicBezTo>
                    <a:pt x="110" y="64"/>
                    <a:pt x="112" y="65"/>
                    <a:pt x="113" y="66"/>
                  </a:cubicBezTo>
                  <a:cubicBezTo>
                    <a:pt x="114" y="67"/>
                    <a:pt x="114" y="68"/>
                    <a:pt x="115" y="69"/>
                  </a:cubicBezTo>
                  <a:cubicBezTo>
                    <a:pt x="115" y="69"/>
                    <a:pt x="115" y="70"/>
                    <a:pt x="115" y="70"/>
                  </a:cubicBezTo>
                  <a:cubicBezTo>
                    <a:pt x="115" y="71"/>
                    <a:pt x="115" y="72"/>
                    <a:pt x="115" y="72"/>
                  </a:cubicBezTo>
                  <a:cubicBezTo>
                    <a:pt x="114" y="73"/>
                    <a:pt x="114" y="74"/>
                    <a:pt x="113" y="75"/>
                  </a:cubicBezTo>
                  <a:cubicBezTo>
                    <a:pt x="112" y="76"/>
                    <a:pt x="110" y="77"/>
                    <a:pt x="109" y="77"/>
                  </a:cubicBezTo>
                  <a:cubicBezTo>
                    <a:pt x="109" y="77"/>
                    <a:pt x="109" y="77"/>
                    <a:pt x="109" y="77"/>
                  </a:cubicBezTo>
                  <a:cubicBezTo>
                    <a:pt x="109" y="77"/>
                    <a:pt x="109" y="77"/>
                    <a:pt x="109" y="77"/>
                  </a:cubicBezTo>
                  <a:cubicBezTo>
                    <a:pt x="107" y="77"/>
                    <a:pt x="105" y="76"/>
                    <a:pt x="104" y="75"/>
                  </a:cubicBezTo>
                  <a:cubicBezTo>
                    <a:pt x="103" y="74"/>
                    <a:pt x="103" y="73"/>
                    <a:pt x="102" y="72"/>
                  </a:cubicBezTo>
                  <a:cubicBezTo>
                    <a:pt x="102" y="72"/>
                    <a:pt x="102" y="71"/>
                    <a:pt x="102" y="70"/>
                  </a:cubicBezTo>
                  <a:cubicBezTo>
                    <a:pt x="102" y="70"/>
                    <a:pt x="102" y="69"/>
                    <a:pt x="102" y="69"/>
                  </a:cubicBezTo>
                  <a:cubicBezTo>
                    <a:pt x="103" y="68"/>
                    <a:pt x="103" y="67"/>
                    <a:pt x="104" y="66"/>
                  </a:cubicBezTo>
                  <a:cubicBezTo>
                    <a:pt x="105" y="65"/>
                    <a:pt x="107" y="64"/>
                    <a:pt x="109" y="64"/>
                  </a:cubicBezTo>
                  <a:close/>
                  <a:moveTo>
                    <a:pt x="96" y="42"/>
                  </a:moveTo>
                  <a:cubicBezTo>
                    <a:pt x="98" y="42"/>
                    <a:pt x="100" y="43"/>
                    <a:pt x="101" y="44"/>
                  </a:cubicBezTo>
                  <a:cubicBezTo>
                    <a:pt x="102" y="45"/>
                    <a:pt x="102" y="46"/>
                    <a:pt x="103" y="47"/>
                  </a:cubicBezTo>
                  <a:cubicBezTo>
                    <a:pt x="103" y="48"/>
                    <a:pt x="103" y="48"/>
                    <a:pt x="103" y="49"/>
                  </a:cubicBezTo>
                  <a:cubicBezTo>
                    <a:pt x="103" y="50"/>
                    <a:pt x="103" y="50"/>
                    <a:pt x="103" y="51"/>
                  </a:cubicBezTo>
                  <a:cubicBezTo>
                    <a:pt x="102" y="52"/>
                    <a:pt x="102" y="53"/>
                    <a:pt x="101" y="53"/>
                  </a:cubicBezTo>
                  <a:cubicBezTo>
                    <a:pt x="100" y="55"/>
                    <a:pt x="98" y="55"/>
                    <a:pt x="96" y="55"/>
                  </a:cubicBezTo>
                  <a:cubicBezTo>
                    <a:pt x="96" y="55"/>
                    <a:pt x="96" y="55"/>
                    <a:pt x="96" y="55"/>
                  </a:cubicBezTo>
                  <a:cubicBezTo>
                    <a:pt x="96" y="55"/>
                    <a:pt x="96" y="55"/>
                    <a:pt x="96" y="55"/>
                  </a:cubicBezTo>
                  <a:cubicBezTo>
                    <a:pt x="94" y="55"/>
                    <a:pt x="93" y="55"/>
                    <a:pt x="92" y="53"/>
                  </a:cubicBezTo>
                  <a:cubicBezTo>
                    <a:pt x="91" y="53"/>
                    <a:pt x="90" y="52"/>
                    <a:pt x="90" y="51"/>
                  </a:cubicBezTo>
                  <a:cubicBezTo>
                    <a:pt x="90" y="50"/>
                    <a:pt x="90" y="50"/>
                    <a:pt x="90" y="49"/>
                  </a:cubicBezTo>
                  <a:cubicBezTo>
                    <a:pt x="90" y="48"/>
                    <a:pt x="90" y="48"/>
                    <a:pt x="90" y="47"/>
                  </a:cubicBezTo>
                  <a:cubicBezTo>
                    <a:pt x="90" y="46"/>
                    <a:pt x="91" y="45"/>
                    <a:pt x="92" y="44"/>
                  </a:cubicBezTo>
                  <a:cubicBezTo>
                    <a:pt x="93" y="43"/>
                    <a:pt x="94" y="42"/>
                    <a:pt x="96" y="42"/>
                  </a:cubicBezTo>
                  <a:close/>
                  <a:moveTo>
                    <a:pt x="78" y="25"/>
                  </a:moveTo>
                  <a:cubicBezTo>
                    <a:pt x="78" y="24"/>
                    <a:pt x="79" y="23"/>
                    <a:pt x="79" y="23"/>
                  </a:cubicBezTo>
                  <a:cubicBezTo>
                    <a:pt x="81" y="21"/>
                    <a:pt x="82" y="21"/>
                    <a:pt x="84" y="21"/>
                  </a:cubicBezTo>
                  <a:cubicBezTo>
                    <a:pt x="84" y="21"/>
                    <a:pt x="84" y="21"/>
                    <a:pt x="84" y="21"/>
                  </a:cubicBezTo>
                  <a:cubicBezTo>
                    <a:pt x="86" y="21"/>
                    <a:pt x="87" y="21"/>
                    <a:pt x="89" y="23"/>
                  </a:cubicBezTo>
                  <a:cubicBezTo>
                    <a:pt x="89" y="23"/>
                    <a:pt x="90" y="24"/>
                    <a:pt x="90" y="25"/>
                  </a:cubicBezTo>
                  <a:cubicBezTo>
                    <a:pt x="90" y="26"/>
                    <a:pt x="91" y="27"/>
                    <a:pt x="91" y="27"/>
                  </a:cubicBezTo>
                  <a:cubicBezTo>
                    <a:pt x="91" y="28"/>
                    <a:pt x="90" y="28"/>
                    <a:pt x="90" y="29"/>
                  </a:cubicBezTo>
                  <a:cubicBezTo>
                    <a:pt x="90" y="30"/>
                    <a:pt x="89" y="31"/>
                    <a:pt x="89" y="32"/>
                  </a:cubicBezTo>
                  <a:cubicBezTo>
                    <a:pt x="87" y="33"/>
                    <a:pt x="86" y="34"/>
                    <a:pt x="84" y="34"/>
                  </a:cubicBezTo>
                  <a:cubicBezTo>
                    <a:pt x="84" y="34"/>
                    <a:pt x="84" y="34"/>
                    <a:pt x="84" y="34"/>
                  </a:cubicBezTo>
                  <a:cubicBezTo>
                    <a:pt x="84" y="34"/>
                    <a:pt x="84" y="34"/>
                    <a:pt x="84" y="34"/>
                  </a:cubicBezTo>
                  <a:cubicBezTo>
                    <a:pt x="82" y="34"/>
                    <a:pt x="81" y="33"/>
                    <a:pt x="79" y="32"/>
                  </a:cubicBezTo>
                  <a:cubicBezTo>
                    <a:pt x="79" y="31"/>
                    <a:pt x="78" y="30"/>
                    <a:pt x="78" y="29"/>
                  </a:cubicBezTo>
                  <a:cubicBezTo>
                    <a:pt x="78" y="28"/>
                    <a:pt x="77" y="28"/>
                    <a:pt x="77" y="27"/>
                  </a:cubicBezTo>
                  <a:cubicBezTo>
                    <a:pt x="77" y="27"/>
                    <a:pt x="78" y="26"/>
                    <a:pt x="78" y="25"/>
                  </a:cubicBezTo>
                  <a:close/>
                  <a:moveTo>
                    <a:pt x="77" y="38"/>
                  </a:moveTo>
                  <a:cubicBezTo>
                    <a:pt x="77" y="38"/>
                    <a:pt x="77" y="38"/>
                    <a:pt x="78" y="37"/>
                  </a:cubicBezTo>
                  <a:cubicBezTo>
                    <a:pt x="79" y="36"/>
                    <a:pt x="82" y="35"/>
                    <a:pt x="84" y="35"/>
                  </a:cubicBezTo>
                  <a:cubicBezTo>
                    <a:pt x="84" y="35"/>
                    <a:pt x="84" y="35"/>
                    <a:pt x="84" y="35"/>
                  </a:cubicBezTo>
                  <a:cubicBezTo>
                    <a:pt x="84" y="35"/>
                    <a:pt x="84" y="35"/>
                    <a:pt x="84" y="35"/>
                  </a:cubicBezTo>
                  <a:cubicBezTo>
                    <a:pt x="86" y="35"/>
                    <a:pt x="89" y="36"/>
                    <a:pt x="90" y="37"/>
                  </a:cubicBezTo>
                  <a:cubicBezTo>
                    <a:pt x="91" y="38"/>
                    <a:pt x="91" y="38"/>
                    <a:pt x="91" y="38"/>
                  </a:cubicBezTo>
                  <a:cubicBezTo>
                    <a:pt x="92" y="39"/>
                    <a:pt x="93" y="40"/>
                    <a:pt x="93" y="41"/>
                  </a:cubicBezTo>
                  <a:cubicBezTo>
                    <a:pt x="90" y="42"/>
                    <a:pt x="88" y="45"/>
                    <a:pt x="88" y="49"/>
                  </a:cubicBezTo>
                  <a:cubicBezTo>
                    <a:pt x="88" y="52"/>
                    <a:pt x="89" y="54"/>
                    <a:pt x="91" y="56"/>
                  </a:cubicBezTo>
                  <a:cubicBezTo>
                    <a:pt x="88" y="57"/>
                    <a:pt x="86" y="59"/>
                    <a:pt x="85" y="62"/>
                  </a:cubicBezTo>
                  <a:cubicBezTo>
                    <a:pt x="85" y="62"/>
                    <a:pt x="84" y="62"/>
                    <a:pt x="84" y="62"/>
                  </a:cubicBezTo>
                  <a:cubicBezTo>
                    <a:pt x="84" y="62"/>
                    <a:pt x="83" y="62"/>
                    <a:pt x="83" y="62"/>
                  </a:cubicBezTo>
                  <a:cubicBezTo>
                    <a:pt x="82" y="59"/>
                    <a:pt x="80" y="57"/>
                    <a:pt x="77" y="56"/>
                  </a:cubicBezTo>
                  <a:cubicBezTo>
                    <a:pt x="79" y="54"/>
                    <a:pt x="80" y="52"/>
                    <a:pt x="80" y="49"/>
                  </a:cubicBezTo>
                  <a:cubicBezTo>
                    <a:pt x="80" y="45"/>
                    <a:pt x="78" y="42"/>
                    <a:pt x="75" y="41"/>
                  </a:cubicBezTo>
                  <a:cubicBezTo>
                    <a:pt x="75" y="40"/>
                    <a:pt x="76" y="39"/>
                    <a:pt x="77" y="38"/>
                  </a:cubicBezTo>
                  <a:close/>
                  <a:moveTo>
                    <a:pt x="89" y="66"/>
                  </a:moveTo>
                  <a:cubicBezTo>
                    <a:pt x="89" y="67"/>
                    <a:pt x="90" y="68"/>
                    <a:pt x="90" y="69"/>
                  </a:cubicBezTo>
                  <a:cubicBezTo>
                    <a:pt x="90" y="69"/>
                    <a:pt x="91" y="70"/>
                    <a:pt x="91" y="70"/>
                  </a:cubicBezTo>
                  <a:cubicBezTo>
                    <a:pt x="91" y="71"/>
                    <a:pt x="90" y="72"/>
                    <a:pt x="90" y="72"/>
                  </a:cubicBezTo>
                  <a:cubicBezTo>
                    <a:pt x="90" y="73"/>
                    <a:pt x="89" y="74"/>
                    <a:pt x="89" y="75"/>
                  </a:cubicBezTo>
                  <a:cubicBezTo>
                    <a:pt x="87" y="76"/>
                    <a:pt x="86" y="77"/>
                    <a:pt x="84" y="77"/>
                  </a:cubicBezTo>
                  <a:cubicBezTo>
                    <a:pt x="84" y="77"/>
                    <a:pt x="84" y="77"/>
                    <a:pt x="84" y="77"/>
                  </a:cubicBezTo>
                  <a:cubicBezTo>
                    <a:pt x="84" y="77"/>
                    <a:pt x="84" y="77"/>
                    <a:pt x="84" y="77"/>
                  </a:cubicBezTo>
                  <a:cubicBezTo>
                    <a:pt x="82" y="77"/>
                    <a:pt x="81" y="76"/>
                    <a:pt x="79" y="75"/>
                  </a:cubicBezTo>
                  <a:cubicBezTo>
                    <a:pt x="79" y="74"/>
                    <a:pt x="78" y="73"/>
                    <a:pt x="78" y="72"/>
                  </a:cubicBezTo>
                  <a:cubicBezTo>
                    <a:pt x="78" y="72"/>
                    <a:pt x="77" y="71"/>
                    <a:pt x="77" y="70"/>
                  </a:cubicBezTo>
                  <a:cubicBezTo>
                    <a:pt x="77" y="70"/>
                    <a:pt x="78" y="69"/>
                    <a:pt x="78" y="69"/>
                  </a:cubicBezTo>
                  <a:cubicBezTo>
                    <a:pt x="78" y="68"/>
                    <a:pt x="79" y="67"/>
                    <a:pt x="79" y="66"/>
                  </a:cubicBezTo>
                  <a:cubicBezTo>
                    <a:pt x="81" y="65"/>
                    <a:pt x="82" y="64"/>
                    <a:pt x="84" y="64"/>
                  </a:cubicBezTo>
                  <a:cubicBezTo>
                    <a:pt x="84" y="64"/>
                    <a:pt x="84" y="64"/>
                    <a:pt x="84" y="64"/>
                  </a:cubicBezTo>
                  <a:cubicBezTo>
                    <a:pt x="86" y="64"/>
                    <a:pt x="87" y="65"/>
                    <a:pt x="89" y="66"/>
                  </a:cubicBezTo>
                  <a:close/>
                  <a:moveTo>
                    <a:pt x="72" y="42"/>
                  </a:moveTo>
                  <a:cubicBezTo>
                    <a:pt x="74" y="42"/>
                    <a:pt x="75" y="43"/>
                    <a:pt x="76" y="44"/>
                  </a:cubicBezTo>
                  <a:cubicBezTo>
                    <a:pt x="77" y="45"/>
                    <a:pt x="78" y="46"/>
                    <a:pt x="78" y="47"/>
                  </a:cubicBezTo>
                  <a:cubicBezTo>
                    <a:pt x="78" y="48"/>
                    <a:pt x="78" y="48"/>
                    <a:pt x="78" y="49"/>
                  </a:cubicBezTo>
                  <a:cubicBezTo>
                    <a:pt x="78" y="50"/>
                    <a:pt x="78" y="50"/>
                    <a:pt x="78" y="51"/>
                  </a:cubicBezTo>
                  <a:cubicBezTo>
                    <a:pt x="78" y="52"/>
                    <a:pt x="77" y="53"/>
                    <a:pt x="76" y="53"/>
                  </a:cubicBezTo>
                  <a:cubicBezTo>
                    <a:pt x="75" y="55"/>
                    <a:pt x="74" y="55"/>
                    <a:pt x="72" y="55"/>
                  </a:cubicBezTo>
                  <a:cubicBezTo>
                    <a:pt x="72" y="55"/>
                    <a:pt x="72" y="55"/>
                    <a:pt x="72" y="55"/>
                  </a:cubicBezTo>
                  <a:cubicBezTo>
                    <a:pt x="72" y="55"/>
                    <a:pt x="72" y="55"/>
                    <a:pt x="72" y="55"/>
                  </a:cubicBezTo>
                  <a:cubicBezTo>
                    <a:pt x="70" y="55"/>
                    <a:pt x="68" y="55"/>
                    <a:pt x="67" y="53"/>
                  </a:cubicBezTo>
                  <a:cubicBezTo>
                    <a:pt x="66" y="53"/>
                    <a:pt x="66" y="52"/>
                    <a:pt x="66" y="51"/>
                  </a:cubicBezTo>
                  <a:cubicBezTo>
                    <a:pt x="65" y="50"/>
                    <a:pt x="65" y="50"/>
                    <a:pt x="65" y="49"/>
                  </a:cubicBezTo>
                  <a:cubicBezTo>
                    <a:pt x="65" y="48"/>
                    <a:pt x="65" y="48"/>
                    <a:pt x="66" y="47"/>
                  </a:cubicBezTo>
                  <a:cubicBezTo>
                    <a:pt x="66" y="46"/>
                    <a:pt x="66" y="45"/>
                    <a:pt x="67" y="44"/>
                  </a:cubicBezTo>
                  <a:cubicBezTo>
                    <a:pt x="68" y="43"/>
                    <a:pt x="70" y="42"/>
                    <a:pt x="72" y="42"/>
                  </a:cubicBezTo>
                  <a:close/>
                  <a:moveTo>
                    <a:pt x="53" y="25"/>
                  </a:moveTo>
                  <a:cubicBezTo>
                    <a:pt x="54" y="24"/>
                    <a:pt x="54" y="23"/>
                    <a:pt x="55" y="23"/>
                  </a:cubicBezTo>
                  <a:cubicBezTo>
                    <a:pt x="56" y="21"/>
                    <a:pt x="58" y="21"/>
                    <a:pt x="59" y="21"/>
                  </a:cubicBezTo>
                  <a:cubicBezTo>
                    <a:pt x="60" y="21"/>
                    <a:pt x="60" y="21"/>
                    <a:pt x="60" y="21"/>
                  </a:cubicBezTo>
                  <a:cubicBezTo>
                    <a:pt x="61" y="21"/>
                    <a:pt x="63" y="21"/>
                    <a:pt x="64" y="23"/>
                  </a:cubicBezTo>
                  <a:cubicBezTo>
                    <a:pt x="65" y="23"/>
                    <a:pt x="65" y="24"/>
                    <a:pt x="66" y="25"/>
                  </a:cubicBezTo>
                  <a:cubicBezTo>
                    <a:pt x="66" y="26"/>
                    <a:pt x="66" y="27"/>
                    <a:pt x="66" y="27"/>
                  </a:cubicBezTo>
                  <a:cubicBezTo>
                    <a:pt x="66" y="28"/>
                    <a:pt x="66" y="28"/>
                    <a:pt x="66" y="29"/>
                  </a:cubicBezTo>
                  <a:cubicBezTo>
                    <a:pt x="65" y="30"/>
                    <a:pt x="65" y="31"/>
                    <a:pt x="64" y="32"/>
                  </a:cubicBezTo>
                  <a:cubicBezTo>
                    <a:pt x="63" y="33"/>
                    <a:pt x="61" y="34"/>
                    <a:pt x="60" y="34"/>
                  </a:cubicBezTo>
                  <a:cubicBezTo>
                    <a:pt x="59" y="34"/>
                    <a:pt x="59" y="34"/>
                    <a:pt x="59" y="34"/>
                  </a:cubicBezTo>
                  <a:cubicBezTo>
                    <a:pt x="59" y="34"/>
                    <a:pt x="59" y="34"/>
                    <a:pt x="59" y="34"/>
                  </a:cubicBezTo>
                  <a:cubicBezTo>
                    <a:pt x="58" y="34"/>
                    <a:pt x="56" y="33"/>
                    <a:pt x="55" y="32"/>
                  </a:cubicBezTo>
                  <a:cubicBezTo>
                    <a:pt x="54" y="31"/>
                    <a:pt x="54" y="30"/>
                    <a:pt x="53" y="29"/>
                  </a:cubicBezTo>
                  <a:cubicBezTo>
                    <a:pt x="53" y="28"/>
                    <a:pt x="53" y="28"/>
                    <a:pt x="53" y="27"/>
                  </a:cubicBezTo>
                  <a:cubicBezTo>
                    <a:pt x="53" y="27"/>
                    <a:pt x="53" y="26"/>
                    <a:pt x="53" y="25"/>
                  </a:cubicBezTo>
                  <a:close/>
                  <a:moveTo>
                    <a:pt x="52" y="38"/>
                  </a:moveTo>
                  <a:cubicBezTo>
                    <a:pt x="52" y="38"/>
                    <a:pt x="53" y="38"/>
                    <a:pt x="53" y="37"/>
                  </a:cubicBezTo>
                  <a:cubicBezTo>
                    <a:pt x="55" y="36"/>
                    <a:pt x="57" y="35"/>
                    <a:pt x="59" y="35"/>
                  </a:cubicBezTo>
                  <a:cubicBezTo>
                    <a:pt x="59" y="35"/>
                    <a:pt x="59" y="35"/>
                    <a:pt x="59" y="35"/>
                  </a:cubicBezTo>
                  <a:cubicBezTo>
                    <a:pt x="59" y="35"/>
                    <a:pt x="59" y="35"/>
                    <a:pt x="60" y="35"/>
                  </a:cubicBezTo>
                  <a:cubicBezTo>
                    <a:pt x="62" y="35"/>
                    <a:pt x="64" y="36"/>
                    <a:pt x="66" y="37"/>
                  </a:cubicBezTo>
                  <a:cubicBezTo>
                    <a:pt x="66" y="38"/>
                    <a:pt x="67" y="38"/>
                    <a:pt x="67" y="38"/>
                  </a:cubicBezTo>
                  <a:cubicBezTo>
                    <a:pt x="68" y="39"/>
                    <a:pt x="68" y="40"/>
                    <a:pt x="69" y="41"/>
                  </a:cubicBezTo>
                  <a:cubicBezTo>
                    <a:pt x="66" y="42"/>
                    <a:pt x="63" y="45"/>
                    <a:pt x="63" y="49"/>
                  </a:cubicBezTo>
                  <a:cubicBezTo>
                    <a:pt x="63" y="52"/>
                    <a:pt x="65" y="54"/>
                    <a:pt x="67" y="56"/>
                  </a:cubicBezTo>
                  <a:cubicBezTo>
                    <a:pt x="64" y="57"/>
                    <a:pt x="62" y="59"/>
                    <a:pt x="60" y="62"/>
                  </a:cubicBezTo>
                  <a:cubicBezTo>
                    <a:pt x="60" y="62"/>
                    <a:pt x="60" y="62"/>
                    <a:pt x="59" y="62"/>
                  </a:cubicBezTo>
                  <a:cubicBezTo>
                    <a:pt x="59" y="62"/>
                    <a:pt x="59" y="62"/>
                    <a:pt x="59" y="62"/>
                  </a:cubicBezTo>
                  <a:cubicBezTo>
                    <a:pt x="57" y="59"/>
                    <a:pt x="55" y="57"/>
                    <a:pt x="52" y="56"/>
                  </a:cubicBezTo>
                  <a:cubicBezTo>
                    <a:pt x="54" y="54"/>
                    <a:pt x="56" y="52"/>
                    <a:pt x="56" y="49"/>
                  </a:cubicBezTo>
                  <a:cubicBezTo>
                    <a:pt x="56" y="45"/>
                    <a:pt x="53" y="42"/>
                    <a:pt x="50" y="41"/>
                  </a:cubicBezTo>
                  <a:cubicBezTo>
                    <a:pt x="51" y="40"/>
                    <a:pt x="51" y="39"/>
                    <a:pt x="52" y="38"/>
                  </a:cubicBezTo>
                  <a:close/>
                  <a:moveTo>
                    <a:pt x="64" y="66"/>
                  </a:moveTo>
                  <a:cubicBezTo>
                    <a:pt x="65" y="67"/>
                    <a:pt x="65" y="68"/>
                    <a:pt x="66" y="69"/>
                  </a:cubicBezTo>
                  <a:cubicBezTo>
                    <a:pt x="66" y="69"/>
                    <a:pt x="66" y="70"/>
                    <a:pt x="66" y="70"/>
                  </a:cubicBezTo>
                  <a:cubicBezTo>
                    <a:pt x="66" y="71"/>
                    <a:pt x="66" y="72"/>
                    <a:pt x="66" y="72"/>
                  </a:cubicBezTo>
                  <a:cubicBezTo>
                    <a:pt x="65" y="73"/>
                    <a:pt x="65" y="74"/>
                    <a:pt x="64" y="75"/>
                  </a:cubicBezTo>
                  <a:cubicBezTo>
                    <a:pt x="63" y="76"/>
                    <a:pt x="61" y="77"/>
                    <a:pt x="60" y="77"/>
                  </a:cubicBezTo>
                  <a:cubicBezTo>
                    <a:pt x="59" y="77"/>
                    <a:pt x="59" y="77"/>
                    <a:pt x="59" y="77"/>
                  </a:cubicBezTo>
                  <a:cubicBezTo>
                    <a:pt x="59" y="77"/>
                    <a:pt x="59" y="77"/>
                    <a:pt x="59" y="77"/>
                  </a:cubicBezTo>
                  <a:cubicBezTo>
                    <a:pt x="58" y="77"/>
                    <a:pt x="56" y="76"/>
                    <a:pt x="55" y="75"/>
                  </a:cubicBezTo>
                  <a:cubicBezTo>
                    <a:pt x="54" y="74"/>
                    <a:pt x="54" y="73"/>
                    <a:pt x="53" y="72"/>
                  </a:cubicBezTo>
                  <a:cubicBezTo>
                    <a:pt x="53" y="72"/>
                    <a:pt x="53" y="71"/>
                    <a:pt x="53" y="70"/>
                  </a:cubicBezTo>
                  <a:cubicBezTo>
                    <a:pt x="53" y="70"/>
                    <a:pt x="53" y="69"/>
                    <a:pt x="53" y="69"/>
                  </a:cubicBezTo>
                  <a:cubicBezTo>
                    <a:pt x="54" y="68"/>
                    <a:pt x="54" y="67"/>
                    <a:pt x="55" y="66"/>
                  </a:cubicBezTo>
                  <a:cubicBezTo>
                    <a:pt x="56" y="65"/>
                    <a:pt x="58" y="64"/>
                    <a:pt x="59" y="64"/>
                  </a:cubicBezTo>
                  <a:cubicBezTo>
                    <a:pt x="60" y="64"/>
                    <a:pt x="60" y="64"/>
                    <a:pt x="60" y="64"/>
                  </a:cubicBezTo>
                  <a:cubicBezTo>
                    <a:pt x="61" y="64"/>
                    <a:pt x="63" y="65"/>
                    <a:pt x="64" y="66"/>
                  </a:cubicBezTo>
                  <a:close/>
                  <a:moveTo>
                    <a:pt x="41" y="47"/>
                  </a:moveTo>
                  <a:cubicBezTo>
                    <a:pt x="41" y="46"/>
                    <a:pt x="42" y="45"/>
                    <a:pt x="43" y="44"/>
                  </a:cubicBezTo>
                  <a:cubicBezTo>
                    <a:pt x="44" y="43"/>
                    <a:pt x="45" y="42"/>
                    <a:pt x="47" y="42"/>
                  </a:cubicBezTo>
                  <a:cubicBezTo>
                    <a:pt x="47" y="42"/>
                    <a:pt x="47" y="42"/>
                    <a:pt x="47" y="42"/>
                  </a:cubicBezTo>
                  <a:cubicBezTo>
                    <a:pt x="49" y="42"/>
                    <a:pt x="51" y="43"/>
                    <a:pt x="52" y="44"/>
                  </a:cubicBezTo>
                  <a:cubicBezTo>
                    <a:pt x="53" y="45"/>
                    <a:pt x="53" y="46"/>
                    <a:pt x="53" y="47"/>
                  </a:cubicBezTo>
                  <a:cubicBezTo>
                    <a:pt x="54" y="48"/>
                    <a:pt x="54" y="48"/>
                    <a:pt x="54" y="49"/>
                  </a:cubicBezTo>
                  <a:cubicBezTo>
                    <a:pt x="54" y="50"/>
                    <a:pt x="54" y="50"/>
                    <a:pt x="53" y="51"/>
                  </a:cubicBezTo>
                  <a:cubicBezTo>
                    <a:pt x="53" y="52"/>
                    <a:pt x="53" y="53"/>
                    <a:pt x="52" y="53"/>
                  </a:cubicBezTo>
                  <a:cubicBezTo>
                    <a:pt x="51" y="55"/>
                    <a:pt x="49" y="55"/>
                    <a:pt x="47" y="55"/>
                  </a:cubicBezTo>
                  <a:cubicBezTo>
                    <a:pt x="47" y="55"/>
                    <a:pt x="47" y="55"/>
                    <a:pt x="47" y="55"/>
                  </a:cubicBezTo>
                  <a:cubicBezTo>
                    <a:pt x="47" y="55"/>
                    <a:pt x="47" y="55"/>
                    <a:pt x="47" y="55"/>
                  </a:cubicBezTo>
                  <a:cubicBezTo>
                    <a:pt x="45" y="55"/>
                    <a:pt x="44" y="55"/>
                    <a:pt x="43" y="53"/>
                  </a:cubicBezTo>
                  <a:cubicBezTo>
                    <a:pt x="42" y="53"/>
                    <a:pt x="41" y="52"/>
                    <a:pt x="41" y="51"/>
                  </a:cubicBezTo>
                  <a:cubicBezTo>
                    <a:pt x="41" y="50"/>
                    <a:pt x="41" y="50"/>
                    <a:pt x="41" y="49"/>
                  </a:cubicBezTo>
                  <a:cubicBezTo>
                    <a:pt x="41" y="48"/>
                    <a:pt x="41" y="48"/>
                    <a:pt x="41" y="47"/>
                  </a:cubicBezTo>
                  <a:close/>
                  <a:moveTo>
                    <a:pt x="29" y="69"/>
                  </a:moveTo>
                  <a:cubicBezTo>
                    <a:pt x="29" y="68"/>
                    <a:pt x="30" y="67"/>
                    <a:pt x="30" y="66"/>
                  </a:cubicBezTo>
                  <a:cubicBezTo>
                    <a:pt x="32" y="65"/>
                    <a:pt x="33" y="64"/>
                    <a:pt x="35" y="64"/>
                  </a:cubicBezTo>
                  <a:cubicBezTo>
                    <a:pt x="35" y="64"/>
                    <a:pt x="35" y="64"/>
                    <a:pt x="35" y="64"/>
                  </a:cubicBezTo>
                  <a:cubicBezTo>
                    <a:pt x="37" y="64"/>
                    <a:pt x="38" y="65"/>
                    <a:pt x="40" y="66"/>
                  </a:cubicBezTo>
                  <a:cubicBezTo>
                    <a:pt x="40" y="67"/>
                    <a:pt x="41" y="68"/>
                    <a:pt x="41" y="69"/>
                  </a:cubicBezTo>
                  <a:cubicBezTo>
                    <a:pt x="41" y="69"/>
                    <a:pt x="41" y="70"/>
                    <a:pt x="41" y="70"/>
                  </a:cubicBezTo>
                  <a:cubicBezTo>
                    <a:pt x="41" y="71"/>
                    <a:pt x="41" y="72"/>
                    <a:pt x="41" y="72"/>
                  </a:cubicBezTo>
                  <a:cubicBezTo>
                    <a:pt x="41" y="73"/>
                    <a:pt x="40" y="74"/>
                    <a:pt x="40" y="75"/>
                  </a:cubicBezTo>
                  <a:cubicBezTo>
                    <a:pt x="38" y="76"/>
                    <a:pt x="37" y="77"/>
                    <a:pt x="35" y="77"/>
                  </a:cubicBezTo>
                  <a:cubicBezTo>
                    <a:pt x="35" y="77"/>
                    <a:pt x="35" y="77"/>
                    <a:pt x="35" y="77"/>
                  </a:cubicBezTo>
                  <a:cubicBezTo>
                    <a:pt x="35" y="77"/>
                    <a:pt x="35" y="77"/>
                    <a:pt x="35" y="77"/>
                  </a:cubicBezTo>
                  <a:cubicBezTo>
                    <a:pt x="33" y="77"/>
                    <a:pt x="32" y="76"/>
                    <a:pt x="30" y="75"/>
                  </a:cubicBezTo>
                  <a:cubicBezTo>
                    <a:pt x="30" y="74"/>
                    <a:pt x="29" y="73"/>
                    <a:pt x="29" y="72"/>
                  </a:cubicBezTo>
                  <a:cubicBezTo>
                    <a:pt x="29" y="72"/>
                    <a:pt x="28" y="71"/>
                    <a:pt x="28" y="70"/>
                  </a:cubicBezTo>
                  <a:cubicBezTo>
                    <a:pt x="28" y="70"/>
                    <a:pt x="29" y="69"/>
                    <a:pt x="29" y="69"/>
                  </a:cubicBezTo>
                  <a:close/>
                  <a:moveTo>
                    <a:pt x="45" y="101"/>
                  </a:moveTo>
                  <a:cubicBezTo>
                    <a:pt x="45" y="101"/>
                    <a:pt x="45" y="102"/>
                    <a:pt x="44" y="102"/>
                  </a:cubicBezTo>
                  <a:cubicBezTo>
                    <a:pt x="42" y="102"/>
                    <a:pt x="42" y="102"/>
                    <a:pt x="42" y="102"/>
                  </a:cubicBezTo>
                  <a:cubicBezTo>
                    <a:pt x="41" y="102"/>
                    <a:pt x="41" y="103"/>
                    <a:pt x="41" y="103"/>
                  </a:cubicBezTo>
                  <a:cubicBezTo>
                    <a:pt x="41" y="122"/>
                    <a:pt x="41" y="122"/>
                    <a:pt x="41" y="122"/>
                  </a:cubicBezTo>
                  <a:cubicBezTo>
                    <a:pt x="41" y="122"/>
                    <a:pt x="40" y="123"/>
                    <a:pt x="39" y="123"/>
                  </a:cubicBezTo>
                  <a:cubicBezTo>
                    <a:pt x="31" y="123"/>
                    <a:pt x="31" y="123"/>
                    <a:pt x="31" y="123"/>
                  </a:cubicBezTo>
                  <a:cubicBezTo>
                    <a:pt x="30" y="123"/>
                    <a:pt x="29" y="122"/>
                    <a:pt x="29" y="122"/>
                  </a:cubicBezTo>
                  <a:cubicBezTo>
                    <a:pt x="29" y="103"/>
                    <a:pt x="29" y="103"/>
                    <a:pt x="29" y="103"/>
                  </a:cubicBezTo>
                  <a:cubicBezTo>
                    <a:pt x="29" y="103"/>
                    <a:pt x="29" y="102"/>
                    <a:pt x="28" y="102"/>
                  </a:cubicBezTo>
                  <a:cubicBezTo>
                    <a:pt x="26" y="102"/>
                    <a:pt x="26" y="102"/>
                    <a:pt x="26" y="102"/>
                  </a:cubicBezTo>
                  <a:cubicBezTo>
                    <a:pt x="25" y="102"/>
                    <a:pt x="24" y="101"/>
                    <a:pt x="24" y="101"/>
                  </a:cubicBezTo>
                  <a:cubicBezTo>
                    <a:pt x="24" y="89"/>
                    <a:pt x="24" y="89"/>
                    <a:pt x="24" y="89"/>
                  </a:cubicBezTo>
                  <a:cubicBezTo>
                    <a:pt x="24" y="86"/>
                    <a:pt x="25" y="83"/>
                    <a:pt x="28" y="81"/>
                  </a:cubicBezTo>
                  <a:cubicBezTo>
                    <a:pt x="28" y="81"/>
                    <a:pt x="28" y="81"/>
                    <a:pt x="29" y="80"/>
                  </a:cubicBezTo>
                  <a:cubicBezTo>
                    <a:pt x="30" y="79"/>
                    <a:pt x="33" y="78"/>
                    <a:pt x="35" y="78"/>
                  </a:cubicBezTo>
                  <a:cubicBezTo>
                    <a:pt x="35" y="78"/>
                    <a:pt x="35" y="78"/>
                    <a:pt x="35" y="78"/>
                  </a:cubicBezTo>
                  <a:cubicBezTo>
                    <a:pt x="35" y="78"/>
                    <a:pt x="35" y="78"/>
                    <a:pt x="35" y="78"/>
                  </a:cubicBezTo>
                  <a:cubicBezTo>
                    <a:pt x="37" y="78"/>
                    <a:pt x="39" y="79"/>
                    <a:pt x="41" y="80"/>
                  </a:cubicBezTo>
                  <a:cubicBezTo>
                    <a:pt x="42" y="81"/>
                    <a:pt x="42" y="81"/>
                    <a:pt x="42" y="81"/>
                  </a:cubicBezTo>
                  <a:cubicBezTo>
                    <a:pt x="44" y="83"/>
                    <a:pt x="45" y="86"/>
                    <a:pt x="45" y="89"/>
                  </a:cubicBezTo>
                  <a:lnTo>
                    <a:pt x="45" y="101"/>
                  </a:lnTo>
                  <a:close/>
                  <a:moveTo>
                    <a:pt x="40" y="77"/>
                  </a:moveTo>
                  <a:cubicBezTo>
                    <a:pt x="42" y="76"/>
                    <a:pt x="43" y="73"/>
                    <a:pt x="43" y="70"/>
                  </a:cubicBezTo>
                  <a:cubicBezTo>
                    <a:pt x="43" y="67"/>
                    <a:pt x="41" y="64"/>
                    <a:pt x="38" y="62"/>
                  </a:cubicBezTo>
                  <a:cubicBezTo>
                    <a:pt x="38" y="61"/>
                    <a:pt x="39" y="61"/>
                    <a:pt x="40" y="60"/>
                  </a:cubicBezTo>
                  <a:cubicBezTo>
                    <a:pt x="40" y="59"/>
                    <a:pt x="41" y="59"/>
                    <a:pt x="41" y="59"/>
                  </a:cubicBezTo>
                  <a:cubicBezTo>
                    <a:pt x="43" y="57"/>
                    <a:pt x="45" y="57"/>
                    <a:pt x="47" y="57"/>
                  </a:cubicBezTo>
                  <a:cubicBezTo>
                    <a:pt x="47" y="57"/>
                    <a:pt x="47" y="57"/>
                    <a:pt x="47" y="57"/>
                  </a:cubicBezTo>
                  <a:cubicBezTo>
                    <a:pt x="47" y="57"/>
                    <a:pt x="47" y="57"/>
                    <a:pt x="47" y="57"/>
                  </a:cubicBezTo>
                  <a:cubicBezTo>
                    <a:pt x="50" y="57"/>
                    <a:pt x="52" y="57"/>
                    <a:pt x="54" y="59"/>
                  </a:cubicBezTo>
                  <a:cubicBezTo>
                    <a:pt x="54" y="59"/>
                    <a:pt x="54" y="59"/>
                    <a:pt x="55" y="60"/>
                  </a:cubicBezTo>
                  <a:cubicBezTo>
                    <a:pt x="55" y="61"/>
                    <a:pt x="56" y="61"/>
                    <a:pt x="56" y="62"/>
                  </a:cubicBezTo>
                  <a:cubicBezTo>
                    <a:pt x="53" y="64"/>
                    <a:pt x="51" y="67"/>
                    <a:pt x="51" y="70"/>
                  </a:cubicBezTo>
                  <a:cubicBezTo>
                    <a:pt x="51" y="73"/>
                    <a:pt x="52" y="76"/>
                    <a:pt x="55" y="77"/>
                  </a:cubicBezTo>
                  <a:cubicBezTo>
                    <a:pt x="51" y="79"/>
                    <a:pt x="48" y="83"/>
                    <a:pt x="47" y="87"/>
                  </a:cubicBezTo>
                  <a:cubicBezTo>
                    <a:pt x="47" y="83"/>
                    <a:pt x="44" y="79"/>
                    <a:pt x="40" y="77"/>
                  </a:cubicBezTo>
                  <a:close/>
                  <a:moveTo>
                    <a:pt x="70" y="101"/>
                  </a:moveTo>
                  <a:cubicBezTo>
                    <a:pt x="70" y="101"/>
                    <a:pt x="69" y="102"/>
                    <a:pt x="69" y="102"/>
                  </a:cubicBezTo>
                  <a:cubicBezTo>
                    <a:pt x="66" y="102"/>
                    <a:pt x="66" y="102"/>
                    <a:pt x="66" y="102"/>
                  </a:cubicBezTo>
                  <a:cubicBezTo>
                    <a:pt x="66" y="102"/>
                    <a:pt x="65" y="103"/>
                    <a:pt x="65" y="103"/>
                  </a:cubicBezTo>
                  <a:cubicBezTo>
                    <a:pt x="65" y="122"/>
                    <a:pt x="65" y="122"/>
                    <a:pt x="65" y="122"/>
                  </a:cubicBezTo>
                  <a:cubicBezTo>
                    <a:pt x="65" y="122"/>
                    <a:pt x="65" y="123"/>
                    <a:pt x="64" y="123"/>
                  </a:cubicBezTo>
                  <a:cubicBezTo>
                    <a:pt x="55" y="123"/>
                    <a:pt x="55" y="123"/>
                    <a:pt x="55" y="123"/>
                  </a:cubicBezTo>
                  <a:cubicBezTo>
                    <a:pt x="54" y="123"/>
                    <a:pt x="54" y="122"/>
                    <a:pt x="54" y="122"/>
                  </a:cubicBezTo>
                  <a:cubicBezTo>
                    <a:pt x="54" y="103"/>
                    <a:pt x="54" y="103"/>
                    <a:pt x="54" y="103"/>
                  </a:cubicBezTo>
                  <a:cubicBezTo>
                    <a:pt x="54" y="103"/>
                    <a:pt x="53" y="102"/>
                    <a:pt x="53" y="102"/>
                  </a:cubicBezTo>
                  <a:cubicBezTo>
                    <a:pt x="50" y="102"/>
                    <a:pt x="50" y="102"/>
                    <a:pt x="50" y="102"/>
                  </a:cubicBezTo>
                  <a:cubicBezTo>
                    <a:pt x="50" y="102"/>
                    <a:pt x="49" y="101"/>
                    <a:pt x="49" y="101"/>
                  </a:cubicBezTo>
                  <a:cubicBezTo>
                    <a:pt x="49" y="89"/>
                    <a:pt x="49" y="89"/>
                    <a:pt x="49" y="89"/>
                  </a:cubicBezTo>
                  <a:cubicBezTo>
                    <a:pt x="49" y="86"/>
                    <a:pt x="50" y="83"/>
                    <a:pt x="52" y="81"/>
                  </a:cubicBezTo>
                  <a:cubicBezTo>
                    <a:pt x="52" y="81"/>
                    <a:pt x="53" y="81"/>
                    <a:pt x="53" y="80"/>
                  </a:cubicBezTo>
                  <a:cubicBezTo>
                    <a:pt x="55" y="79"/>
                    <a:pt x="57" y="78"/>
                    <a:pt x="59" y="78"/>
                  </a:cubicBezTo>
                  <a:cubicBezTo>
                    <a:pt x="59" y="78"/>
                    <a:pt x="59" y="78"/>
                    <a:pt x="59" y="78"/>
                  </a:cubicBezTo>
                  <a:cubicBezTo>
                    <a:pt x="59" y="78"/>
                    <a:pt x="59" y="78"/>
                    <a:pt x="60" y="78"/>
                  </a:cubicBezTo>
                  <a:cubicBezTo>
                    <a:pt x="62" y="78"/>
                    <a:pt x="64" y="79"/>
                    <a:pt x="66" y="80"/>
                  </a:cubicBezTo>
                  <a:cubicBezTo>
                    <a:pt x="66" y="81"/>
                    <a:pt x="67" y="81"/>
                    <a:pt x="67" y="81"/>
                  </a:cubicBezTo>
                  <a:cubicBezTo>
                    <a:pt x="69" y="83"/>
                    <a:pt x="70" y="86"/>
                    <a:pt x="70" y="89"/>
                  </a:cubicBezTo>
                  <a:lnTo>
                    <a:pt x="70" y="101"/>
                  </a:lnTo>
                  <a:close/>
                  <a:moveTo>
                    <a:pt x="64" y="77"/>
                  </a:moveTo>
                  <a:cubicBezTo>
                    <a:pt x="67" y="76"/>
                    <a:pt x="68" y="73"/>
                    <a:pt x="68" y="70"/>
                  </a:cubicBezTo>
                  <a:cubicBezTo>
                    <a:pt x="68" y="67"/>
                    <a:pt x="66" y="64"/>
                    <a:pt x="62" y="62"/>
                  </a:cubicBezTo>
                  <a:cubicBezTo>
                    <a:pt x="63" y="61"/>
                    <a:pt x="64" y="61"/>
                    <a:pt x="64" y="60"/>
                  </a:cubicBezTo>
                  <a:cubicBezTo>
                    <a:pt x="65" y="59"/>
                    <a:pt x="65" y="59"/>
                    <a:pt x="65" y="59"/>
                  </a:cubicBezTo>
                  <a:cubicBezTo>
                    <a:pt x="67" y="57"/>
                    <a:pt x="69" y="57"/>
                    <a:pt x="72" y="57"/>
                  </a:cubicBezTo>
                  <a:cubicBezTo>
                    <a:pt x="72" y="57"/>
                    <a:pt x="72" y="57"/>
                    <a:pt x="72" y="57"/>
                  </a:cubicBezTo>
                  <a:cubicBezTo>
                    <a:pt x="72" y="57"/>
                    <a:pt x="72" y="57"/>
                    <a:pt x="72" y="57"/>
                  </a:cubicBezTo>
                  <a:cubicBezTo>
                    <a:pt x="74" y="57"/>
                    <a:pt x="76" y="57"/>
                    <a:pt x="78" y="59"/>
                  </a:cubicBezTo>
                  <a:cubicBezTo>
                    <a:pt x="78" y="59"/>
                    <a:pt x="79" y="59"/>
                    <a:pt x="79" y="60"/>
                  </a:cubicBezTo>
                  <a:cubicBezTo>
                    <a:pt x="80" y="61"/>
                    <a:pt x="81" y="61"/>
                    <a:pt x="81" y="62"/>
                  </a:cubicBezTo>
                  <a:cubicBezTo>
                    <a:pt x="78" y="64"/>
                    <a:pt x="76" y="67"/>
                    <a:pt x="76" y="70"/>
                  </a:cubicBezTo>
                  <a:cubicBezTo>
                    <a:pt x="76" y="73"/>
                    <a:pt x="77" y="76"/>
                    <a:pt x="79" y="77"/>
                  </a:cubicBezTo>
                  <a:cubicBezTo>
                    <a:pt x="75" y="79"/>
                    <a:pt x="72" y="83"/>
                    <a:pt x="72" y="87"/>
                  </a:cubicBezTo>
                  <a:cubicBezTo>
                    <a:pt x="71" y="83"/>
                    <a:pt x="68" y="79"/>
                    <a:pt x="64" y="77"/>
                  </a:cubicBezTo>
                  <a:close/>
                  <a:moveTo>
                    <a:pt x="94" y="101"/>
                  </a:moveTo>
                  <a:cubicBezTo>
                    <a:pt x="94" y="101"/>
                    <a:pt x="94" y="102"/>
                    <a:pt x="93" y="102"/>
                  </a:cubicBezTo>
                  <a:cubicBezTo>
                    <a:pt x="91" y="102"/>
                    <a:pt x="91" y="102"/>
                    <a:pt x="91" y="102"/>
                  </a:cubicBezTo>
                  <a:cubicBezTo>
                    <a:pt x="90" y="102"/>
                    <a:pt x="90" y="103"/>
                    <a:pt x="90" y="103"/>
                  </a:cubicBezTo>
                  <a:cubicBezTo>
                    <a:pt x="90" y="122"/>
                    <a:pt x="90" y="122"/>
                    <a:pt x="90" y="122"/>
                  </a:cubicBezTo>
                  <a:cubicBezTo>
                    <a:pt x="90" y="122"/>
                    <a:pt x="89" y="123"/>
                    <a:pt x="88" y="123"/>
                  </a:cubicBezTo>
                  <a:cubicBezTo>
                    <a:pt x="80" y="123"/>
                    <a:pt x="80" y="123"/>
                    <a:pt x="80" y="123"/>
                  </a:cubicBezTo>
                  <a:cubicBezTo>
                    <a:pt x="79" y="123"/>
                    <a:pt x="78" y="122"/>
                    <a:pt x="78" y="122"/>
                  </a:cubicBezTo>
                  <a:cubicBezTo>
                    <a:pt x="78" y="103"/>
                    <a:pt x="78" y="103"/>
                    <a:pt x="78" y="103"/>
                  </a:cubicBezTo>
                  <a:cubicBezTo>
                    <a:pt x="78" y="103"/>
                    <a:pt x="78" y="102"/>
                    <a:pt x="77" y="102"/>
                  </a:cubicBezTo>
                  <a:cubicBezTo>
                    <a:pt x="75" y="102"/>
                    <a:pt x="75" y="102"/>
                    <a:pt x="75" y="102"/>
                  </a:cubicBezTo>
                  <a:cubicBezTo>
                    <a:pt x="74" y="102"/>
                    <a:pt x="74" y="101"/>
                    <a:pt x="74" y="101"/>
                  </a:cubicBezTo>
                  <a:cubicBezTo>
                    <a:pt x="74" y="89"/>
                    <a:pt x="74" y="89"/>
                    <a:pt x="74" y="89"/>
                  </a:cubicBezTo>
                  <a:cubicBezTo>
                    <a:pt x="74" y="86"/>
                    <a:pt x="75" y="83"/>
                    <a:pt x="77" y="81"/>
                  </a:cubicBezTo>
                  <a:cubicBezTo>
                    <a:pt x="77" y="81"/>
                    <a:pt x="77" y="81"/>
                    <a:pt x="78" y="80"/>
                  </a:cubicBezTo>
                  <a:cubicBezTo>
                    <a:pt x="79" y="79"/>
                    <a:pt x="82" y="78"/>
                    <a:pt x="84" y="78"/>
                  </a:cubicBezTo>
                  <a:cubicBezTo>
                    <a:pt x="84" y="78"/>
                    <a:pt x="84" y="78"/>
                    <a:pt x="84" y="78"/>
                  </a:cubicBezTo>
                  <a:cubicBezTo>
                    <a:pt x="84" y="78"/>
                    <a:pt x="84" y="78"/>
                    <a:pt x="84" y="78"/>
                  </a:cubicBezTo>
                  <a:cubicBezTo>
                    <a:pt x="86" y="78"/>
                    <a:pt x="89" y="79"/>
                    <a:pt x="90" y="80"/>
                  </a:cubicBezTo>
                  <a:cubicBezTo>
                    <a:pt x="91" y="81"/>
                    <a:pt x="91" y="81"/>
                    <a:pt x="91" y="81"/>
                  </a:cubicBezTo>
                  <a:cubicBezTo>
                    <a:pt x="93" y="83"/>
                    <a:pt x="94" y="86"/>
                    <a:pt x="94" y="89"/>
                  </a:cubicBezTo>
                  <a:lnTo>
                    <a:pt x="94" y="101"/>
                  </a:lnTo>
                  <a:close/>
                  <a:moveTo>
                    <a:pt x="89" y="77"/>
                  </a:moveTo>
                  <a:cubicBezTo>
                    <a:pt x="89" y="77"/>
                    <a:pt x="89" y="77"/>
                    <a:pt x="90" y="77"/>
                  </a:cubicBezTo>
                  <a:cubicBezTo>
                    <a:pt x="91" y="75"/>
                    <a:pt x="92" y="73"/>
                    <a:pt x="92" y="70"/>
                  </a:cubicBezTo>
                  <a:cubicBezTo>
                    <a:pt x="92" y="67"/>
                    <a:pt x="90" y="64"/>
                    <a:pt x="87" y="62"/>
                  </a:cubicBezTo>
                  <a:cubicBezTo>
                    <a:pt x="87" y="61"/>
                    <a:pt x="88" y="61"/>
                    <a:pt x="89" y="60"/>
                  </a:cubicBezTo>
                  <a:cubicBezTo>
                    <a:pt x="89" y="59"/>
                    <a:pt x="90" y="59"/>
                    <a:pt x="90" y="59"/>
                  </a:cubicBezTo>
                  <a:cubicBezTo>
                    <a:pt x="92" y="57"/>
                    <a:pt x="94" y="57"/>
                    <a:pt x="96" y="57"/>
                  </a:cubicBezTo>
                  <a:cubicBezTo>
                    <a:pt x="96" y="57"/>
                    <a:pt x="96" y="57"/>
                    <a:pt x="96" y="57"/>
                  </a:cubicBezTo>
                  <a:cubicBezTo>
                    <a:pt x="96" y="57"/>
                    <a:pt x="96" y="57"/>
                    <a:pt x="96" y="57"/>
                  </a:cubicBezTo>
                  <a:cubicBezTo>
                    <a:pt x="99" y="57"/>
                    <a:pt x="101" y="57"/>
                    <a:pt x="103" y="59"/>
                  </a:cubicBezTo>
                  <a:cubicBezTo>
                    <a:pt x="103" y="59"/>
                    <a:pt x="103" y="59"/>
                    <a:pt x="104" y="60"/>
                  </a:cubicBezTo>
                  <a:cubicBezTo>
                    <a:pt x="104" y="61"/>
                    <a:pt x="105" y="61"/>
                    <a:pt x="106" y="62"/>
                  </a:cubicBezTo>
                  <a:cubicBezTo>
                    <a:pt x="102" y="64"/>
                    <a:pt x="100" y="67"/>
                    <a:pt x="100" y="70"/>
                  </a:cubicBezTo>
                  <a:cubicBezTo>
                    <a:pt x="100" y="73"/>
                    <a:pt x="102" y="76"/>
                    <a:pt x="104" y="77"/>
                  </a:cubicBezTo>
                  <a:cubicBezTo>
                    <a:pt x="100" y="79"/>
                    <a:pt x="97" y="83"/>
                    <a:pt x="96" y="87"/>
                  </a:cubicBezTo>
                  <a:cubicBezTo>
                    <a:pt x="96" y="83"/>
                    <a:pt x="93" y="79"/>
                    <a:pt x="89" y="77"/>
                  </a:cubicBezTo>
                  <a:close/>
                  <a:moveTo>
                    <a:pt x="119" y="101"/>
                  </a:moveTo>
                  <a:cubicBezTo>
                    <a:pt x="119" y="101"/>
                    <a:pt x="118" y="102"/>
                    <a:pt x="118" y="102"/>
                  </a:cubicBezTo>
                  <a:cubicBezTo>
                    <a:pt x="115" y="102"/>
                    <a:pt x="115" y="102"/>
                    <a:pt x="115" y="102"/>
                  </a:cubicBezTo>
                  <a:cubicBezTo>
                    <a:pt x="115" y="102"/>
                    <a:pt x="114" y="103"/>
                    <a:pt x="114" y="103"/>
                  </a:cubicBezTo>
                  <a:cubicBezTo>
                    <a:pt x="114" y="122"/>
                    <a:pt x="114" y="122"/>
                    <a:pt x="114" y="122"/>
                  </a:cubicBezTo>
                  <a:cubicBezTo>
                    <a:pt x="114" y="122"/>
                    <a:pt x="114" y="123"/>
                    <a:pt x="113" y="123"/>
                  </a:cubicBezTo>
                  <a:cubicBezTo>
                    <a:pt x="104" y="123"/>
                    <a:pt x="104" y="123"/>
                    <a:pt x="104" y="123"/>
                  </a:cubicBezTo>
                  <a:cubicBezTo>
                    <a:pt x="103" y="123"/>
                    <a:pt x="103" y="122"/>
                    <a:pt x="103" y="122"/>
                  </a:cubicBezTo>
                  <a:cubicBezTo>
                    <a:pt x="103" y="103"/>
                    <a:pt x="103" y="103"/>
                    <a:pt x="103" y="103"/>
                  </a:cubicBezTo>
                  <a:cubicBezTo>
                    <a:pt x="103" y="103"/>
                    <a:pt x="102" y="102"/>
                    <a:pt x="102" y="102"/>
                  </a:cubicBezTo>
                  <a:cubicBezTo>
                    <a:pt x="99" y="102"/>
                    <a:pt x="99" y="102"/>
                    <a:pt x="99" y="102"/>
                  </a:cubicBezTo>
                  <a:cubicBezTo>
                    <a:pt x="99" y="102"/>
                    <a:pt x="98" y="101"/>
                    <a:pt x="98" y="101"/>
                  </a:cubicBezTo>
                  <a:cubicBezTo>
                    <a:pt x="98" y="89"/>
                    <a:pt x="98" y="89"/>
                    <a:pt x="98" y="89"/>
                  </a:cubicBezTo>
                  <a:cubicBezTo>
                    <a:pt x="98" y="86"/>
                    <a:pt x="99" y="83"/>
                    <a:pt x="101" y="81"/>
                  </a:cubicBezTo>
                  <a:cubicBezTo>
                    <a:pt x="101" y="81"/>
                    <a:pt x="102" y="81"/>
                    <a:pt x="102" y="80"/>
                  </a:cubicBezTo>
                  <a:cubicBezTo>
                    <a:pt x="104" y="79"/>
                    <a:pt x="106" y="78"/>
                    <a:pt x="109" y="78"/>
                  </a:cubicBezTo>
                  <a:cubicBezTo>
                    <a:pt x="109" y="78"/>
                    <a:pt x="109" y="78"/>
                    <a:pt x="109" y="78"/>
                  </a:cubicBezTo>
                  <a:cubicBezTo>
                    <a:pt x="109" y="78"/>
                    <a:pt x="109" y="78"/>
                    <a:pt x="109" y="78"/>
                  </a:cubicBezTo>
                  <a:cubicBezTo>
                    <a:pt x="111" y="78"/>
                    <a:pt x="113" y="79"/>
                    <a:pt x="115" y="80"/>
                  </a:cubicBezTo>
                  <a:cubicBezTo>
                    <a:pt x="115" y="81"/>
                    <a:pt x="116" y="81"/>
                    <a:pt x="116" y="81"/>
                  </a:cubicBezTo>
                  <a:cubicBezTo>
                    <a:pt x="118" y="83"/>
                    <a:pt x="119" y="86"/>
                    <a:pt x="119" y="89"/>
                  </a:cubicBezTo>
                  <a:lnTo>
                    <a:pt x="119" y="101"/>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57"/>
            <p:cNvSpPr>
              <a:spLocks noEditPoints="1"/>
            </p:cNvSpPr>
            <p:nvPr>
              <p:custDataLst>
                <p:tags r:id="rId3"/>
              </p:custDataLst>
            </p:nvPr>
          </p:nvSpPr>
          <p:spPr bwMode="auto">
            <a:xfrm>
              <a:off x="1541503" y="5330825"/>
              <a:ext cx="434975" cy="468312"/>
            </a:xfrm>
            <a:custGeom>
              <a:avLst/>
              <a:gdLst>
                <a:gd name="T0" fmla="*/ 77 w 177"/>
                <a:gd name="T1" fmla="*/ 12 h 191"/>
                <a:gd name="T2" fmla="*/ 53 w 177"/>
                <a:gd name="T3" fmla="*/ 9 h 191"/>
                <a:gd name="T4" fmla="*/ 111 w 177"/>
                <a:gd name="T5" fmla="*/ 24 h 191"/>
                <a:gd name="T6" fmla="*/ 111 w 177"/>
                <a:gd name="T7" fmla="*/ 0 h 191"/>
                <a:gd name="T8" fmla="*/ 33 w 177"/>
                <a:gd name="T9" fmla="*/ 61 h 191"/>
                <a:gd name="T10" fmla="*/ 54 w 177"/>
                <a:gd name="T11" fmla="*/ 49 h 191"/>
                <a:gd name="T12" fmla="*/ 30 w 177"/>
                <a:gd name="T13" fmla="*/ 53 h 191"/>
                <a:gd name="T14" fmla="*/ 88 w 177"/>
                <a:gd name="T15" fmla="*/ 65 h 191"/>
                <a:gd name="T16" fmla="*/ 97 w 177"/>
                <a:gd name="T17" fmla="*/ 44 h 191"/>
                <a:gd name="T18" fmla="*/ 122 w 177"/>
                <a:gd name="T19" fmla="*/ 53 h 191"/>
                <a:gd name="T20" fmla="*/ 146 w 177"/>
                <a:gd name="T21" fmla="*/ 56 h 191"/>
                <a:gd name="T22" fmla="*/ 125 w 177"/>
                <a:gd name="T23" fmla="*/ 44 h 191"/>
                <a:gd name="T24" fmla="*/ 5 w 177"/>
                <a:gd name="T25" fmla="*/ 114 h 191"/>
                <a:gd name="T26" fmla="*/ 11 w 177"/>
                <a:gd name="T27" fmla="*/ 191 h 191"/>
                <a:gd name="T28" fmla="*/ 39 w 177"/>
                <a:gd name="T29" fmla="*/ 127 h 191"/>
                <a:gd name="T30" fmla="*/ 28 w 177"/>
                <a:gd name="T31" fmla="*/ 102 h 191"/>
                <a:gd name="T32" fmla="*/ 19 w 177"/>
                <a:gd name="T33" fmla="*/ 81 h 191"/>
                <a:gd name="T34" fmla="*/ 111 w 177"/>
                <a:gd name="T35" fmla="*/ 108 h 191"/>
                <a:gd name="T36" fmla="*/ 94 w 177"/>
                <a:gd name="T37" fmla="*/ 152 h 191"/>
                <a:gd name="T38" fmla="*/ 122 w 177"/>
                <a:gd name="T39" fmla="*/ 155 h 191"/>
                <a:gd name="T40" fmla="*/ 171 w 177"/>
                <a:gd name="T41" fmla="*/ 114 h 191"/>
                <a:gd name="T42" fmla="*/ 137 w 177"/>
                <a:gd name="T43" fmla="*/ 127 h 191"/>
                <a:gd name="T44" fmla="*/ 165 w 177"/>
                <a:gd name="T45" fmla="*/ 191 h 191"/>
                <a:gd name="T46" fmla="*/ 171 w 177"/>
                <a:gd name="T47" fmla="*/ 114 h 191"/>
                <a:gd name="T48" fmla="*/ 157 w 177"/>
                <a:gd name="T49" fmla="*/ 105 h 191"/>
                <a:gd name="T50" fmla="*/ 157 w 177"/>
                <a:gd name="T51" fmla="*/ 81 h 191"/>
                <a:gd name="T52" fmla="*/ 100 w 177"/>
                <a:gd name="T53" fmla="*/ 64 h 191"/>
                <a:gd name="T54" fmla="*/ 111 w 177"/>
                <a:gd name="T55" fmla="*/ 81 h 191"/>
                <a:gd name="T56" fmla="*/ 111 w 177"/>
                <a:gd name="T57" fmla="*/ 105 h 191"/>
                <a:gd name="T58" fmla="*/ 111 w 177"/>
                <a:gd name="T59" fmla="*/ 81 h 191"/>
                <a:gd name="T60" fmla="*/ 118 w 177"/>
                <a:gd name="T61" fmla="*/ 53 h 191"/>
                <a:gd name="T62" fmla="*/ 111 w 177"/>
                <a:gd name="T63" fmla="*/ 27 h 191"/>
                <a:gd name="T64" fmla="*/ 118 w 177"/>
                <a:gd name="T65" fmla="*/ 58 h 191"/>
                <a:gd name="T66" fmla="*/ 52 w 177"/>
                <a:gd name="T67" fmla="*/ 66 h 191"/>
                <a:gd name="T68" fmla="*/ 56 w 177"/>
                <a:gd name="T69" fmla="*/ 84 h 191"/>
                <a:gd name="T70" fmla="*/ 65 w 177"/>
                <a:gd name="T71" fmla="*/ 105 h 191"/>
                <a:gd name="T72" fmla="*/ 71 w 177"/>
                <a:gd name="T73" fmla="*/ 70 h 191"/>
                <a:gd name="T74" fmla="*/ 72 w 177"/>
                <a:gd name="T75" fmla="*/ 48 h 191"/>
                <a:gd name="T76" fmla="*/ 65 w 177"/>
                <a:gd name="T77" fmla="*/ 27 h 191"/>
                <a:gd name="T78" fmla="*/ 72 w 177"/>
                <a:gd name="T79" fmla="*/ 57 h 191"/>
                <a:gd name="T80" fmla="*/ 141 w 177"/>
                <a:gd name="T81" fmla="*/ 93 h 191"/>
                <a:gd name="T82" fmla="*/ 134 w 177"/>
                <a:gd name="T83" fmla="*/ 67 h 191"/>
                <a:gd name="T84" fmla="*/ 127 w 177"/>
                <a:gd name="T85" fmla="*/ 93 h 191"/>
                <a:gd name="T86" fmla="*/ 128 w 177"/>
                <a:gd name="T87" fmla="*/ 111 h 191"/>
                <a:gd name="T88" fmla="*/ 50 w 177"/>
                <a:gd name="T89" fmla="*/ 109 h 191"/>
                <a:gd name="T90" fmla="*/ 54 w 177"/>
                <a:gd name="T91" fmla="*/ 82 h 191"/>
                <a:gd name="T92" fmla="*/ 30 w 177"/>
                <a:gd name="T93" fmla="*/ 72 h 191"/>
                <a:gd name="T94" fmla="*/ 31 w 177"/>
                <a:gd name="T95" fmla="*/ 105 h 191"/>
                <a:gd name="T96" fmla="*/ 48 w 177"/>
                <a:gd name="T97" fmla="*/ 111 h 191"/>
                <a:gd name="T98" fmla="*/ 101 w 177"/>
                <a:gd name="T99" fmla="*/ 106 h 191"/>
                <a:gd name="T100" fmla="*/ 102 w 177"/>
                <a:gd name="T101" fmla="*/ 73 h 191"/>
                <a:gd name="T102" fmla="*/ 71 w 177"/>
                <a:gd name="T103" fmla="*/ 78 h 191"/>
                <a:gd name="T104" fmla="*/ 80 w 177"/>
                <a:gd name="T105" fmla="*/ 109 h 191"/>
                <a:gd name="T106" fmla="*/ 96 w 177"/>
                <a:gd name="T107" fmla="*/ 109 h 191"/>
                <a:gd name="T108" fmla="*/ 65 w 177"/>
                <a:gd name="T109" fmla="*/ 108 h 191"/>
                <a:gd name="T110" fmla="*/ 55 w 177"/>
                <a:gd name="T111" fmla="*/ 155 h 191"/>
                <a:gd name="T112" fmla="*/ 82 w 177"/>
                <a:gd name="T113"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 h="191">
                  <a:moveTo>
                    <a:pt x="56" y="21"/>
                  </a:moveTo>
                  <a:cubicBezTo>
                    <a:pt x="59" y="23"/>
                    <a:pt x="62" y="24"/>
                    <a:pt x="65" y="24"/>
                  </a:cubicBezTo>
                  <a:cubicBezTo>
                    <a:pt x="65" y="24"/>
                    <a:pt x="65" y="24"/>
                    <a:pt x="65" y="24"/>
                  </a:cubicBezTo>
                  <a:cubicBezTo>
                    <a:pt x="65" y="24"/>
                    <a:pt x="65" y="24"/>
                    <a:pt x="65" y="24"/>
                  </a:cubicBezTo>
                  <a:cubicBezTo>
                    <a:pt x="69" y="24"/>
                    <a:pt x="71" y="23"/>
                    <a:pt x="74" y="21"/>
                  </a:cubicBezTo>
                  <a:cubicBezTo>
                    <a:pt x="75" y="19"/>
                    <a:pt x="76" y="18"/>
                    <a:pt x="77" y="16"/>
                  </a:cubicBezTo>
                  <a:cubicBezTo>
                    <a:pt x="77" y="15"/>
                    <a:pt x="77" y="13"/>
                    <a:pt x="77" y="12"/>
                  </a:cubicBezTo>
                  <a:cubicBezTo>
                    <a:pt x="77" y="11"/>
                    <a:pt x="77" y="10"/>
                    <a:pt x="77" y="9"/>
                  </a:cubicBezTo>
                  <a:cubicBezTo>
                    <a:pt x="76" y="7"/>
                    <a:pt x="75" y="5"/>
                    <a:pt x="74" y="4"/>
                  </a:cubicBezTo>
                  <a:cubicBezTo>
                    <a:pt x="71" y="1"/>
                    <a:pt x="69" y="0"/>
                    <a:pt x="65" y="0"/>
                  </a:cubicBezTo>
                  <a:cubicBezTo>
                    <a:pt x="65" y="0"/>
                    <a:pt x="65" y="0"/>
                    <a:pt x="65" y="0"/>
                  </a:cubicBezTo>
                  <a:cubicBezTo>
                    <a:pt x="65" y="0"/>
                    <a:pt x="65" y="0"/>
                    <a:pt x="65" y="0"/>
                  </a:cubicBezTo>
                  <a:cubicBezTo>
                    <a:pt x="62" y="0"/>
                    <a:pt x="59" y="1"/>
                    <a:pt x="56" y="4"/>
                  </a:cubicBezTo>
                  <a:cubicBezTo>
                    <a:pt x="55" y="5"/>
                    <a:pt x="54" y="7"/>
                    <a:pt x="53" y="9"/>
                  </a:cubicBezTo>
                  <a:cubicBezTo>
                    <a:pt x="53" y="10"/>
                    <a:pt x="53" y="11"/>
                    <a:pt x="53" y="12"/>
                  </a:cubicBezTo>
                  <a:cubicBezTo>
                    <a:pt x="53" y="13"/>
                    <a:pt x="53" y="15"/>
                    <a:pt x="53" y="16"/>
                  </a:cubicBezTo>
                  <a:cubicBezTo>
                    <a:pt x="54" y="18"/>
                    <a:pt x="55" y="19"/>
                    <a:pt x="56" y="21"/>
                  </a:cubicBezTo>
                  <a:close/>
                  <a:moveTo>
                    <a:pt x="102" y="21"/>
                  </a:moveTo>
                  <a:cubicBezTo>
                    <a:pt x="105" y="23"/>
                    <a:pt x="108" y="24"/>
                    <a:pt x="111" y="24"/>
                  </a:cubicBezTo>
                  <a:cubicBezTo>
                    <a:pt x="111" y="24"/>
                    <a:pt x="111" y="24"/>
                    <a:pt x="111" y="24"/>
                  </a:cubicBezTo>
                  <a:cubicBezTo>
                    <a:pt x="111" y="24"/>
                    <a:pt x="111" y="24"/>
                    <a:pt x="111" y="24"/>
                  </a:cubicBezTo>
                  <a:cubicBezTo>
                    <a:pt x="114" y="24"/>
                    <a:pt x="117" y="23"/>
                    <a:pt x="120" y="21"/>
                  </a:cubicBezTo>
                  <a:cubicBezTo>
                    <a:pt x="121" y="19"/>
                    <a:pt x="122" y="18"/>
                    <a:pt x="123" y="16"/>
                  </a:cubicBezTo>
                  <a:cubicBezTo>
                    <a:pt x="123" y="15"/>
                    <a:pt x="123" y="13"/>
                    <a:pt x="123" y="12"/>
                  </a:cubicBezTo>
                  <a:cubicBezTo>
                    <a:pt x="123" y="11"/>
                    <a:pt x="123" y="10"/>
                    <a:pt x="123" y="9"/>
                  </a:cubicBezTo>
                  <a:cubicBezTo>
                    <a:pt x="122" y="7"/>
                    <a:pt x="121" y="5"/>
                    <a:pt x="120" y="4"/>
                  </a:cubicBezTo>
                  <a:cubicBezTo>
                    <a:pt x="117" y="1"/>
                    <a:pt x="114" y="0"/>
                    <a:pt x="111" y="0"/>
                  </a:cubicBezTo>
                  <a:cubicBezTo>
                    <a:pt x="111" y="0"/>
                    <a:pt x="111" y="0"/>
                    <a:pt x="111" y="0"/>
                  </a:cubicBezTo>
                  <a:cubicBezTo>
                    <a:pt x="111" y="0"/>
                    <a:pt x="111" y="0"/>
                    <a:pt x="111" y="0"/>
                  </a:cubicBezTo>
                  <a:cubicBezTo>
                    <a:pt x="108" y="0"/>
                    <a:pt x="105" y="1"/>
                    <a:pt x="102" y="4"/>
                  </a:cubicBezTo>
                  <a:cubicBezTo>
                    <a:pt x="101" y="5"/>
                    <a:pt x="100" y="7"/>
                    <a:pt x="99" y="9"/>
                  </a:cubicBezTo>
                  <a:cubicBezTo>
                    <a:pt x="99" y="10"/>
                    <a:pt x="99" y="11"/>
                    <a:pt x="99" y="12"/>
                  </a:cubicBezTo>
                  <a:cubicBezTo>
                    <a:pt x="99" y="13"/>
                    <a:pt x="99" y="15"/>
                    <a:pt x="99" y="16"/>
                  </a:cubicBezTo>
                  <a:cubicBezTo>
                    <a:pt x="100" y="18"/>
                    <a:pt x="101" y="19"/>
                    <a:pt x="102" y="21"/>
                  </a:cubicBezTo>
                  <a:close/>
                  <a:moveTo>
                    <a:pt x="33" y="61"/>
                  </a:moveTo>
                  <a:cubicBezTo>
                    <a:pt x="36" y="64"/>
                    <a:pt x="39" y="65"/>
                    <a:pt x="42" y="65"/>
                  </a:cubicBezTo>
                  <a:cubicBezTo>
                    <a:pt x="42" y="65"/>
                    <a:pt x="42" y="65"/>
                    <a:pt x="42" y="65"/>
                  </a:cubicBezTo>
                  <a:cubicBezTo>
                    <a:pt x="42" y="65"/>
                    <a:pt x="42" y="65"/>
                    <a:pt x="42" y="65"/>
                  </a:cubicBezTo>
                  <a:cubicBezTo>
                    <a:pt x="46" y="65"/>
                    <a:pt x="48" y="64"/>
                    <a:pt x="51" y="61"/>
                  </a:cubicBezTo>
                  <a:cubicBezTo>
                    <a:pt x="52" y="60"/>
                    <a:pt x="53" y="58"/>
                    <a:pt x="54" y="56"/>
                  </a:cubicBezTo>
                  <a:cubicBezTo>
                    <a:pt x="54" y="55"/>
                    <a:pt x="54" y="54"/>
                    <a:pt x="54" y="53"/>
                  </a:cubicBezTo>
                  <a:cubicBezTo>
                    <a:pt x="54" y="51"/>
                    <a:pt x="54" y="50"/>
                    <a:pt x="54" y="49"/>
                  </a:cubicBezTo>
                  <a:cubicBezTo>
                    <a:pt x="53" y="47"/>
                    <a:pt x="52" y="46"/>
                    <a:pt x="51" y="44"/>
                  </a:cubicBezTo>
                  <a:cubicBezTo>
                    <a:pt x="48" y="42"/>
                    <a:pt x="46" y="40"/>
                    <a:pt x="42" y="40"/>
                  </a:cubicBezTo>
                  <a:cubicBezTo>
                    <a:pt x="42" y="40"/>
                    <a:pt x="42" y="40"/>
                    <a:pt x="42" y="40"/>
                  </a:cubicBezTo>
                  <a:cubicBezTo>
                    <a:pt x="42" y="40"/>
                    <a:pt x="42" y="40"/>
                    <a:pt x="42" y="40"/>
                  </a:cubicBezTo>
                  <a:cubicBezTo>
                    <a:pt x="39" y="40"/>
                    <a:pt x="36" y="42"/>
                    <a:pt x="33" y="44"/>
                  </a:cubicBezTo>
                  <a:cubicBezTo>
                    <a:pt x="32" y="46"/>
                    <a:pt x="31" y="47"/>
                    <a:pt x="30" y="49"/>
                  </a:cubicBezTo>
                  <a:cubicBezTo>
                    <a:pt x="30" y="50"/>
                    <a:pt x="30" y="51"/>
                    <a:pt x="30" y="53"/>
                  </a:cubicBezTo>
                  <a:cubicBezTo>
                    <a:pt x="30" y="54"/>
                    <a:pt x="30" y="55"/>
                    <a:pt x="30" y="56"/>
                  </a:cubicBezTo>
                  <a:cubicBezTo>
                    <a:pt x="31" y="58"/>
                    <a:pt x="32" y="60"/>
                    <a:pt x="33" y="61"/>
                  </a:cubicBezTo>
                  <a:close/>
                  <a:moveTo>
                    <a:pt x="76" y="49"/>
                  </a:moveTo>
                  <a:cubicBezTo>
                    <a:pt x="76" y="50"/>
                    <a:pt x="76" y="51"/>
                    <a:pt x="76" y="53"/>
                  </a:cubicBezTo>
                  <a:cubicBezTo>
                    <a:pt x="76" y="54"/>
                    <a:pt x="76" y="55"/>
                    <a:pt x="76" y="56"/>
                  </a:cubicBezTo>
                  <a:cubicBezTo>
                    <a:pt x="77" y="58"/>
                    <a:pt x="78" y="60"/>
                    <a:pt x="79" y="61"/>
                  </a:cubicBezTo>
                  <a:cubicBezTo>
                    <a:pt x="82" y="64"/>
                    <a:pt x="85" y="65"/>
                    <a:pt x="88" y="65"/>
                  </a:cubicBezTo>
                  <a:cubicBezTo>
                    <a:pt x="88" y="65"/>
                    <a:pt x="88" y="65"/>
                    <a:pt x="88" y="65"/>
                  </a:cubicBezTo>
                  <a:cubicBezTo>
                    <a:pt x="88" y="65"/>
                    <a:pt x="88" y="65"/>
                    <a:pt x="88" y="65"/>
                  </a:cubicBezTo>
                  <a:cubicBezTo>
                    <a:pt x="92" y="65"/>
                    <a:pt x="94" y="64"/>
                    <a:pt x="97" y="61"/>
                  </a:cubicBezTo>
                  <a:cubicBezTo>
                    <a:pt x="98" y="60"/>
                    <a:pt x="99" y="58"/>
                    <a:pt x="100" y="56"/>
                  </a:cubicBezTo>
                  <a:cubicBezTo>
                    <a:pt x="100" y="55"/>
                    <a:pt x="100" y="54"/>
                    <a:pt x="100" y="53"/>
                  </a:cubicBezTo>
                  <a:cubicBezTo>
                    <a:pt x="100" y="51"/>
                    <a:pt x="100" y="50"/>
                    <a:pt x="100" y="49"/>
                  </a:cubicBezTo>
                  <a:cubicBezTo>
                    <a:pt x="99" y="47"/>
                    <a:pt x="98" y="46"/>
                    <a:pt x="97" y="44"/>
                  </a:cubicBezTo>
                  <a:cubicBezTo>
                    <a:pt x="94" y="42"/>
                    <a:pt x="92" y="40"/>
                    <a:pt x="88" y="40"/>
                  </a:cubicBezTo>
                  <a:cubicBezTo>
                    <a:pt x="88" y="40"/>
                    <a:pt x="88" y="40"/>
                    <a:pt x="88" y="40"/>
                  </a:cubicBezTo>
                  <a:cubicBezTo>
                    <a:pt x="88" y="40"/>
                    <a:pt x="88" y="40"/>
                    <a:pt x="88" y="40"/>
                  </a:cubicBezTo>
                  <a:cubicBezTo>
                    <a:pt x="85" y="40"/>
                    <a:pt x="82" y="42"/>
                    <a:pt x="79" y="44"/>
                  </a:cubicBezTo>
                  <a:cubicBezTo>
                    <a:pt x="78" y="46"/>
                    <a:pt x="77" y="47"/>
                    <a:pt x="76" y="49"/>
                  </a:cubicBezTo>
                  <a:close/>
                  <a:moveTo>
                    <a:pt x="122" y="49"/>
                  </a:moveTo>
                  <a:cubicBezTo>
                    <a:pt x="122" y="50"/>
                    <a:pt x="122" y="51"/>
                    <a:pt x="122" y="53"/>
                  </a:cubicBezTo>
                  <a:cubicBezTo>
                    <a:pt x="122" y="54"/>
                    <a:pt x="122" y="55"/>
                    <a:pt x="122" y="56"/>
                  </a:cubicBezTo>
                  <a:cubicBezTo>
                    <a:pt x="123" y="58"/>
                    <a:pt x="124" y="60"/>
                    <a:pt x="125" y="61"/>
                  </a:cubicBezTo>
                  <a:cubicBezTo>
                    <a:pt x="128" y="64"/>
                    <a:pt x="131" y="65"/>
                    <a:pt x="134" y="65"/>
                  </a:cubicBezTo>
                  <a:cubicBezTo>
                    <a:pt x="134" y="65"/>
                    <a:pt x="134" y="65"/>
                    <a:pt x="134" y="65"/>
                  </a:cubicBezTo>
                  <a:cubicBezTo>
                    <a:pt x="134" y="65"/>
                    <a:pt x="134" y="65"/>
                    <a:pt x="134" y="65"/>
                  </a:cubicBezTo>
                  <a:cubicBezTo>
                    <a:pt x="137" y="65"/>
                    <a:pt x="140" y="64"/>
                    <a:pt x="143" y="61"/>
                  </a:cubicBezTo>
                  <a:cubicBezTo>
                    <a:pt x="144" y="60"/>
                    <a:pt x="145" y="58"/>
                    <a:pt x="146" y="56"/>
                  </a:cubicBezTo>
                  <a:cubicBezTo>
                    <a:pt x="146" y="55"/>
                    <a:pt x="146" y="54"/>
                    <a:pt x="146" y="53"/>
                  </a:cubicBezTo>
                  <a:cubicBezTo>
                    <a:pt x="146" y="51"/>
                    <a:pt x="146" y="50"/>
                    <a:pt x="146" y="49"/>
                  </a:cubicBezTo>
                  <a:cubicBezTo>
                    <a:pt x="145" y="47"/>
                    <a:pt x="144" y="46"/>
                    <a:pt x="143" y="44"/>
                  </a:cubicBezTo>
                  <a:cubicBezTo>
                    <a:pt x="140" y="42"/>
                    <a:pt x="137" y="40"/>
                    <a:pt x="134" y="40"/>
                  </a:cubicBezTo>
                  <a:cubicBezTo>
                    <a:pt x="134" y="40"/>
                    <a:pt x="134" y="40"/>
                    <a:pt x="134" y="40"/>
                  </a:cubicBezTo>
                  <a:cubicBezTo>
                    <a:pt x="134" y="40"/>
                    <a:pt x="134" y="40"/>
                    <a:pt x="134" y="40"/>
                  </a:cubicBezTo>
                  <a:cubicBezTo>
                    <a:pt x="131" y="40"/>
                    <a:pt x="128" y="42"/>
                    <a:pt x="125" y="44"/>
                  </a:cubicBezTo>
                  <a:cubicBezTo>
                    <a:pt x="124" y="46"/>
                    <a:pt x="123" y="47"/>
                    <a:pt x="122" y="49"/>
                  </a:cubicBezTo>
                  <a:close/>
                  <a:moveTo>
                    <a:pt x="31" y="112"/>
                  </a:moveTo>
                  <a:cubicBezTo>
                    <a:pt x="28" y="109"/>
                    <a:pt x="24" y="108"/>
                    <a:pt x="19" y="108"/>
                  </a:cubicBezTo>
                  <a:cubicBezTo>
                    <a:pt x="19" y="108"/>
                    <a:pt x="19" y="108"/>
                    <a:pt x="19" y="108"/>
                  </a:cubicBezTo>
                  <a:cubicBezTo>
                    <a:pt x="19" y="108"/>
                    <a:pt x="19" y="108"/>
                    <a:pt x="19" y="108"/>
                  </a:cubicBezTo>
                  <a:cubicBezTo>
                    <a:pt x="15" y="108"/>
                    <a:pt x="11" y="109"/>
                    <a:pt x="7" y="112"/>
                  </a:cubicBezTo>
                  <a:cubicBezTo>
                    <a:pt x="7" y="112"/>
                    <a:pt x="6" y="113"/>
                    <a:pt x="5" y="114"/>
                  </a:cubicBezTo>
                  <a:cubicBezTo>
                    <a:pt x="1" y="117"/>
                    <a:pt x="0" y="122"/>
                    <a:pt x="0" y="127"/>
                  </a:cubicBezTo>
                  <a:cubicBezTo>
                    <a:pt x="0" y="150"/>
                    <a:pt x="0" y="150"/>
                    <a:pt x="0" y="150"/>
                  </a:cubicBezTo>
                  <a:cubicBezTo>
                    <a:pt x="0" y="151"/>
                    <a:pt x="1" y="152"/>
                    <a:pt x="2" y="152"/>
                  </a:cubicBezTo>
                  <a:cubicBezTo>
                    <a:pt x="6" y="152"/>
                    <a:pt x="6" y="152"/>
                    <a:pt x="6" y="152"/>
                  </a:cubicBezTo>
                  <a:cubicBezTo>
                    <a:pt x="8" y="152"/>
                    <a:pt x="9" y="153"/>
                    <a:pt x="9" y="155"/>
                  </a:cubicBezTo>
                  <a:cubicBezTo>
                    <a:pt x="9" y="189"/>
                    <a:pt x="9" y="189"/>
                    <a:pt x="9" y="189"/>
                  </a:cubicBezTo>
                  <a:cubicBezTo>
                    <a:pt x="9" y="190"/>
                    <a:pt x="10" y="191"/>
                    <a:pt x="11" y="191"/>
                  </a:cubicBezTo>
                  <a:cubicBezTo>
                    <a:pt x="27" y="191"/>
                    <a:pt x="27" y="191"/>
                    <a:pt x="27" y="191"/>
                  </a:cubicBezTo>
                  <a:cubicBezTo>
                    <a:pt x="29" y="191"/>
                    <a:pt x="30" y="190"/>
                    <a:pt x="30" y="189"/>
                  </a:cubicBezTo>
                  <a:cubicBezTo>
                    <a:pt x="30" y="155"/>
                    <a:pt x="30" y="155"/>
                    <a:pt x="30" y="155"/>
                  </a:cubicBezTo>
                  <a:cubicBezTo>
                    <a:pt x="30" y="153"/>
                    <a:pt x="31" y="152"/>
                    <a:pt x="32" y="152"/>
                  </a:cubicBezTo>
                  <a:cubicBezTo>
                    <a:pt x="36" y="152"/>
                    <a:pt x="36" y="152"/>
                    <a:pt x="36" y="152"/>
                  </a:cubicBezTo>
                  <a:cubicBezTo>
                    <a:pt x="38" y="152"/>
                    <a:pt x="39" y="151"/>
                    <a:pt x="39" y="150"/>
                  </a:cubicBezTo>
                  <a:cubicBezTo>
                    <a:pt x="39" y="127"/>
                    <a:pt x="39" y="127"/>
                    <a:pt x="39" y="127"/>
                  </a:cubicBezTo>
                  <a:cubicBezTo>
                    <a:pt x="39" y="122"/>
                    <a:pt x="37" y="117"/>
                    <a:pt x="33" y="114"/>
                  </a:cubicBezTo>
                  <a:cubicBezTo>
                    <a:pt x="32" y="113"/>
                    <a:pt x="32" y="112"/>
                    <a:pt x="31" y="112"/>
                  </a:cubicBezTo>
                  <a:close/>
                  <a:moveTo>
                    <a:pt x="11" y="102"/>
                  </a:moveTo>
                  <a:cubicBezTo>
                    <a:pt x="13" y="104"/>
                    <a:pt x="16" y="105"/>
                    <a:pt x="19" y="105"/>
                  </a:cubicBezTo>
                  <a:cubicBezTo>
                    <a:pt x="19" y="105"/>
                    <a:pt x="19" y="105"/>
                    <a:pt x="19" y="105"/>
                  </a:cubicBezTo>
                  <a:cubicBezTo>
                    <a:pt x="19" y="105"/>
                    <a:pt x="19" y="105"/>
                    <a:pt x="19" y="105"/>
                  </a:cubicBezTo>
                  <a:cubicBezTo>
                    <a:pt x="23" y="105"/>
                    <a:pt x="25" y="104"/>
                    <a:pt x="28" y="102"/>
                  </a:cubicBezTo>
                  <a:cubicBezTo>
                    <a:pt x="29" y="100"/>
                    <a:pt x="30" y="99"/>
                    <a:pt x="31" y="97"/>
                  </a:cubicBezTo>
                  <a:cubicBezTo>
                    <a:pt x="31" y="95"/>
                    <a:pt x="31" y="94"/>
                    <a:pt x="31" y="93"/>
                  </a:cubicBezTo>
                  <a:cubicBezTo>
                    <a:pt x="31" y="92"/>
                    <a:pt x="31" y="91"/>
                    <a:pt x="31" y="90"/>
                  </a:cubicBezTo>
                  <a:cubicBezTo>
                    <a:pt x="30" y="88"/>
                    <a:pt x="29" y="86"/>
                    <a:pt x="28" y="84"/>
                  </a:cubicBezTo>
                  <a:cubicBezTo>
                    <a:pt x="25" y="82"/>
                    <a:pt x="23" y="81"/>
                    <a:pt x="19" y="81"/>
                  </a:cubicBezTo>
                  <a:cubicBezTo>
                    <a:pt x="19" y="81"/>
                    <a:pt x="19" y="81"/>
                    <a:pt x="19" y="81"/>
                  </a:cubicBezTo>
                  <a:cubicBezTo>
                    <a:pt x="19" y="81"/>
                    <a:pt x="19" y="81"/>
                    <a:pt x="19" y="81"/>
                  </a:cubicBezTo>
                  <a:cubicBezTo>
                    <a:pt x="16" y="81"/>
                    <a:pt x="13" y="82"/>
                    <a:pt x="11" y="84"/>
                  </a:cubicBezTo>
                  <a:cubicBezTo>
                    <a:pt x="9" y="86"/>
                    <a:pt x="8" y="88"/>
                    <a:pt x="8" y="90"/>
                  </a:cubicBezTo>
                  <a:cubicBezTo>
                    <a:pt x="7" y="91"/>
                    <a:pt x="7" y="92"/>
                    <a:pt x="7" y="93"/>
                  </a:cubicBezTo>
                  <a:cubicBezTo>
                    <a:pt x="7" y="94"/>
                    <a:pt x="7" y="95"/>
                    <a:pt x="8" y="97"/>
                  </a:cubicBezTo>
                  <a:cubicBezTo>
                    <a:pt x="8" y="98"/>
                    <a:pt x="9" y="100"/>
                    <a:pt x="11" y="102"/>
                  </a:cubicBezTo>
                  <a:close/>
                  <a:moveTo>
                    <a:pt x="123" y="112"/>
                  </a:moveTo>
                  <a:cubicBezTo>
                    <a:pt x="120" y="109"/>
                    <a:pt x="116" y="108"/>
                    <a:pt x="111" y="108"/>
                  </a:cubicBezTo>
                  <a:cubicBezTo>
                    <a:pt x="111" y="108"/>
                    <a:pt x="111" y="108"/>
                    <a:pt x="111" y="108"/>
                  </a:cubicBezTo>
                  <a:cubicBezTo>
                    <a:pt x="111" y="108"/>
                    <a:pt x="111" y="108"/>
                    <a:pt x="111" y="108"/>
                  </a:cubicBezTo>
                  <a:cubicBezTo>
                    <a:pt x="106" y="108"/>
                    <a:pt x="103" y="109"/>
                    <a:pt x="99" y="112"/>
                  </a:cubicBezTo>
                  <a:cubicBezTo>
                    <a:pt x="98" y="112"/>
                    <a:pt x="98" y="113"/>
                    <a:pt x="97" y="114"/>
                  </a:cubicBezTo>
                  <a:cubicBezTo>
                    <a:pt x="93" y="117"/>
                    <a:pt x="91" y="122"/>
                    <a:pt x="91" y="127"/>
                  </a:cubicBezTo>
                  <a:cubicBezTo>
                    <a:pt x="91" y="150"/>
                    <a:pt x="91" y="150"/>
                    <a:pt x="91" y="150"/>
                  </a:cubicBezTo>
                  <a:cubicBezTo>
                    <a:pt x="91" y="151"/>
                    <a:pt x="92" y="152"/>
                    <a:pt x="94" y="152"/>
                  </a:cubicBezTo>
                  <a:cubicBezTo>
                    <a:pt x="98" y="152"/>
                    <a:pt x="98" y="152"/>
                    <a:pt x="98" y="152"/>
                  </a:cubicBezTo>
                  <a:cubicBezTo>
                    <a:pt x="99" y="152"/>
                    <a:pt x="100" y="153"/>
                    <a:pt x="100" y="155"/>
                  </a:cubicBezTo>
                  <a:cubicBezTo>
                    <a:pt x="100" y="189"/>
                    <a:pt x="100" y="189"/>
                    <a:pt x="100" y="189"/>
                  </a:cubicBezTo>
                  <a:cubicBezTo>
                    <a:pt x="100" y="190"/>
                    <a:pt x="102" y="191"/>
                    <a:pt x="103" y="191"/>
                  </a:cubicBezTo>
                  <a:cubicBezTo>
                    <a:pt x="119" y="191"/>
                    <a:pt x="119" y="191"/>
                    <a:pt x="119" y="191"/>
                  </a:cubicBezTo>
                  <a:cubicBezTo>
                    <a:pt x="121" y="191"/>
                    <a:pt x="122" y="190"/>
                    <a:pt x="122" y="189"/>
                  </a:cubicBezTo>
                  <a:cubicBezTo>
                    <a:pt x="122" y="155"/>
                    <a:pt x="122" y="155"/>
                    <a:pt x="122" y="155"/>
                  </a:cubicBezTo>
                  <a:cubicBezTo>
                    <a:pt x="122" y="153"/>
                    <a:pt x="123" y="152"/>
                    <a:pt x="124" y="152"/>
                  </a:cubicBezTo>
                  <a:cubicBezTo>
                    <a:pt x="128" y="152"/>
                    <a:pt x="128" y="152"/>
                    <a:pt x="128" y="152"/>
                  </a:cubicBezTo>
                  <a:cubicBezTo>
                    <a:pt x="130" y="152"/>
                    <a:pt x="131" y="151"/>
                    <a:pt x="131" y="150"/>
                  </a:cubicBezTo>
                  <a:cubicBezTo>
                    <a:pt x="131" y="127"/>
                    <a:pt x="131" y="127"/>
                    <a:pt x="131" y="127"/>
                  </a:cubicBezTo>
                  <a:cubicBezTo>
                    <a:pt x="131" y="122"/>
                    <a:pt x="129" y="117"/>
                    <a:pt x="125" y="114"/>
                  </a:cubicBezTo>
                  <a:cubicBezTo>
                    <a:pt x="124" y="113"/>
                    <a:pt x="124" y="112"/>
                    <a:pt x="123" y="112"/>
                  </a:cubicBezTo>
                  <a:close/>
                  <a:moveTo>
                    <a:pt x="171" y="114"/>
                  </a:moveTo>
                  <a:cubicBezTo>
                    <a:pt x="170" y="113"/>
                    <a:pt x="170" y="112"/>
                    <a:pt x="169" y="112"/>
                  </a:cubicBezTo>
                  <a:cubicBezTo>
                    <a:pt x="165" y="109"/>
                    <a:pt x="162" y="108"/>
                    <a:pt x="157" y="108"/>
                  </a:cubicBezTo>
                  <a:cubicBezTo>
                    <a:pt x="157" y="108"/>
                    <a:pt x="157" y="108"/>
                    <a:pt x="157" y="108"/>
                  </a:cubicBezTo>
                  <a:cubicBezTo>
                    <a:pt x="157" y="108"/>
                    <a:pt x="157" y="108"/>
                    <a:pt x="157" y="108"/>
                  </a:cubicBezTo>
                  <a:cubicBezTo>
                    <a:pt x="152" y="108"/>
                    <a:pt x="148" y="109"/>
                    <a:pt x="145" y="112"/>
                  </a:cubicBezTo>
                  <a:cubicBezTo>
                    <a:pt x="144" y="112"/>
                    <a:pt x="144" y="113"/>
                    <a:pt x="143" y="114"/>
                  </a:cubicBezTo>
                  <a:cubicBezTo>
                    <a:pt x="139" y="117"/>
                    <a:pt x="137" y="122"/>
                    <a:pt x="137" y="127"/>
                  </a:cubicBezTo>
                  <a:cubicBezTo>
                    <a:pt x="137" y="150"/>
                    <a:pt x="137" y="150"/>
                    <a:pt x="137" y="150"/>
                  </a:cubicBezTo>
                  <a:cubicBezTo>
                    <a:pt x="137" y="151"/>
                    <a:pt x="138" y="152"/>
                    <a:pt x="140" y="152"/>
                  </a:cubicBezTo>
                  <a:cubicBezTo>
                    <a:pt x="144" y="152"/>
                    <a:pt x="144" y="152"/>
                    <a:pt x="144" y="152"/>
                  </a:cubicBezTo>
                  <a:cubicBezTo>
                    <a:pt x="145" y="152"/>
                    <a:pt x="146" y="153"/>
                    <a:pt x="146" y="155"/>
                  </a:cubicBezTo>
                  <a:cubicBezTo>
                    <a:pt x="146" y="189"/>
                    <a:pt x="146" y="189"/>
                    <a:pt x="146" y="189"/>
                  </a:cubicBezTo>
                  <a:cubicBezTo>
                    <a:pt x="146" y="190"/>
                    <a:pt x="147" y="191"/>
                    <a:pt x="149" y="191"/>
                  </a:cubicBezTo>
                  <a:cubicBezTo>
                    <a:pt x="165" y="191"/>
                    <a:pt x="165" y="191"/>
                    <a:pt x="165" y="191"/>
                  </a:cubicBezTo>
                  <a:cubicBezTo>
                    <a:pt x="166" y="191"/>
                    <a:pt x="168" y="190"/>
                    <a:pt x="168" y="189"/>
                  </a:cubicBezTo>
                  <a:cubicBezTo>
                    <a:pt x="168" y="155"/>
                    <a:pt x="168" y="155"/>
                    <a:pt x="168" y="155"/>
                  </a:cubicBezTo>
                  <a:cubicBezTo>
                    <a:pt x="168" y="153"/>
                    <a:pt x="169" y="152"/>
                    <a:pt x="170" y="152"/>
                  </a:cubicBezTo>
                  <a:cubicBezTo>
                    <a:pt x="174" y="152"/>
                    <a:pt x="174" y="152"/>
                    <a:pt x="174" y="152"/>
                  </a:cubicBezTo>
                  <a:cubicBezTo>
                    <a:pt x="176" y="152"/>
                    <a:pt x="177" y="151"/>
                    <a:pt x="177" y="150"/>
                  </a:cubicBezTo>
                  <a:cubicBezTo>
                    <a:pt x="177" y="127"/>
                    <a:pt x="177" y="127"/>
                    <a:pt x="177" y="127"/>
                  </a:cubicBezTo>
                  <a:cubicBezTo>
                    <a:pt x="177" y="122"/>
                    <a:pt x="175" y="117"/>
                    <a:pt x="171" y="114"/>
                  </a:cubicBezTo>
                  <a:close/>
                  <a:moveTo>
                    <a:pt x="145" y="90"/>
                  </a:moveTo>
                  <a:cubicBezTo>
                    <a:pt x="145" y="91"/>
                    <a:pt x="145" y="92"/>
                    <a:pt x="145" y="93"/>
                  </a:cubicBezTo>
                  <a:cubicBezTo>
                    <a:pt x="145" y="94"/>
                    <a:pt x="145" y="95"/>
                    <a:pt x="145" y="97"/>
                  </a:cubicBezTo>
                  <a:cubicBezTo>
                    <a:pt x="146" y="98"/>
                    <a:pt x="147" y="100"/>
                    <a:pt x="148" y="102"/>
                  </a:cubicBezTo>
                  <a:cubicBezTo>
                    <a:pt x="151" y="104"/>
                    <a:pt x="154" y="105"/>
                    <a:pt x="157" y="105"/>
                  </a:cubicBezTo>
                  <a:cubicBezTo>
                    <a:pt x="157" y="105"/>
                    <a:pt x="157" y="105"/>
                    <a:pt x="157" y="105"/>
                  </a:cubicBezTo>
                  <a:cubicBezTo>
                    <a:pt x="157" y="105"/>
                    <a:pt x="157" y="105"/>
                    <a:pt x="157" y="105"/>
                  </a:cubicBezTo>
                  <a:cubicBezTo>
                    <a:pt x="160" y="105"/>
                    <a:pt x="163" y="104"/>
                    <a:pt x="166" y="102"/>
                  </a:cubicBezTo>
                  <a:cubicBezTo>
                    <a:pt x="167" y="100"/>
                    <a:pt x="168" y="99"/>
                    <a:pt x="169" y="97"/>
                  </a:cubicBezTo>
                  <a:cubicBezTo>
                    <a:pt x="169" y="95"/>
                    <a:pt x="169" y="94"/>
                    <a:pt x="169" y="93"/>
                  </a:cubicBezTo>
                  <a:cubicBezTo>
                    <a:pt x="169" y="92"/>
                    <a:pt x="169" y="91"/>
                    <a:pt x="169" y="90"/>
                  </a:cubicBezTo>
                  <a:cubicBezTo>
                    <a:pt x="168" y="88"/>
                    <a:pt x="167" y="86"/>
                    <a:pt x="166" y="84"/>
                  </a:cubicBezTo>
                  <a:cubicBezTo>
                    <a:pt x="163" y="82"/>
                    <a:pt x="160" y="81"/>
                    <a:pt x="157" y="81"/>
                  </a:cubicBezTo>
                  <a:cubicBezTo>
                    <a:pt x="157" y="81"/>
                    <a:pt x="157" y="81"/>
                    <a:pt x="157" y="81"/>
                  </a:cubicBezTo>
                  <a:cubicBezTo>
                    <a:pt x="157" y="81"/>
                    <a:pt x="157" y="81"/>
                    <a:pt x="157" y="81"/>
                  </a:cubicBezTo>
                  <a:cubicBezTo>
                    <a:pt x="154" y="81"/>
                    <a:pt x="151" y="82"/>
                    <a:pt x="148" y="84"/>
                  </a:cubicBezTo>
                  <a:cubicBezTo>
                    <a:pt x="147" y="86"/>
                    <a:pt x="146" y="88"/>
                    <a:pt x="145" y="90"/>
                  </a:cubicBezTo>
                  <a:close/>
                  <a:moveTo>
                    <a:pt x="104" y="48"/>
                  </a:moveTo>
                  <a:cubicBezTo>
                    <a:pt x="104" y="53"/>
                    <a:pt x="104" y="53"/>
                    <a:pt x="104" y="53"/>
                  </a:cubicBezTo>
                  <a:cubicBezTo>
                    <a:pt x="104" y="53"/>
                    <a:pt x="104" y="57"/>
                    <a:pt x="104" y="57"/>
                  </a:cubicBezTo>
                  <a:cubicBezTo>
                    <a:pt x="103" y="60"/>
                    <a:pt x="102" y="62"/>
                    <a:pt x="100" y="64"/>
                  </a:cubicBezTo>
                  <a:cubicBezTo>
                    <a:pt x="99" y="65"/>
                    <a:pt x="98" y="65"/>
                    <a:pt x="98" y="66"/>
                  </a:cubicBezTo>
                  <a:cubicBezTo>
                    <a:pt x="99" y="66"/>
                    <a:pt x="101" y="67"/>
                    <a:pt x="102" y="68"/>
                  </a:cubicBezTo>
                  <a:cubicBezTo>
                    <a:pt x="103" y="69"/>
                    <a:pt x="103" y="69"/>
                    <a:pt x="103" y="69"/>
                  </a:cubicBezTo>
                  <a:cubicBezTo>
                    <a:pt x="105" y="70"/>
                    <a:pt x="105" y="70"/>
                    <a:pt x="105" y="70"/>
                  </a:cubicBezTo>
                  <a:cubicBezTo>
                    <a:pt x="105" y="70"/>
                    <a:pt x="105" y="70"/>
                    <a:pt x="105" y="70"/>
                  </a:cubicBezTo>
                  <a:cubicBezTo>
                    <a:pt x="105" y="70"/>
                    <a:pt x="105" y="70"/>
                    <a:pt x="105" y="70"/>
                  </a:cubicBezTo>
                  <a:cubicBezTo>
                    <a:pt x="108" y="73"/>
                    <a:pt x="110" y="77"/>
                    <a:pt x="111" y="81"/>
                  </a:cubicBezTo>
                  <a:cubicBezTo>
                    <a:pt x="108" y="81"/>
                    <a:pt x="105" y="82"/>
                    <a:pt x="102" y="84"/>
                  </a:cubicBezTo>
                  <a:cubicBezTo>
                    <a:pt x="101" y="86"/>
                    <a:pt x="100" y="88"/>
                    <a:pt x="99" y="90"/>
                  </a:cubicBezTo>
                  <a:cubicBezTo>
                    <a:pt x="99" y="91"/>
                    <a:pt x="99" y="92"/>
                    <a:pt x="99" y="93"/>
                  </a:cubicBezTo>
                  <a:cubicBezTo>
                    <a:pt x="99" y="94"/>
                    <a:pt x="99" y="95"/>
                    <a:pt x="99" y="97"/>
                  </a:cubicBezTo>
                  <a:cubicBezTo>
                    <a:pt x="100" y="98"/>
                    <a:pt x="101" y="100"/>
                    <a:pt x="102" y="102"/>
                  </a:cubicBezTo>
                  <a:cubicBezTo>
                    <a:pt x="105" y="104"/>
                    <a:pt x="108" y="105"/>
                    <a:pt x="111" y="105"/>
                  </a:cubicBezTo>
                  <a:cubicBezTo>
                    <a:pt x="111" y="105"/>
                    <a:pt x="111" y="105"/>
                    <a:pt x="111" y="105"/>
                  </a:cubicBezTo>
                  <a:cubicBezTo>
                    <a:pt x="111" y="105"/>
                    <a:pt x="111" y="105"/>
                    <a:pt x="111" y="105"/>
                  </a:cubicBezTo>
                  <a:cubicBezTo>
                    <a:pt x="114" y="105"/>
                    <a:pt x="117" y="104"/>
                    <a:pt x="120" y="102"/>
                  </a:cubicBezTo>
                  <a:cubicBezTo>
                    <a:pt x="121" y="100"/>
                    <a:pt x="122" y="99"/>
                    <a:pt x="123" y="97"/>
                  </a:cubicBezTo>
                  <a:cubicBezTo>
                    <a:pt x="123" y="95"/>
                    <a:pt x="123" y="94"/>
                    <a:pt x="123" y="93"/>
                  </a:cubicBezTo>
                  <a:cubicBezTo>
                    <a:pt x="123" y="92"/>
                    <a:pt x="123" y="91"/>
                    <a:pt x="123" y="90"/>
                  </a:cubicBezTo>
                  <a:cubicBezTo>
                    <a:pt x="122" y="88"/>
                    <a:pt x="121" y="86"/>
                    <a:pt x="120" y="84"/>
                  </a:cubicBezTo>
                  <a:cubicBezTo>
                    <a:pt x="117" y="82"/>
                    <a:pt x="115" y="81"/>
                    <a:pt x="111" y="81"/>
                  </a:cubicBezTo>
                  <a:cubicBezTo>
                    <a:pt x="112" y="77"/>
                    <a:pt x="114" y="73"/>
                    <a:pt x="117" y="70"/>
                  </a:cubicBezTo>
                  <a:cubicBezTo>
                    <a:pt x="119" y="69"/>
                    <a:pt x="119" y="69"/>
                    <a:pt x="119" y="69"/>
                  </a:cubicBezTo>
                  <a:cubicBezTo>
                    <a:pt x="119" y="69"/>
                    <a:pt x="120" y="68"/>
                    <a:pt x="120" y="68"/>
                  </a:cubicBezTo>
                  <a:cubicBezTo>
                    <a:pt x="121" y="67"/>
                    <a:pt x="123" y="66"/>
                    <a:pt x="124" y="66"/>
                  </a:cubicBezTo>
                  <a:cubicBezTo>
                    <a:pt x="124" y="65"/>
                    <a:pt x="123" y="65"/>
                    <a:pt x="122" y="64"/>
                  </a:cubicBezTo>
                  <a:cubicBezTo>
                    <a:pt x="121" y="62"/>
                    <a:pt x="119" y="60"/>
                    <a:pt x="118" y="57"/>
                  </a:cubicBezTo>
                  <a:cubicBezTo>
                    <a:pt x="118" y="57"/>
                    <a:pt x="118" y="53"/>
                    <a:pt x="118" y="53"/>
                  </a:cubicBezTo>
                  <a:cubicBezTo>
                    <a:pt x="118" y="48"/>
                    <a:pt x="118" y="48"/>
                    <a:pt x="118" y="48"/>
                  </a:cubicBezTo>
                  <a:cubicBezTo>
                    <a:pt x="119" y="45"/>
                    <a:pt x="121" y="43"/>
                    <a:pt x="122" y="41"/>
                  </a:cubicBezTo>
                  <a:cubicBezTo>
                    <a:pt x="124" y="39"/>
                    <a:pt x="126" y="38"/>
                    <a:pt x="128" y="37"/>
                  </a:cubicBezTo>
                  <a:cubicBezTo>
                    <a:pt x="127" y="36"/>
                    <a:pt x="126" y="34"/>
                    <a:pt x="125" y="33"/>
                  </a:cubicBezTo>
                  <a:cubicBezTo>
                    <a:pt x="124" y="32"/>
                    <a:pt x="124" y="31"/>
                    <a:pt x="123" y="31"/>
                  </a:cubicBezTo>
                  <a:cubicBezTo>
                    <a:pt x="120" y="28"/>
                    <a:pt x="116" y="27"/>
                    <a:pt x="111" y="27"/>
                  </a:cubicBezTo>
                  <a:cubicBezTo>
                    <a:pt x="111" y="27"/>
                    <a:pt x="111" y="27"/>
                    <a:pt x="111" y="27"/>
                  </a:cubicBezTo>
                  <a:cubicBezTo>
                    <a:pt x="111" y="27"/>
                    <a:pt x="111" y="27"/>
                    <a:pt x="111" y="27"/>
                  </a:cubicBezTo>
                  <a:cubicBezTo>
                    <a:pt x="106" y="27"/>
                    <a:pt x="103" y="28"/>
                    <a:pt x="99" y="31"/>
                  </a:cubicBezTo>
                  <a:cubicBezTo>
                    <a:pt x="98" y="31"/>
                    <a:pt x="98" y="32"/>
                    <a:pt x="97" y="33"/>
                  </a:cubicBezTo>
                  <a:cubicBezTo>
                    <a:pt x="96" y="34"/>
                    <a:pt x="95" y="36"/>
                    <a:pt x="94" y="37"/>
                  </a:cubicBezTo>
                  <a:cubicBezTo>
                    <a:pt x="96" y="38"/>
                    <a:pt x="98" y="39"/>
                    <a:pt x="100" y="41"/>
                  </a:cubicBezTo>
                  <a:cubicBezTo>
                    <a:pt x="102" y="43"/>
                    <a:pt x="103" y="45"/>
                    <a:pt x="104" y="48"/>
                  </a:cubicBezTo>
                  <a:close/>
                  <a:moveTo>
                    <a:pt x="118" y="58"/>
                  </a:moveTo>
                  <a:cubicBezTo>
                    <a:pt x="118" y="57"/>
                    <a:pt x="118" y="57"/>
                    <a:pt x="118" y="57"/>
                  </a:cubicBezTo>
                  <a:cubicBezTo>
                    <a:pt x="118" y="57"/>
                    <a:pt x="118" y="58"/>
                    <a:pt x="118" y="58"/>
                  </a:cubicBezTo>
                  <a:close/>
                  <a:moveTo>
                    <a:pt x="58" y="48"/>
                  </a:moveTo>
                  <a:cubicBezTo>
                    <a:pt x="58" y="53"/>
                    <a:pt x="58" y="53"/>
                    <a:pt x="58" y="53"/>
                  </a:cubicBezTo>
                  <a:cubicBezTo>
                    <a:pt x="58" y="53"/>
                    <a:pt x="58" y="57"/>
                    <a:pt x="58" y="57"/>
                  </a:cubicBezTo>
                  <a:cubicBezTo>
                    <a:pt x="57" y="60"/>
                    <a:pt x="56" y="62"/>
                    <a:pt x="54" y="64"/>
                  </a:cubicBezTo>
                  <a:cubicBezTo>
                    <a:pt x="53" y="65"/>
                    <a:pt x="53" y="65"/>
                    <a:pt x="52" y="66"/>
                  </a:cubicBezTo>
                  <a:cubicBezTo>
                    <a:pt x="54" y="66"/>
                    <a:pt x="55" y="67"/>
                    <a:pt x="57" y="68"/>
                  </a:cubicBezTo>
                  <a:cubicBezTo>
                    <a:pt x="57" y="69"/>
                    <a:pt x="57" y="69"/>
                    <a:pt x="57" y="69"/>
                  </a:cubicBezTo>
                  <a:cubicBezTo>
                    <a:pt x="59" y="70"/>
                    <a:pt x="59" y="70"/>
                    <a:pt x="59" y="70"/>
                  </a:cubicBezTo>
                  <a:cubicBezTo>
                    <a:pt x="59" y="70"/>
                    <a:pt x="59" y="70"/>
                    <a:pt x="59" y="70"/>
                  </a:cubicBezTo>
                  <a:cubicBezTo>
                    <a:pt x="59" y="70"/>
                    <a:pt x="59" y="70"/>
                    <a:pt x="59" y="70"/>
                  </a:cubicBezTo>
                  <a:cubicBezTo>
                    <a:pt x="62" y="73"/>
                    <a:pt x="64" y="77"/>
                    <a:pt x="65" y="81"/>
                  </a:cubicBezTo>
                  <a:cubicBezTo>
                    <a:pt x="62" y="81"/>
                    <a:pt x="59" y="82"/>
                    <a:pt x="56" y="84"/>
                  </a:cubicBezTo>
                  <a:cubicBezTo>
                    <a:pt x="55" y="86"/>
                    <a:pt x="54" y="88"/>
                    <a:pt x="53" y="90"/>
                  </a:cubicBezTo>
                  <a:cubicBezTo>
                    <a:pt x="53" y="91"/>
                    <a:pt x="53" y="92"/>
                    <a:pt x="53" y="93"/>
                  </a:cubicBezTo>
                  <a:cubicBezTo>
                    <a:pt x="53" y="94"/>
                    <a:pt x="53" y="95"/>
                    <a:pt x="53" y="97"/>
                  </a:cubicBezTo>
                  <a:cubicBezTo>
                    <a:pt x="54" y="98"/>
                    <a:pt x="55" y="100"/>
                    <a:pt x="56" y="102"/>
                  </a:cubicBezTo>
                  <a:cubicBezTo>
                    <a:pt x="59" y="104"/>
                    <a:pt x="62" y="105"/>
                    <a:pt x="65" y="105"/>
                  </a:cubicBezTo>
                  <a:cubicBezTo>
                    <a:pt x="65" y="105"/>
                    <a:pt x="65" y="105"/>
                    <a:pt x="65" y="105"/>
                  </a:cubicBezTo>
                  <a:cubicBezTo>
                    <a:pt x="65" y="105"/>
                    <a:pt x="65" y="105"/>
                    <a:pt x="65" y="105"/>
                  </a:cubicBezTo>
                  <a:cubicBezTo>
                    <a:pt x="69" y="105"/>
                    <a:pt x="71" y="104"/>
                    <a:pt x="74" y="102"/>
                  </a:cubicBezTo>
                  <a:cubicBezTo>
                    <a:pt x="75" y="100"/>
                    <a:pt x="76" y="99"/>
                    <a:pt x="77" y="97"/>
                  </a:cubicBezTo>
                  <a:cubicBezTo>
                    <a:pt x="77" y="95"/>
                    <a:pt x="77" y="94"/>
                    <a:pt x="77" y="93"/>
                  </a:cubicBezTo>
                  <a:cubicBezTo>
                    <a:pt x="77" y="92"/>
                    <a:pt x="77" y="91"/>
                    <a:pt x="77" y="90"/>
                  </a:cubicBezTo>
                  <a:cubicBezTo>
                    <a:pt x="76" y="88"/>
                    <a:pt x="75" y="86"/>
                    <a:pt x="74" y="84"/>
                  </a:cubicBezTo>
                  <a:cubicBezTo>
                    <a:pt x="71" y="82"/>
                    <a:pt x="69" y="81"/>
                    <a:pt x="65" y="81"/>
                  </a:cubicBezTo>
                  <a:cubicBezTo>
                    <a:pt x="66" y="77"/>
                    <a:pt x="68" y="73"/>
                    <a:pt x="71" y="70"/>
                  </a:cubicBezTo>
                  <a:cubicBezTo>
                    <a:pt x="73" y="69"/>
                    <a:pt x="73" y="69"/>
                    <a:pt x="73" y="69"/>
                  </a:cubicBezTo>
                  <a:cubicBezTo>
                    <a:pt x="73" y="69"/>
                    <a:pt x="74" y="68"/>
                    <a:pt x="74" y="68"/>
                  </a:cubicBezTo>
                  <a:cubicBezTo>
                    <a:pt x="75" y="67"/>
                    <a:pt x="77" y="66"/>
                    <a:pt x="78" y="66"/>
                  </a:cubicBezTo>
                  <a:cubicBezTo>
                    <a:pt x="78" y="65"/>
                    <a:pt x="77" y="65"/>
                    <a:pt x="77" y="64"/>
                  </a:cubicBezTo>
                  <a:cubicBezTo>
                    <a:pt x="75" y="62"/>
                    <a:pt x="73" y="60"/>
                    <a:pt x="73" y="57"/>
                  </a:cubicBezTo>
                  <a:cubicBezTo>
                    <a:pt x="73" y="57"/>
                    <a:pt x="72" y="53"/>
                    <a:pt x="72" y="53"/>
                  </a:cubicBezTo>
                  <a:cubicBezTo>
                    <a:pt x="72" y="48"/>
                    <a:pt x="72" y="48"/>
                    <a:pt x="72" y="48"/>
                  </a:cubicBezTo>
                  <a:cubicBezTo>
                    <a:pt x="73" y="45"/>
                    <a:pt x="75" y="43"/>
                    <a:pt x="77" y="41"/>
                  </a:cubicBezTo>
                  <a:cubicBezTo>
                    <a:pt x="78" y="39"/>
                    <a:pt x="80" y="38"/>
                    <a:pt x="82" y="37"/>
                  </a:cubicBezTo>
                  <a:cubicBezTo>
                    <a:pt x="82" y="36"/>
                    <a:pt x="80" y="34"/>
                    <a:pt x="79" y="33"/>
                  </a:cubicBezTo>
                  <a:cubicBezTo>
                    <a:pt x="78" y="32"/>
                    <a:pt x="78" y="31"/>
                    <a:pt x="77" y="31"/>
                  </a:cubicBezTo>
                  <a:cubicBezTo>
                    <a:pt x="74" y="28"/>
                    <a:pt x="70" y="27"/>
                    <a:pt x="65" y="27"/>
                  </a:cubicBezTo>
                  <a:cubicBezTo>
                    <a:pt x="65" y="27"/>
                    <a:pt x="65" y="27"/>
                    <a:pt x="65" y="27"/>
                  </a:cubicBezTo>
                  <a:cubicBezTo>
                    <a:pt x="65" y="27"/>
                    <a:pt x="65" y="27"/>
                    <a:pt x="65" y="27"/>
                  </a:cubicBezTo>
                  <a:cubicBezTo>
                    <a:pt x="61" y="27"/>
                    <a:pt x="57" y="28"/>
                    <a:pt x="53" y="31"/>
                  </a:cubicBezTo>
                  <a:cubicBezTo>
                    <a:pt x="53" y="31"/>
                    <a:pt x="52" y="32"/>
                    <a:pt x="51" y="33"/>
                  </a:cubicBezTo>
                  <a:cubicBezTo>
                    <a:pt x="50" y="34"/>
                    <a:pt x="49" y="36"/>
                    <a:pt x="48" y="37"/>
                  </a:cubicBezTo>
                  <a:cubicBezTo>
                    <a:pt x="50" y="38"/>
                    <a:pt x="52" y="39"/>
                    <a:pt x="54" y="41"/>
                  </a:cubicBezTo>
                  <a:cubicBezTo>
                    <a:pt x="56" y="43"/>
                    <a:pt x="57" y="45"/>
                    <a:pt x="58" y="48"/>
                  </a:cubicBezTo>
                  <a:close/>
                  <a:moveTo>
                    <a:pt x="73" y="58"/>
                  </a:moveTo>
                  <a:cubicBezTo>
                    <a:pt x="72" y="57"/>
                    <a:pt x="72" y="57"/>
                    <a:pt x="72" y="57"/>
                  </a:cubicBezTo>
                  <a:cubicBezTo>
                    <a:pt x="73" y="57"/>
                    <a:pt x="73" y="58"/>
                    <a:pt x="73" y="58"/>
                  </a:cubicBezTo>
                  <a:close/>
                  <a:moveTo>
                    <a:pt x="142" y="109"/>
                  </a:moveTo>
                  <a:cubicBezTo>
                    <a:pt x="142" y="109"/>
                    <a:pt x="143" y="109"/>
                    <a:pt x="143" y="109"/>
                  </a:cubicBezTo>
                  <a:cubicBezTo>
                    <a:pt x="144" y="108"/>
                    <a:pt x="146" y="107"/>
                    <a:pt x="147" y="106"/>
                  </a:cubicBezTo>
                  <a:cubicBezTo>
                    <a:pt x="147" y="106"/>
                    <a:pt x="146" y="105"/>
                    <a:pt x="145" y="105"/>
                  </a:cubicBezTo>
                  <a:cubicBezTo>
                    <a:pt x="144" y="103"/>
                    <a:pt x="142" y="100"/>
                    <a:pt x="141" y="98"/>
                  </a:cubicBezTo>
                  <a:cubicBezTo>
                    <a:pt x="141" y="98"/>
                    <a:pt x="141" y="93"/>
                    <a:pt x="141" y="93"/>
                  </a:cubicBezTo>
                  <a:cubicBezTo>
                    <a:pt x="141" y="89"/>
                    <a:pt x="141" y="89"/>
                    <a:pt x="141" y="89"/>
                  </a:cubicBezTo>
                  <a:cubicBezTo>
                    <a:pt x="142" y="86"/>
                    <a:pt x="143" y="84"/>
                    <a:pt x="145" y="82"/>
                  </a:cubicBezTo>
                  <a:cubicBezTo>
                    <a:pt x="147" y="80"/>
                    <a:pt x="149" y="79"/>
                    <a:pt x="151" y="78"/>
                  </a:cubicBezTo>
                  <a:cubicBezTo>
                    <a:pt x="150" y="76"/>
                    <a:pt x="149" y="75"/>
                    <a:pt x="148" y="73"/>
                  </a:cubicBezTo>
                  <a:cubicBezTo>
                    <a:pt x="147" y="73"/>
                    <a:pt x="147" y="72"/>
                    <a:pt x="146" y="72"/>
                  </a:cubicBezTo>
                  <a:cubicBezTo>
                    <a:pt x="142" y="69"/>
                    <a:pt x="139" y="67"/>
                    <a:pt x="134" y="67"/>
                  </a:cubicBezTo>
                  <a:cubicBezTo>
                    <a:pt x="134" y="67"/>
                    <a:pt x="134" y="67"/>
                    <a:pt x="134" y="67"/>
                  </a:cubicBezTo>
                  <a:cubicBezTo>
                    <a:pt x="134" y="67"/>
                    <a:pt x="134" y="67"/>
                    <a:pt x="134" y="67"/>
                  </a:cubicBezTo>
                  <a:cubicBezTo>
                    <a:pt x="129" y="67"/>
                    <a:pt x="126" y="69"/>
                    <a:pt x="122" y="72"/>
                  </a:cubicBezTo>
                  <a:cubicBezTo>
                    <a:pt x="121" y="72"/>
                    <a:pt x="121" y="73"/>
                    <a:pt x="120" y="73"/>
                  </a:cubicBezTo>
                  <a:cubicBezTo>
                    <a:pt x="119" y="75"/>
                    <a:pt x="118" y="76"/>
                    <a:pt x="117" y="78"/>
                  </a:cubicBezTo>
                  <a:cubicBezTo>
                    <a:pt x="119" y="79"/>
                    <a:pt x="121" y="80"/>
                    <a:pt x="123" y="82"/>
                  </a:cubicBezTo>
                  <a:cubicBezTo>
                    <a:pt x="124" y="84"/>
                    <a:pt x="126" y="86"/>
                    <a:pt x="127" y="89"/>
                  </a:cubicBezTo>
                  <a:cubicBezTo>
                    <a:pt x="127" y="93"/>
                    <a:pt x="127" y="93"/>
                    <a:pt x="127" y="93"/>
                  </a:cubicBezTo>
                  <a:cubicBezTo>
                    <a:pt x="127" y="93"/>
                    <a:pt x="127" y="98"/>
                    <a:pt x="127" y="98"/>
                  </a:cubicBezTo>
                  <a:cubicBezTo>
                    <a:pt x="126" y="100"/>
                    <a:pt x="124" y="103"/>
                    <a:pt x="123" y="105"/>
                  </a:cubicBezTo>
                  <a:cubicBezTo>
                    <a:pt x="122" y="105"/>
                    <a:pt x="121" y="106"/>
                    <a:pt x="121" y="106"/>
                  </a:cubicBezTo>
                  <a:cubicBezTo>
                    <a:pt x="122" y="107"/>
                    <a:pt x="124" y="108"/>
                    <a:pt x="125" y="109"/>
                  </a:cubicBezTo>
                  <a:cubicBezTo>
                    <a:pt x="126" y="109"/>
                    <a:pt x="126" y="109"/>
                    <a:pt x="126" y="109"/>
                  </a:cubicBezTo>
                  <a:cubicBezTo>
                    <a:pt x="128" y="111"/>
                    <a:pt x="128" y="111"/>
                    <a:pt x="128" y="111"/>
                  </a:cubicBezTo>
                  <a:cubicBezTo>
                    <a:pt x="128" y="111"/>
                    <a:pt x="128" y="111"/>
                    <a:pt x="128" y="111"/>
                  </a:cubicBezTo>
                  <a:cubicBezTo>
                    <a:pt x="128" y="111"/>
                    <a:pt x="128" y="111"/>
                    <a:pt x="128" y="111"/>
                  </a:cubicBezTo>
                  <a:cubicBezTo>
                    <a:pt x="131" y="114"/>
                    <a:pt x="133" y="118"/>
                    <a:pt x="134" y="122"/>
                  </a:cubicBezTo>
                  <a:cubicBezTo>
                    <a:pt x="135" y="118"/>
                    <a:pt x="137" y="114"/>
                    <a:pt x="140" y="111"/>
                  </a:cubicBezTo>
                  <a:lnTo>
                    <a:pt x="142" y="109"/>
                  </a:lnTo>
                  <a:close/>
                  <a:moveTo>
                    <a:pt x="141" y="98"/>
                  </a:moveTo>
                  <a:cubicBezTo>
                    <a:pt x="141" y="98"/>
                    <a:pt x="141" y="98"/>
                    <a:pt x="141" y="98"/>
                  </a:cubicBezTo>
                  <a:close/>
                  <a:moveTo>
                    <a:pt x="50" y="109"/>
                  </a:moveTo>
                  <a:cubicBezTo>
                    <a:pt x="50" y="109"/>
                    <a:pt x="51" y="109"/>
                    <a:pt x="51" y="109"/>
                  </a:cubicBezTo>
                  <a:cubicBezTo>
                    <a:pt x="52" y="108"/>
                    <a:pt x="54" y="107"/>
                    <a:pt x="55" y="106"/>
                  </a:cubicBezTo>
                  <a:cubicBezTo>
                    <a:pt x="55" y="106"/>
                    <a:pt x="54" y="105"/>
                    <a:pt x="54" y="105"/>
                  </a:cubicBezTo>
                  <a:cubicBezTo>
                    <a:pt x="52" y="103"/>
                    <a:pt x="50" y="100"/>
                    <a:pt x="50" y="98"/>
                  </a:cubicBezTo>
                  <a:cubicBezTo>
                    <a:pt x="50" y="98"/>
                    <a:pt x="49" y="93"/>
                    <a:pt x="49" y="93"/>
                  </a:cubicBezTo>
                  <a:cubicBezTo>
                    <a:pt x="50" y="89"/>
                    <a:pt x="50" y="89"/>
                    <a:pt x="50" y="89"/>
                  </a:cubicBezTo>
                  <a:cubicBezTo>
                    <a:pt x="50" y="86"/>
                    <a:pt x="52" y="84"/>
                    <a:pt x="54" y="82"/>
                  </a:cubicBezTo>
                  <a:cubicBezTo>
                    <a:pt x="55" y="80"/>
                    <a:pt x="57" y="79"/>
                    <a:pt x="59" y="78"/>
                  </a:cubicBezTo>
                  <a:cubicBezTo>
                    <a:pt x="59" y="76"/>
                    <a:pt x="57" y="75"/>
                    <a:pt x="56" y="73"/>
                  </a:cubicBezTo>
                  <a:cubicBezTo>
                    <a:pt x="55" y="73"/>
                    <a:pt x="55" y="72"/>
                    <a:pt x="54" y="72"/>
                  </a:cubicBezTo>
                  <a:cubicBezTo>
                    <a:pt x="51" y="69"/>
                    <a:pt x="47" y="67"/>
                    <a:pt x="42" y="67"/>
                  </a:cubicBezTo>
                  <a:cubicBezTo>
                    <a:pt x="42" y="67"/>
                    <a:pt x="42" y="67"/>
                    <a:pt x="42" y="67"/>
                  </a:cubicBezTo>
                  <a:cubicBezTo>
                    <a:pt x="42" y="67"/>
                    <a:pt x="42" y="67"/>
                    <a:pt x="42" y="67"/>
                  </a:cubicBezTo>
                  <a:cubicBezTo>
                    <a:pt x="38" y="67"/>
                    <a:pt x="34" y="69"/>
                    <a:pt x="30" y="72"/>
                  </a:cubicBezTo>
                  <a:cubicBezTo>
                    <a:pt x="30" y="72"/>
                    <a:pt x="29" y="73"/>
                    <a:pt x="28" y="73"/>
                  </a:cubicBezTo>
                  <a:cubicBezTo>
                    <a:pt x="27" y="75"/>
                    <a:pt x="26" y="76"/>
                    <a:pt x="25" y="78"/>
                  </a:cubicBezTo>
                  <a:cubicBezTo>
                    <a:pt x="27" y="79"/>
                    <a:pt x="29" y="80"/>
                    <a:pt x="31" y="82"/>
                  </a:cubicBezTo>
                  <a:cubicBezTo>
                    <a:pt x="33" y="84"/>
                    <a:pt x="34" y="86"/>
                    <a:pt x="35" y="89"/>
                  </a:cubicBezTo>
                  <a:cubicBezTo>
                    <a:pt x="35" y="93"/>
                    <a:pt x="35" y="93"/>
                    <a:pt x="35" y="93"/>
                  </a:cubicBezTo>
                  <a:cubicBezTo>
                    <a:pt x="35" y="93"/>
                    <a:pt x="35" y="98"/>
                    <a:pt x="35" y="98"/>
                  </a:cubicBezTo>
                  <a:cubicBezTo>
                    <a:pt x="34" y="100"/>
                    <a:pt x="33" y="103"/>
                    <a:pt x="31" y="105"/>
                  </a:cubicBezTo>
                  <a:cubicBezTo>
                    <a:pt x="30" y="105"/>
                    <a:pt x="30" y="106"/>
                    <a:pt x="29" y="106"/>
                  </a:cubicBezTo>
                  <a:cubicBezTo>
                    <a:pt x="31" y="107"/>
                    <a:pt x="32" y="108"/>
                    <a:pt x="34" y="109"/>
                  </a:cubicBezTo>
                  <a:cubicBezTo>
                    <a:pt x="34" y="109"/>
                    <a:pt x="34" y="109"/>
                    <a:pt x="34" y="109"/>
                  </a:cubicBezTo>
                  <a:cubicBezTo>
                    <a:pt x="36" y="111"/>
                    <a:pt x="36" y="111"/>
                    <a:pt x="36" y="111"/>
                  </a:cubicBezTo>
                  <a:cubicBezTo>
                    <a:pt x="36" y="111"/>
                    <a:pt x="36" y="111"/>
                    <a:pt x="36" y="111"/>
                  </a:cubicBezTo>
                  <a:cubicBezTo>
                    <a:pt x="39" y="114"/>
                    <a:pt x="41" y="118"/>
                    <a:pt x="42" y="122"/>
                  </a:cubicBezTo>
                  <a:cubicBezTo>
                    <a:pt x="43" y="118"/>
                    <a:pt x="45" y="114"/>
                    <a:pt x="48" y="111"/>
                  </a:cubicBezTo>
                  <a:lnTo>
                    <a:pt x="50" y="109"/>
                  </a:lnTo>
                  <a:close/>
                  <a:moveTo>
                    <a:pt x="50" y="98"/>
                  </a:moveTo>
                  <a:cubicBezTo>
                    <a:pt x="50" y="98"/>
                    <a:pt x="50" y="98"/>
                    <a:pt x="50" y="98"/>
                  </a:cubicBezTo>
                  <a:cubicBezTo>
                    <a:pt x="50" y="98"/>
                    <a:pt x="50" y="98"/>
                    <a:pt x="50" y="98"/>
                  </a:cubicBezTo>
                  <a:close/>
                  <a:moveTo>
                    <a:pt x="96" y="109"/>
                  </a:moveTo>
                  <a:cubicBezTo>
                    <a:pt x="96" y="109"/>
                    <a:pt x="97" y="109"/>
                    <a:pt x="97" y="109"/>
                  </a:cubicBezTo>
                  <a:cubicBezTo>
                    <a:pt x="98" y="108"/>
                    <a:pt x="100" y="107"/>
                    <a:pt x="101" y="106"/>
                  </a:cubicBezTo>
                  <a:cubicBezTo>
                    <a:pt x="101" y="106"/>
                    <a:pt x="100" y="105"/>
                    <a:pt x="100" y="105"/>
                  </a:cubicBezTo>
                  <a:cubicBezTo>
                    <a:pt x="98" y="103"/>
                    <a:pt x="96" y="100"/>
                    <a:pt x="95" y="98"/>
                  </a:cubicBezTo>
                  <a:cubicBezTo>
                    <a:pt x="95" y="98"/>
                    <a:pt x="95" y="93"/>
                    <a:pt x="95" y="93"/>
                  </a:cubicBezTo>
                  <a:cubicBezTo>
                    <a:pt x="95" y="89"/>
                    <a:pt x="95" y="89"/>
                    <a:pt x="95" y="89"/>
                  </a:cubicBezTo>
                  <a:cubicBezTo>
                    <a:pt x="96" y="86"/>
                    <a:pt x="98" y="84"/>
                    <a:pt x="99" y="82"/>
                  </a:cubicBezTo>
                  <a:cubicBezTo>
                    <a:pt x="101" y="80"/>
                    <a:pt x="103" y="79"/>
                    <a:pt x="105" y="78"/>
                  </a:cubicBezTo>
                  <a:cubicBezTo>
                    <a:pt x="104" y="76"/>
                    <a:pt x="103" y="75"/>
                    <a:pt x="102" y="73"/>
                  </a:cubicBezTo>
                  <a:cubicBezTo>
                    <a:pt x="101" y="73"/>
                    <a:pt x="101" y="72"/>
                    <a:pt x="100" y="72"/>
                  </a:cubicBezTo>
                  <a:cubicBezTo>
                    <a:pt x="97" y="69"/>
                    <a:pt x="93" y="67"/>
                    <a:pt x="88" y="67"/>
                  </a:cubicBezTo>
                  <a:cubicBezTo>
                    <a:pt x="88" y="67"/>
                    <a:pt x="88" y="67"/>
                    <a:pt x="88" y="67"/>
                  </a:cubicBezTo>
                  <a:cubicBezTo>
                    <a:pt x="88" y="67"/>
                    <a:pt x="88" y="67"/>
                    <a:pt x="88" y="67"/>
                  </a:cubicBezTo>
                  <a:cubicBezTo>
                    <a:pt x="84" y="67"/>
                    <a:pt x="80" y="69"/>
                    <a:pt x="76" y="72"/>
                  </a:cubicBezTo>
                  <a:cubicBezTo>
                    <a:pt x="76" y="72"/>
                    <a:pt x="75" y="73"/>
                    <a:pt x="74" y="73"/>
                  </a:cubicBezTo>
                  <a:cubicBezTo>
                    <a:pt x="73" y="75"/>
                    <a:pt x="72" y="76"/>
                    <a:pt x="71" y="78"/>
                  </a:cubicBezTo>
                  <a:cubicBezTo>
                    <a:pt x="73" y="79"/>
                    <a:pt x="75" y="80"/>
                    <a:pt x="77" y="82"/>
                  </a:cubicBezTo>
                  <a:cubicBezTo>
                    <a:pt x="79" y="84"/>
                    <a:pt x="80" y="86"/>
                    <a:pt x="81" y="89"/>
                  </a:cubicBezTo>
                  <a:cubicBezTo>
                    <a:pt x="81" y="93"/>
                    <a:pt x="81" y="93"/>
                    <a:pt x="81" y="93"/>
                  </a:cubicBezTo>
                  <a:cubicBezTo>
                    <a:pt x="81" y="93"/>
                    <a:pt x="81" y="98"/>
                    <a:pt x="81" y="98"/>
                  </a:cubicBezTo>
                  <a:cubicBezTo>
                    <a:pt x="80" y="100"/>
                    <a:pt x="79" y="103"/>
                    <a:pt x="77" y="105"/>
                  </a:cubicBezTo>
                  <a:cubicBezTo>
                    <a:pt x="76" y="105"/>
                    <a:pt x="76" y="106"/>
                    <a:pt x="75" y="106"/>
                  </a:cubicBezTo>
                  <a:cubicBezTo>
                    <a:pt x="77" y="107"/>
                    <a:pt x="78" y="108"/>
                    <a:pt x="80" y="109"/>
                  </a:cubicBezTo>
                  <a:cubicBezTo>
                    <a:pt x="80" y="109"/>
                    <a:pt x="80" y="109"/>
                    <a:pt x="80" y="109"/>
                  </a:cubicBezTo>
                  <a:cubicBezTo>
                    <a:pt x="82" y="111"/>
                    <a:pt x="82" y="111"/>
                    <a:pt x="82" y="111"/>
                  </a:cubicBezTo>
                  <a:cubicBezTo>
                    <a:pt x="82" y="111"/>
                    <a:pt x="82" y="111"/>
                    <a:pt x="82" y="111"/>
                  </a:cubicBezTo>
                  <a:cubicBezTo>
                    <a:pt x="82" y="111"/>
                    <a:pt x="82" y="111"/>
                    <a:pt x="82" y="111"/>
                  </a:cubicBezTo>
                  <a:cubicBezTo>
                    <a:pt x="85" y="114"/>
                    <a:pt x="87" y="118"/>
                    <a:pt x="88" y="122"/>
                  </a:cubicBezTo>
                  <a:cubicBezTo>
                    <a:pt x="89" y="118"/>
                    <a:pt x="91" y="114"/>
                    <a:pt x="94" y="111"/>
                  </a:cubicBezTo>
                  <a:lnTo>
                    <a:pt x="96" y="109"/>
                  </a:lnTo>
                  <a:close/>
                  <a:moveTo>
                    <a:pt x="96" y="98"/>
                  </a:moveTo>
                  <a:cubicBezTo>
                    <a:pt x="96" y="98"/>
                    <a:pt x="95" y="98"/>
                    <a:pt x="95" y="98"/>
                  </a:cubicBezTo>
                  <a:lnTo>
                    <a:pt x="96" y="98"/>
                  </a:lnTo>
                  <a:close/>
                  <a:moveTo>
                    <a:pt x="77" y="112"/>
                  </a:moveTo>
                  <a:cubicBezTo>
                    <a:pt x="74" y="109"/>
                    <a:pt x="70" y="108"/>
                    <a:pt x="65" y="108"/>
                  </a:cubicBezTo>
                  <a:cubicBezTo>
                    <a:pt x="65" y="108"/>
                    <a:pt x="65" y="108"/>
                    <a:pt x="65" y="108"/>
                  </a:cubicBezTo>
                  <a:cubicBezTo>
                    <a:pt x="65" y="108"/>
                    <a:pt x="65" y="108"/>
                    <a:pt x="65" y="108"/>
                  </a:cubicBezTo>
                  <a:cubicBezTo>
                    <a:pt x="61" y="108"/>
                    <a:pt x="57" y="109"/>
                    <a:pt x="53" y="112"/>
                  </a:cubicBezTo>
                  <a:cubicBezTo>
                    <a:pt x="53" y="112"/>
                    <a:pt x="52" y="113"/>
                    <a:pt x="51" y="114"/>
                  </a:cubicBezTo>
                  <a:cubicBezTo>
                    <a:pt x="47" y="117"/>
                    <a:pt x="46" y="122"/>
                    <a:pt x="46" y="127"/>
                  </a:cubicBezTo>
                  <a:cubicBezTo>
                    <a:pt x="46" y="150"/>
                    <a:pt x="46" y="150"/>
                    <a:pt x="46" y="150"/>
                  </a:cubicBezTo>
                  <a:cubicBezTo>
                    <a:pt x="46" y="151"/>
                    <a:pt x="47" y="152"/>
                    <a:pt x="48" y="152"/>
                  </a:cubicBezTo>
                  <a:cubicBezTo>
                    <a:pt x="52" y="152"/>
                    <a:pt x="52" y="152"/>
                    <a:pt x="52" y="152"/>
                  </a:cubicBezTo>
                  <a:cubicBezTo>
                    <a:pt x="54" y="152"/>
                    <a:pt x="55" y="153"/>
                    <a:pt x="55" y="155"/>
                  </a:cubicBezTo>
                  <a:cubicBezTo>
                    <a:pt x="55" y="189"/>
                    <a:pt x="55" y="189"/>
                    <a:pt x="55" y="189"/>
                  </a:cubicBezTo>
                  <a:cubicBezTo>
                    <a:pt x="55" y="190"/>
                    <a:pt x="56" y="191"/>
                    <a:pt x="57" y="191"/>
                  </a:cubicBezTo>
                  <a:cubicBezTo>
                    <a:pt x="73" y="191"/>
                    <a:pt x="73" y="191"/>
                    <a:pt x="73" y="191"/>
                  </a:cubicBezTo>
                  <a:cubicBezTo>
                    <a:pt x="75" y="191"/>
                    <a:pt x="76" y="190"/>
                    <a:pt x="76" y="189"/>
                  </a:cubicBezTo>
                  <a:cubicBezTo>
                    <a:pt x="76" y="155"/>
                    <a:pt x="76" y="155"/>
                    <a:pt x="76" y="155"/>
                  </a:cubicBezTo>
                  <a:cubicBezTo>
                    <a:pt x="76" y="153"/>
                    <a:pt x="77" y="152"/>
                    <a:pt x="78" y="152"/>
                  </a:cubicBezTo>
                  <a:cubicBezTo>
                    <a:pt x="82" y="152"/>
                    <a:pt x="82" y="152"/>
                    <a:pt x="82" y="152"/>
                  </a:cubicBezTo>
                  <a:cubicBezTo>
                    <a:pt x="84" y="152"/>
                    <a:pt x="85" y="151"/>
                    <a:pt x="85" y="150"/>
                  </a:cubicBezTo>
                  <a:cubicBezTo>
                    <a:pt x="85" y="127"/>
                    <a:pt x="85" y="127"/>
                    <a:pt x="85" y="127"/>
                  </a:cubicBezTo>
                  <a:cubicBezTo>
                    <a:pt x="85" y="122"/>
                    <a:pt x="83" y="117"/>
                    <a:pt x="79" y="114"/>
                  </a:cubicBezTo>
                  <a:cubicBezTo>
                    <a:pt x="78" y="113"/>
                    <a:pt x="78" y="112"/>
                    <a:pt x="77" y="112"/>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sp>
        <p:nvSpPr>
          <p:cNvPr id="63" name="Freeform 13"/>
          <p:cNvSpPr>
            <a:spLocks noEditPoints="1"/>
          </p:cNvSpPr>
          <p:nvPr/>
        </p:nvSpPr>
        <p:spPr bwMode="auto">
          <a:xfrm>
            <a:off x="4314031" y="5308661"/>
            <a:ext cx="1066800" cy="533400"/>
          </a:xfrm>
          <a:custGeom>
            <a:avLst/>
            <a:gdLst>
              <a:gd name="T0" fmla="*/ 328 w 328"/>
              <a:gd name="T1" fmla="*/ 70 h 164"/>
              <a:gd name="T2" fmla="*/ 292 w 328"/>
              <a:gd name="T3" fmla="*/ 59 h 164"/>
              <a:gd name="T4" fmla="*/ 259 w 328"/>
              <a:gd name="T5" fmla="*/ 88 h 164"/>
              <a:gd name="T6" fmla="*/ 223 w 328"/>
              <a:gd name="T7" fmla="*/ 98 h 164"/>
              <a:gd name="T8" fmla="*/ 242 w 328"/>
              <a:gd name="T9" fmla="*/ 119 h 164"/>
              <a:gd name="T10" fmla="*/ 266 w 328"/>
              <a:gd name="T11" fmla="*/ 151 h 164"/>
              <a:gd name="T12" fmla="*/ 169 w 328"/>
              <a:gd name="T13" fmla="*/ 135 h 164"/>
              <a:gd name="T14" fmla="*/ 144 w 328"/>
              <a:gd name="T15" fmla="*/ 130 h 164"/>
              <a:gd name="T16" fmla="*/ 69 w 328"/>
              <a:gd name="T17" fmla="*/ 104 h 164"/>
              <a:gd name="T18" fmla="*/ 58 w 328"/>
              <a:gd name="T19" fmla="*/ 84 h 164"/>
              <a:gd name="T20" fmla="*/ 105 w 328"/>
              <a:gd name="T21" fmla="*/ 23 h 164"/>
              <a:gd name="T22" fmla="*/ 69 w 328"/>
              <a:gd name="T23" fmla="*/ 12 h 164"/>
              <a:gd name="T24" fmla="*/ 36 w 328"/>
              <a:gd name="T25" fmla="*/ 40 h 164"/>
              <a:gd name="T26" fmla="*/ 0 w 328"/>
              <a:gd name="T27" fmla="*/ 50 h 164"/>
              <a:gd name="T28" fmla="*/ 19 w 328"/>
              <a:gd name="T29" fmla="*/ 72 h 164"/>
              <a:gd name="T30" fmla="*/ 44 w 328"/>
              <a:gd name="T31" fmla="*/ 104 h 164"/>
              <a:gd name="T32" fmla="*/ 20 w 328"/>
              <a:gd name="T33" fmla="*/ 117 h 164"/>
              <a:gd name="T34" fmla="*/ 38 w 328"/>
              <a:gd name="T35" fmla="*/ 117 h 164"/>
              <a:gd name="T36" fmla="*/ 156 w 328"/>
              <a:gd name="T37" fmla="*/ 150 h 164"/>
              <a:gd name="T38" fmla="*/ 244 w 328"/>
              <a:gd name="T39" fmla="*/ 158 h 164"/>
              <a:gd name="T40" fmla="*/ 293 w 328"/>
              <a:gd name="T41" fmla="*/ 164 h 164"/>
              <a:gd name="T42" fmla="*/ 269 w 328"/>
              <a:gd name="T43" fmla="*/ 151 h 164"/>
              <a:gd name="T44" fmla="*/ 316 w 328"/>
              <a:gd name="T45" fmla="*/ 82 h 164"/>
              <a:gd name="T46" fmla="*/ 10 w 328"/>
              <a:gd name="T47" fmla="*/ 51 h 164"/>
              <a:gd name="T48" fmla="*/ 31 w 328"/>
              <a:gd name="T49" fmla="*/ 45 h 164"/>
              <a:gd name="T50" fmla="*/ 74 w 328"/>
              <a:gd name="T51" fmla="*/ 16 h 164"/>
              <a:gd name="T52" fmla="*/ 96 w 328"/>
              <a:gd name="T53" fmla="*/ 23 h 164"/>
              <a:gd name="T54" fmla="*/ 52 w 328"/>
              <a:gd name="T55" fmla="*/ 81 h 164"/>
              <a:gd name="T56" fmla="*/ 35 w 328"/>
              <a:gd name="T57" fmla="*/ 82 h 164"/>
              <a:gd name="T58" fmla="*/ 156 w 328"/>
              <a:gd name="T59" fmla="*/ 142 h 164"/>
              <a:gd name="T60" fmla="*/ 156 w 328"/>
              <a:gd name="T61" fmla="*/ 132 h 164"/>
              <a:gd name="T62" fmla="*/ 156 w 328"/>
              <a:gd name="T63" fmla="*/ 142 h 164"/>
              <a:gd name="T64" fmla="*/ 258 w 328"/>
              <a:gd name="T65" fmla="*/ 129 h 164"/>
              <a:gd name="T66" fmla="*/ 233 w 328"/>
              <a:gd name="T67" fmla="*/ 98 h 164"/>
              <a:gd name="T68" fmla="*/ 254 w 328"/>
              <a:gd name="T69" fmla="*/ 92 h 164"/>
              <a:gd name="T70" fmla="*/ 297 w 328"/>
              <a:gd name="T71" fmla="*/ 64 h 164"/>
              <a:gd name="T72" fmla="*/ 318 w 328"/>
              <a:gd name="T73" fmla="*/ 70 h 164"/>
              <a:gd name="T74" fmla="*/ 275 w 328"/>
              <a:gd name="T75" fmla="*/ 1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164">
                <a:moveTo>
                  <a:pt x="316" y="82"/>
                </a:moveTo>
                <a:cubicBezTo>
                  <a:pt x="328" y="70"/>
                  <a:pt x="328" y="70"/>
                  <a:pt x="328" y="70"/>
                </a:cubicBezTo>
                <a:cubicBezTo>
                  <a:pt x="303" y="47"/>
                  <a:pt x="303" y="47"/>
                  <a:pt x="303" y="47"/>
                </a:cubicBezTo>
                <a:cubicBezTo>
                  <a:pt x="292" y="59"/>
                  <a:pt x="292" y="59"/>
                  <a:pt x="292" y="59"/>
                </a:cubicBezTo>
                <a:cubicBezTo>
                  <a:pt x="284" y="68"/>
                  <a:pt x="274" y="81"/>
                  <a:pt x="265" y="94"/>
                </a:cubicBezTo>
                <a:cubicBezTo>
                  <a:pt x="263" y="92"/>
                  <a:pt x="261" y="90"/>
                  <a:pt x="259" y="88"/>
                </a:cubicBezTo>
                <a:cubicBezTo>
                  <a:pt x="248" y="75"/>
                  <a:pt x="248" y="75"/>
                  <a:pt x="248" y="75"/>
                </a:cubicBezTo>
                <a:cubicBezTo>
                  <a:pt x="223" y="98"/>
                  <a:pt x="223" y="98"/>
                  <a:pt x="223" y="98"/>
                </a:cubicBezTo>
                <a:cubicBezTo>
                  <a:pt x="234" y="110"/>
                  <a:pt x="234" y="110"/>
                  <a:pt x="234" y="110"/>
                </a:cubicBezTo>
                <a:cubicBezTo>
                  <a:pt x="238" y="114"/>
                  <a:pt x="240" y="116"/>
                  <a:pt x="242" y="119"/>
                </a:cubicBezTo>
                <a:cubicBezTo>
                  <a:pt x="245" y="122"/>
                  <a:pt x="248" y="127"/>
                  <a:pt x="253" y="133"/>
                </a:cubicBezTo>
                <a:cubicBezTo>
                  <a:pt x="266" y="151"/>
                  <a:pt x="266" y="151"/>
                  <a:pt x="266" y="151"/>
                </a:cubicBezTo>
                <a:cubicBezTo>
                  <a:pt x="248" y="151"/>
                  <a:pt x="248" y="151"/>
                  <a:pt x="248" y="151"/>
                </a:cubicBezTo>
                <a:cubicBezTo>
                  <a:pt x="169" y="135"/>
                  <a:pt x="169" y="135"/>
                  <a:pt x="169" y="135"/>
                </a:cubicBezTo>
                <a:cubicBezTo>
                  <a:pt x="168" y="129"/>
                  <a:pt x="163" y="123"/>
                  <a:pt x="156" y="123"/>
                </a:cubicBezTo>
                <a:cubicBezTo>
                  <a:pt x="151" y="123"/>
                  <a:pt x="147" y="126"/>
                  <a:pt x="144" y="130"/>
                </a:cubicBezTo>
                <a:cubicBezTo>
                  <a:pt x="69" y="115"/>
                  <a:pt x="69" y="115"/>
                  <a:pt x="69" y="115"/>
                </a:cubicBezTo>
                <a:cubicBezTo>
                  <a:pt x="69" y="104"/>
                  <a:pt x="69" y="104"/>
                  <a:pt x="69" y="104"/>
                </a:cubicBezTo>
                <a:cubicBezTo>
                  <a:pt x="46" y="104"/>
                  <a:pt x="46" y="104"/>
                  <a:pt x="46" y="104"/>
                </a:cubicBezTo>
                <a:cubicBezTo>
                  <a:pt x="58" y="84"/>
                  <a:pt x="58" y="84"/>
                  <a:pt x="58" y="84"/>
                </a:cubicBezTo>
                <a:cubicBezTo>
                  <a:pt x="67" y="68"/>
                  <a:pt x="84" y="45"/>
                  <a:pt x="94" y="35"/>
                </a:cubicBezTo>
                <a:cubicBezTo>
                  <a:pt x="105" y="23"/>
                  <a:pt x="105" y="23"/>
                  <a:pt x="105" y="23"/>
                </a:cubicBezTo>
                <a:cubicBezTo>
                  <a:pt x="81" y="0"/>
                  <a:pt x="81" y="0"/>
                  <a:pt x="81" y="0"/>
                </a:cubicBezTo>
                <a:cubicBezTo>
                  <a:pt x="69" y="12"/>
                  <a:pt x="69" y="12"/>
                  <a:pt x="69" y="12"/>
                </a:cubicBezTo>
                <a:cubicBezTo>
                  <a:pt x="61" y="21"/>
                  <a:pt x="51" y="33"/>
                  <a:pt x="42" y="47"/>
                </a:cubicBezTo>
                <a:cubicBezTo>
                  <a:pt x="40" y="45"/>
                  <a:pt x="39" y="43"/>
                  <a:pt x="36" y="40"/>
                </a:cubicBezTo>
                <a:cubicBezTo>
                  <a:pt x="25" y="28"/>
                  <a:pt x="25" y="28"/>
                  <a:pt x="25" y="28"/>
                </a:cubicBezTo>
                <a:cubicBezTo>
                  <a:pt x="0" y="50"/>
                  <a:pt x="0" y="50"/>
                  <a:pt x="0" y="50"/>
                </a:cubicBezTo>
                <a:cubicBezTo>
                  <a:pt x="12" y="63"/>
                  <a:pt x="12" y="63"/>
                  <a:pt x="12" y="63"/>
                </a:cubicBezTo>
                <a:cubicBezTo>
                  <a:pt x="15" y="67"/>
                  <a:pt x="17" y="69"/>
                  <a:pt x="19" y="72"/>
                </a:cubicBezTo>
                <a:cubicBezTo>
                  <a:pt x="22" y="75"/>
                  <a:pt x="25" y="79"/>
                  <a:pt x="30" y="86"/>
                </a:cubicBezTo>
                <a:cubicBezTo>
                  <a:pt x="44" y="104"/>
                  <a:pt x="44" y="104"/>
                  <a:pt x="44" y="104"/>
                </a:cubicBezTo>
                <a:cubicBezTo>
                  <a:pt x="20" y="104"/>
                  <a:pt x="20" y="104"/>
                  <a:pt x="20" y="104"/>
                </a:cubicBezTo>
                <a:cubicBezTo>
                  <a:pt x="20" y="117"/>
                  <a:pt x="20" y="117"/>
                  <a:pt x="20" y="117"/>
                </a:cubicBezTo>
                <a:cubicBezTo>
                  <a:pt x="37" y="117"/>
                  <a:pt x="37" y="117"/>
                  <a:pt x="37" y="117"/>
                </a:cubicBezTo>
                <a:cubicBezTo>
                  <a:pt x="38" y="117"/>
                  <a:pt x="38" y="117"/>
                  <a:pt x="38" y="117"/>
                </a:cubicBezTo>
                <a:cubicBezTo>
                  <a:pt x="143" y="138"/>
                  <a:pt x="143" y="138"/>
                  <a:pt x="143" y="138"/>
                </a:cubicBezTo>
                <a:cubicBezTo>
                  <a:pt x="143" y="145"/>
                  <a:pt x="149" y="150"/>
                  <a:pt x="156" y="150"/>
                </a:cubicBezTo>
                <a:cubicBezTo>
                  <a:pt x="161" y="150"/>
                  <a:pt x="166" y="147"/>
                  <a:pt x="168" y="143"/>
                </a:cubicBezTo>
                <a:cubicBezTo>
                  <a:pt x="244" y="158"/>
                  <a:pt x="244" y="158"/>
                  <a:pt x="244" y="158"/>
                </a:cubicBezTo>
                <a:cubicBezTo>
                  <a:pt x="244" y="164"/>
                  <a:pt x="244" y="164"/>
                  <a:pt x="244" y="164"/>
                </a:cubicBezTo>
                <a:cubicBezTo>
                  <a:pt x="293" y="164"/>
                  <a:pt x="293" y="164"/>
                  <a:pt x="293" y="164"/>
                </a:cubicBezTo>
                <a:cubicBezTo>
                  <a:pt x="293" y="151"/>
                  <a:pt x="293" y="151"/>
                  <a:pt x="293" y="151"/>
                </a:cubicBezTo>
                <a:cubicBezTo>
                  <a:pt x="269" y="151"/>
                  <a:pt x="269" y="151"/>
                  <a:pt x="269" y="151"/>
                </a:cubicBezTo>
                <a:cubicBezTo>
                  <a:pt x="280" y="132"/>
                  <a:pt x="280" y="132"/>
                  <a:pt x="280" y="132"/>
                </a:cubicBezTo>
                <a:cubicBezTo>
                  <a:pt x="290" y="115"/>
                  <a:pt x="307" y="92"/>
                  <a:pt x="316" y="82"/>
                </a:cubicBezTo>
                <a:close/>
                <a:moveTo>
                  <a:pt x="17" y="58"/>
                </a:moveTo>
                <a:cubicBezTo>
                  <a:pt x="10" y="51"/>
                  <a:pt x="10" y="51"/>
                  <a:pt x="10" y="51"/>
                </a:cubicBezTo>
                <a:cubicBezTo>
                  <a:pt x="25" y="37"/>
                  <a:pt x="25" y="37"/>
                  <a:pt x="25" y="37"/>
                </a:cubicBezTo>
                <a:cubicBezTo>
                  <a:pt x="31" y="45"/>
                  <a:pt x="31" y="45"/>
                  <a:pt x="31" y="45"/>
                </a:cubicBezTo>
                <a:cubicBezTo>
                  <a:pt x="36" y="50"/>
                  <a:pt x="39" y="53"/>
                  <a:pt x="42" y="58"/>
                </a:cubicBezTo>
                <a:cubicBezTo>
                  <a:pt x="53" y="43"/>
                  <a:pt x="65" y="26"/>
                  <a:pt x="74" y="16"/>
                </a:cubicBezTo>
                <a:cubicBezTo>
                  <a:pt x="81" y="9"/>
                  <a:pt x="81" y="9"/>
                  <a:pt x="81" y="9"/>
                </a:cubicBezTo>
                <a:cubicBezTo>
                  <a:pt x="96" y="23"/>
                  <a:pt x="96" y="23"/>
                  <a:pt x="96" y="23"/>
                </a:cubicBezTo>
                <a:cubicBezTo>
                  <a:pt x="89" y="30"/>
                  <a:pt x="89" y="30"/>
                  <a:pt x="89" y="30"/>
                </a:cubicBezTo>
                <a:cubicBezTo>
                  <a:pt x="79" y="41"/>
                  <a:pt x="62" y="64"/>
                  <a:pt x="52" y="81"/>
                </a:cubicBezTo>
                <a:cubicBezTo>
                  <a:pt x="44" y="94"/>
                  <a:pt x="44" y="94"/>
                  <a:pt x="44" y="94"/>
                </a:cubicBezTo>
                <a:cubicBezTo>
                  <a:pt x="35" y="82"/>
                  <a:pt x="35" y="82"/>
                  <a:pt x="35" y="82"/>
                </a:cubicBezTo>
                <a:cubicBezTo>
                  <a:pt x="25" y="68"/>
                  <a:pt x="23" y="66"/>
                  <a:pt x="17" y="58"/>
                </a:cubicBezTo>
                <a:close/>
                <a:moveTo>
                  <a:pt x="156" y="142"/>
                </a:moveTo>
                <a:cubicBezTo>
                  <a:pt x="153" y="142"/>
                  <a:pt x="150" y="140"/>
                  <a:pt x="150" y="137"/>
                </a:cubicBezTo>
                <a:cubicBezTo>
                  <a:pt x="150" y="134"/>
                  <a:pt x="153" y="132"/>
                  <a:pt x="156" y="132"/>
                </a:cubicBezTo>
                <a:cubicBezTo>
                  <a:pt x="159" y="132"/>
                  <a:pt x="161" y="134"/>
                  <a:pt x="161" y="137"/>
                </a:cubicBezTo>
                <a:cubicBezTo>
                  <a:pt x="161" y="140"/>
                  <a:pt x="159" y="142"/>
                  <a:pt x="156" y="142"/>
                </a:cubicBezTo>
                <a:close/>
                <a:moveTo>
                  <a:pt x="267" y="141"/>
                </a:moveTo>
                <a:cubicBezTo>
                  <a:pt x="258" y="129"/>
                  <a:pt x="258" y="129"/>
                  <a:pt x="258" y="129"/>
                </a:cubicBezTo>
                <a:cubicBezTo>
                  <a:pt x="248" y="116"/>
                  <a:pt x="246" y="113"/>
                  <a:pt x="239" y="106"/>
                </a:cubicBezTo>
                <a:cubicBezTo>
                  <a:pt x="233" y="98"/>
                  <a:pt x="233" y="98"/>
                  <a:pt x="233" y="98"/>
                </a:cubicBezTo>
                <a:cubicBezTo>
                  <a:pt x="248" y="85"/>
                  <a:pt x="248" y="85"/>
                  <a:pt x="248" y="85"/>
                </a:cubicBezTo>
                <a:cubicBezTo>
                  <a:pt x="254" y="92"/>
                  <a:pt x="254" y="92"/>
                  <a:pt x="254" y="92"/>
                </a:cubicBezTo>
                <a:cubicBezTo>
                  <a:pt x="259" y="97"/>
                  <a:pt x="262" y="101"/>
                  <a:pt x="265" y="106"/>
                </a:cubicBezTo>
                <a:cubicBezTo>
                  <a:pt x="275" y="90"/>
                  <a:pt x="288" y="74"/>
                  <a:pt x="297" y="64"/>
                </a:cubicBezTo>
                <a:cubicBezTo>
                  <a:pt x="304" y="57"/>
                  <a:pt x="304" y="57"/>
                  <a:pt x="304" y="57"/>
                </a:cubicBezTo>
                <a:cubicBezTo>
                  <a:pt x="318" y="70"/>
                  <a:pt x="318" y="70"/>
                  <a:pt x="318" y="70"/>
                </a:cubicBezTo>
                <a:cubicBezTo>
                  <a:pt x="311" y="78"/>
                  <a:pt x="311" y="78"/>
                  <a:pt x="311" y="78"/>
                </a:cubicBezTo>
                <a:cubicBezTo>
                  <a:pt x="301" y="88"/>
                  <a:pt x="285" y="111"/>
                  <a:pt x="275" y="128"/>
                </a:cubicBezTo>
                <a:lnTo>
                  <a:pt x="267" y="141"/>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50"/>
          <p:cNvSpPr>
            <a:spLocks noEditPoints="1"/>
          </p:cNvSpPr>
          <p:nvPr/>
        </p:nvSpPr>
        <p:spPr bwMode="auto">
          <a:xfrm>
            <a:off x="2622947" y="5307074"/>
            <a:ext cx="668337" cy="536575"/>
          </a:xfrm>
          <a:custGeom>
            <a:avLst/>
            <a:gdLst>
              <a:gd name="T0" fmla="*/ 75 w 200"/>
              <a:gd name="T1" fmla="*/ 45 h 160"/>
              <a:gd name="T2" fmla="*/ 61 w 200"/>
              <a:gd name="T3" fmla="*/ 53 h 160"/>
              <a:gd name="T4" fmla="*/ 83 w 200"/>
              <a:gd name="T5" fmla="*/ 42 h 160"/>
              <a:gd name="T6" fmla="*/ 57 w 200"/>
              <a:gd name="T7" fmla="*/ 67 h 160"/>
              <a:gd name="T8" fmla="*/ 65 w 200"/>
              <a:gd name="T9" fmla="*/ 44 h 160"/>
              <a:gd name="T10" fmla="*/ 59 w 200"/>
              <a:gd name="T11" fmla="*/ 0 h 160"/>
              <a:gd name="T12" fmla="*/ 0 w 200"/>
              <a:gd name="T13" fmla="*/ 43 h 160"/>
              <a:gd name="T14" fmla="*/ 26 w 200"/>
              <a:gd name="T15" fmla="*/ 56 h 160"/>
              <a:gd name="T16" fmla="*/ 16 w 200"/>
              <a:gd name="T17" fmla="*/ 62 h 160"/>
              <a:gd name="T18" fmla="*/ 46 w 200"/>
              <a:gd name="T19" fmla="*/ 62 h 160"/>
              <a:gd name="T20" fmla="*/ 36 w 200"/>
              <a:gd name="T21" fmla="*/ 56 h 160"/>
              <a:gd name="T22" fmla="*/ 60 w 200"/>
              <a:gd name="T23" fmla="*/ 50 h 160"/>
              <a:gd name="T24" fmla="*/ 53 w 200"/>
              <a:gd name="T25" fmla="*/ 41 h 160"/>
              <a:gd name="T26" fmla="*/ 7 w 200"/>
              <a:gd name="T27" fmla="*/ 9 h 160"/>
              <a:gd name="T28" fmla="*/ 56 w 200"/>
              <a:gd name="T29" fmla="*/ 9 h 160"/>
              <a:gd name="T30" fmla="*/ 142 w 200"/>
              <a:gd name="T31" fmla="*/ 56 h 160"/>
              <a:gd name="T32" fmla="*/ 128 w 200"/>
              <a:gd name="T33" fmla="*/ 42 h 160"/>
              <a:gd name="T34" fmla="*/ 196 w 200"/>
              <a:gd name="T35" fmla="*/ 0 h 160"/>
              <a:gd name="T36" fmla="*/ 137 w 200"/>
              <a:gd name="T37" fmla="*/ 40 h 160"/>
              <a:gd name="T38" fmla="*/ 145 w 200"/>
              <a:gd name="T39" fmla="*/ 48 h 160"/>
              <a:gd name="T40" fmla="*/ 155 w 200"/>
              <a:gd name="T41" fmla="*/ 56 h 160"/>
              <a:gd name="T42" fmla="*/ 155 w 200"/>
              <a:gd name="T43" fmla="*/ 63 h 160"/>
              <a:gd name="T44" fmla="*/ 184 w 200"/>
              <a:gd name="T45" fmla="*/ 57 h 160"/>
              <a:gd name="T46" fmla="*/ 174 w 200"/>
              <a:gd name="T47" fmla="*/ 48 h 160"/>
              <a:gd name="T48" fmla="*/ 200 w 200"/>
              <a:gd name="T49" fmla="*/ 5 h 160"/>
              <a:gd name="T50" fmla="*/ 190 w 200"/>
              <a:gd name="T51" fmla="*/ 41 h 160"/>
              <a:gd name="T52" fmla="*/ 144 w 200"/>
              <a:gd name="T53" fmla="*/ 9 h 160"/>
              <a:gd name="T54" fmla="*/ 193 w 200"/>
              <a:gd name="T55" fmla="*/ 9 h 160"/>
              <a:gd name="T56" fmla="*/ 120 w 200"/>
              <a:gd name="T57" fmla="*/ 45 h 160"/>
              <a:gd name="T58" fmla="*/ 140 w 200"/>
              <a:gd name="T59" fmla="*/ 70 h 160"/>
              <a:gd name="T60" fmla="*/ 127 w 200"/>
              <a:gd name="T61" fmla="*/ 97 h 160"/>
              <a:gd name="T62" fmla="*/ 95 w 200"/>
              <a:gd name="T63" fmla="*/ 96 h 160"/>
              <a:gd name="T64" fmla="*/ 68 w 200"/>
              <a:gd name="T65" fmla="*/ 102 h 160"/>
              <a:gd name="T66" fmla="*/ 94 w 200"/>
              <a:gd name="T67" fmla="*/ 145 h 160"/>
              <a:gd name="T68" fmla="*/ 84 w 200"/>
              <a:gd name="T69" fmla="*/ 154 h 160"/>
              <a:gd name="T70" fmla="*/ 113 w 200"/>
              <a:gd name="T71" fmla="*/ 160 h 160"/>
              <a:gd name="T72" fmla="*/ 113 w 200"/>
              <a:gd name="T73" fmla="*/ 153 h 160"/>
              <a:gd name="T74" fmla="*/ 127 w 200"/>
              <a:gd name="T75" fmla="*/ 145 h 160"/>
              <a:gd name="T76" fmla="*/ 127 w 200"/>
              <a:gd name="T77" fmla="*/ 97 h 160"/>
              <a:gd name="T78" fmla="*/ 77 w 200"/>
              <a:gd name="T79" fmla="*/ 139 h 160"/>
              <a:gd name="T80" fmla="*/ 77 w 200"/>
              <a:gd name="T81" fmla="*/ 104 h 160"/>
              <a:gd name="T82" fmla="*/ 103 w 200"/>
              <a:gd name="T83" fmla="*/ 104 h 160"/>
              <a:gd name="T84" fmla="*/ 124 w 200"/>
              <a:gd name="T85" fmla="*/ 106 h 160"/>
              <a:gd name="T86" fmla="*/ 118 w 200"/>
              <a:gd name="T87" fmla="*/ 81 h 160"/>
              <a:gd name="T88" fmla="*/ 86 w 200"/>
              <a:gd name="T89" fmla="*/ 86 h 160"/>
              <a:gd name="T90" fmla="*/ 90 w 200"/>
              <a:gd name="T91" fmla="*/ 88 h 160"/>
              <a:gd name="T92" fmla="*/ 105 w 200"/>
              <a:gd name="T93" fmla="*/ 93 h 160"/>
              <a:gd name="T94" fmla="*/ 90 w 200"/>
              <a:gd name="T9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 h="160">
                <a:moveTo>
                  <a:pt x="58" y="56"/>
                </a:moveTo>
                <a:cubicBezTo>
                  <a:pt x="58" y="58"/>
                  <a:pt x="59" y="59"/>
                  <a:pt x="61" y="59"/>
                </a:cubicBezTo>
                <a:cubicBezTo>
                  <a:pt x="70" y="59"/>
                  <a:pt x="75" y="54"/>
                  <a:pt x="75" y="45"/>
                </a:cubicBezTo>
                <a:cubicBezTo>
                  <a:pt x="75" y="44"/>
                  <a:pt x="74" y="42"/>
                  <a:pt x="72" y="42"/>
                </a:cubicBezTo>
                <a:cubicBezTo>
                  <a:pt x="70" y="42"/>
                  <a:pt x="69" y="44"/>
                  <a:pt x="69" y="45"/>
                </a:cubicBezTo>
                <a:cubicBezTo>
                  <a:pt x="69" y="51"/>
                  <a:pt x="66" y="53"/>
                  <a:pt x="61" y="53"/>
                </a:cubicBezTo>
                <a:cubicBezTo>
                  <a:pt x="59" y="53"/>
                  <a:pt x="58" y="55"/>
                  <a:pt x="58" y="56"/>
                </a:cubicBezTo>
                <a:close/>
                <a:moveTo>
                  <a:pt x="86" y="45"/>
                </a:moveTo>
                <a:cubicBezTo>
                  <a:pt x="86" y="43"/>
                  <a:pt x="84" y="42"/>
                  <a:pt x="83" y="42"/>
                </a:cubicBezTo>
                <a:cubicBezTo>
                  <a:pt x="81" y="42"/>
                  <a:pt x="80" y="43"/>
                  <a:pt x="80" y="45"/>
                </a:cubicBezTo>
                <a:cubicBezTo>
                  <a:pt x="80" y="61"/>
                  <a:pt x="69" y="64"/>
                  <a:pt x="60" y="64"/>
                </a:cubicBezTo>
                <a:cubicBezTo>
                  <a:pt x="58" y="64"/>
                  <a:pt x="57" y="65"/>
                  <a:pt x="57" y="67"/>
                </a:cubicBezTo>
                <a:cubicBezTo>
                  <a:pt x="57" y="69"/>
                  <a:pt x="58" y="70"/>
                  <a:pt x="60" y="70"/>
                </a:cubicBezTo>
                <a:cubicBezTo>
                  <a:pt x="76" y="70"/>
                  <a:pt x="86" y="61"/>
                  <a:pt x="86" y="45"/>
                </a:cubicBezTo>
                <a:close/>
                <a:moveTo>
                  <a:pt x="65" y="44"/>
                </a:moveTo>
                <a:cubicBezTo>
                  <a:pt x="65" y="42"/>
                  <a:pt x="64" y="41"/>
                  <a:pt x="63" y="40"/>
                </a:cubicBezTo>
                <a:cubicBezTo>
                  <a:pt x="63" y="5"/>
                  <a:pt x="63" y="5"/>
                  <a:pt x="63" y="5"/>
                </a:cubicBezTo>
                <a:cubicBezTo>
                  <a:pt x="63" y="2"/>
                  <a:pt x="61" y="0"/>
                  <a:pt x="59" y="0"/>
                </a:cubicBezTo>
                <a:cubicBezTo>
                  <a:pt x="4" y="0"/>
                  <a:pt x="4" y="0"/>
                  <a:pt x="4" y="0"/>
                </a:cubicBezTo>
                <a:cubicBezTo>
                  <a:pt x="2" y="0"/>
                  <a:pt x="0" y="2"/>
                  <a:pt x="0" y="5"/>
                </a:cubicBezTo>
                <a:cubicBezTo>
                  <a:pt x="0" y="43"/>
                  <a:pt x="0" y="43"/>
                  <a:pt x="0" y="43"/>
                </a:cubicBezTo>
                <a:cubicBezTo>
                  <a:pt x="0" y="46"/>
                  <a:pt x="2" y="48"/>
                  <a:pt x="4" y="48"/>
                </a:cubicBezTo>
                <a:cubicBezTo>
                  <a:pt x="26" y="48"/>
                  <a:pt x="26" y="48"/>
                  <a:pt x="26" y="48"/>
                </a:cubicBezTo>
                <a:cubicBezTo>
                  <a:pt x="26" y="56"/>
                  <a:pt x="26" y="56"/>
                  <a:pt x="26" y="56"/>
                </a:cubicBezTo>
                <a:cubicBezTo>
                  <a:pt x="18" y="56"/>
                  <a:pt x="18" y="56"/>
                  <a:pt x="18" y="56"/>
                </a:cubicBezTo>
                <a:cubicBezTo>
                  <a:pt x="17" y="56"/>
                  <a:pt x="16" y="56"/>
                  <a:pt x="16" y="57"/>
                </a:cubicBezTo>
                <a:cubicBezTo>
                  <a:pt x="16" y="62"/>
                  <a:pt x="16" y="62"/>
                  <a:pt x="16" y="62"/>
                </a:cubicBezTo>
                <a:cubicBezTo>
                  <a:pt x="16" y="62"/>
                  <a:pt x="17" y="63"/>
                  <a:pt x="18" y="63"/>
                </a:cubicBezTo>
                <a:cubicBezTo>
                  <a:pt x="45" y="63"/>
                  <a:pt x="45" y="63"/>
                  <a:pt x="45" y="63"/>
                </a:cubicBezTo>
                <a:cubicBezTo>
                  <a:pt x="46" y="63"/>
                  <a:pt x="46" y="62"/>
                  <a:pt x="46" y="62"/>
                </a:cubicBezTo>
                <a:cubicBezTo>
                  <a:pt x="46" y="57"/>
                  <a:pt x="46" y="57"/>
                  <a:pt x="46" y="57"/>
                </a:cubicBezTo>
                <a:cubicBezTo>
                  <a:pt x="46" y="56"/>
                  <a:pt x="46" y="56"/>
                  <a:pt x="45" y="56"/>
                </a:cubicBezTo>
                <a:cubicBezTo>
                  <a:pt x="36" y="56"/>
                  <a:pt x="36" y="56"/>
                  <a:pt x="36" y="56"/>
                </a:cubicBezTo>
                <a:cubicBezTo>
                  <a:pt x="36" y="48"/>
                  <a:pt x="36" y="48"/>
                  <a:pt x="36" y="48"/>
                </a:cubicBezTo>
                <a:cubicBezTo>
                  <a:pt x="55" y="48"/>
                  <a:pt x="55" y="48"/>
                  <a:pt x="55" y="48"/>
                </a:cubicBezTo>
                <a:cubicBezTo>
                  <a:pt x="56" y="49"/>
                  <a:pt x="58" y="50"/>
                  <a:pt x="60" y="50"/>
                </a:cubicBezTo>
                <a:cubicBezTo>
                  <a:pt x="63" y="50"/>
                  <a:pt x="65" y="47"/>
                  <a:pt x="65" y="44"/>
                </a:cubicBezTo>
                <a:close/>
                <a:moveTo>
                  <a:pt x="56" y="39"/>
                </a:moveTo>
                <a:cubicBezTo>
                  <a:pt x="56" y="40"/>
                  <a:pt x="55" y="41"/>
                  <a:pt x="53" y="41"/>
                </a:cubicBezTo>
                <a:cubicBezTo>
                  <a:pt x="9" y="41"/>
                  <a:pt x="9" y="41"/>
                  <a:pt x="9" y="41"/>
                </a:cubicBezTo>
                <a:cubicBezTo>
                  <a:pt x="8" y="41"/>
                  <a:pt x="7" y="40"/>
                  <a:pt x="7" y="39"/>
                </a:cubicBezTo>
                <a:cubicBezTo>
                  <a:pt x="7" y="9"/>
                  <a:pt x="7" y="9"/>
                  <a:pt x="7" y="9"/>
                </a:cubicBezTo>
                <a:cubicBezTo>
                  <a:pt x="7" y="7"/>
                  <a:pt x="8" y="6"/>
                  <a:pt x="9" y="6"/>
                </a:cubicBezTo>
                <a:cubicBezTo>
                  <a:pt x="53" y="6"/>
                  <a:pt x="53" y="6"/>
                  <a:pt x="53" y="6"/>
                </a:cubicBezTo>
                <a:cubicBezTo>
                  <a:pt x="55" y="6"/>
                  <a:pt x="56" y="7"/>
                  <a:pt x="56" y="9"/>
                </a:cubicBezTo>
                <a:lnTo>
                  <a:pt x="56" y="39"/>
                </a:lnTo>
                <a:close/>
                <a:moveTo>
                  <a:pt x="139" y="59"/>
                </a:moveTo>
                <a:cubicBezTo>
                  <a:pt x="141" y="59"/>
                  <a:pt x="142" y="58"/>
                  <a:pt x="142" y="56"/>
                </a:cubicBezTo>
                <a:cubicBezTo>
                  <a:pt x="142" y="55"/>
                  <a:pt x="141" y="53"/>
                  <a:pt x="139" y="53"/>
                </a:cubicBezTo>
                <a:cubicBezTo>
                  <a:pt x="133" y="53"/>
                  <a:pt x="131" y="51"/>
                  <a:pt x="131" y="45"/>
                </a:cubicBezTo>
                <a:cubicBezTo>
                  <a:pt x="131" y="44"/>
                  <a:pt x="130" y="42"/>
                  <a:pt x="128" y="42"/>
                </a:cubicBezTo>
                <a:cubicBezTo>
                  <a:pt x="126" y="42"/>
                  <a:pt x="125" y="44"/>
                  <a:pt x="125" y="45"/>
                </a:cubicBezTo>
                <a:cubicBezTo>
                  <a:pt x="125" y="54"/>
                  <a:pt x="130" y="59"/>
                  <a:pt x="139" y="59"/>
                </a:cubicBezTo>
                <a:close/>
                <a:moveTo>
                  <a:pt x="196" y="0"/>
                </a:moveTo>
                <a:cubicBezTo>
                  <a:pt x="141" y="0"/>
                  <a:pt x="141" y="0"/>
                  <a:pt x="141" y="0"/>
                </a:cubicBezTo>
                <a:cubicBezTo>
                  <a:pt x="139" y="0"/>
                  <a:pt x="137" y="2"/>
                  <a:pt x="137" y="5"/>
                </a:cubicBezTo>
                <a:cubicBezTo>
                  <a:pt x="137" y="40"/>
                  <a:pt x="137" y="40"/>
                  <a:pt x="137" y="40"/>
                </a:cubicBezTo>
                <a:cubicBezTo>
                  <a:pt x="135" y="41"/>
                  <a:pt x="135" y="42"/>
                  <a:pt x="135" y="44"/>
                </a:cubicBezTo>
                <a:cubicBezTo>
                  <a:pt x="135" y="47"/>
                  <a:pt x="137" y="50"/>
                  <a:pt x="140" y="50"/>
                </a:cubicBezTo>
                <a:cubicBezTo>
                  <a:pt x="142" y="50"/>
                  <a:pt x="144" y="49"/>
                  <a:pt x="145" y="48"/>
                </a:cubicBezTo>
                <a:cubicBezTo>
                  <a:pt x="164" y="48"/>
                  <a:pt x="164" y="48"/>
                  <a:pt x="164" y="48"/>
                </a:cubicBezTo>
                <a:cubicBezTo>
                  <a:pt x="164" y="56"/>
                  <a:pt x="164" y="56"/>
                  <a:pt x="164" y="56"/>
                </a:cubicBezTo>
                <a:cubicBezTo>
                  <a:pt x="155" y="56"/>
                  <a:pt x="155" y="56"/>
                  <a:pt x="155" y="56"/>
                </a:cubicBezTo>
                <a:cubicBezTo>
                  <a:pt x="154" y="56"/>
                  <a:pt x="154" y="56"/>
                  <a:pt x="154" y="57"/>
                </a:cubicBezTo>
                <a:cubicBezTo>
                  <a:pt x="154" y="62"/>
                  <a:pt x="154" y="62"/>
                  <a:pt x="154" y="62"/>
                </a:cubicBezTo>
                <a:cubicBezTo>
                  <a:pt x="154" y="62"/>
                  <a:pt x="154" y="63"/>
                  <a:pt x="155" y="63"/>
                </a:cubicBezTo>
                <a:cubicBezTo>
                  <a:pt x="182" y="63"/>
                  <a:pt x="182" y="63"/>
                  <a:pt x="182" y="63"/>
                </a:cubicBezTo>
                <a:cubicBezTo>
                  <a:pt x="183" y="63"/>
                  <a:pt x="184" y="62"/>
                  <a:pt x="184" y="62"/>
                </a:cubicBezTo>
                <a:cubicBezTo>
                  <a:pt x="184" y="57"/>
                  <a:pt x="184" y="57"/>
                  <a:pt x="184" y="57"/>
                </a:cubicBezTo>
                <a:cubicBezTo>
                  <a:pt x="184" y="56"/>
                  <a:pt x="183" y="56"/>
                  <a:pt x="182" y="56"/>
                </a:cubicBezTo>
                <a:cubicBezTo>
                  <a:pt x="174" y="56"/>
                  <a:pt x="174" y="56"/>
                  <a:pt x="174" y="56"/>
                </a:cubicBezTo>
                <a:cubicBezTo>
                  <a:pt x="174" y="48"/>
                  <a:pt x="174" y="48"/>
                  <a:pt x="174" y="48"/>
                </a:cubicBezTo>
                <a:cubicBezTo>
                  <a:pt x="196" y="48"/>
                  <a:pt x="196" y="48"/>
                  <a:pt x="196" y="48"/>
                </a:cubicBezTo>
                <a:cubicBezTo>
                  <a:pt x="198" y="48"/>
                  <a:pt x="200" y="46"/>
                  <a:pt x="200" y="43"/>
                </a:cubicBezTo>
                <a:cubicBezTo>
                  <a:pt x="200" y="5"/>
                  <a:pt x="200" y="5"/>
                  <a:pt x="200" y="5"/>
                </a:cubicBezTo>
                <a:cubicBezTo>
                  <a:pt x="200" y="2"/>
                  <a:pt x="198" y="0"/>
                  <a:pt x="196" y="0"/>
                </a:cubicBezTo>
                <a:close/>
                <a:moveTo>
                  <a:pt x="193" y="39"/>
                </a:moveTo>
                <a:cubicBezTo>
                  <a:pt x="193" y="40"/>
                  <a:pt x="192" y="41"/>
                  <a:pt x="190" y="41"/>
                </a:cubicBezTo>
                <a:cubicBezTo>
                  <a:pt x="146" y="41"/>
                  <a:pt x="146" y="41"/>
                  <a:pt x="146" y="41"/>
                </a:cubicBezTo>
                <a:cubicBezTo>
                  <a:pt x="145" y="41"/>
                  <a:pt x="144" y="40"/>
                  <a:pt x="144" y="39"/>
                </a:cubicBezTo>
                <a:cubicBezTo>
                  <a:pt x="144" y="9"/>
                  <a:pt x="144" y="9"/>
                  <a:pt x="144" y="9"/>
                </a:cubicBezTo>
                <a:cubicBezTo>
                  <a:pt x="144" y="7"/>
                  <a:pt x="145" y="6"/>
                  <a:pt x="146" y="6"/>
                </a:cubicBezTo>
                <a:cubicBezTo>
                  <a:pt x="190" y="6"/>
                  <a:pt x="190" y="6"/>
                  <a:pt x="190" y="6"/>
                </a:cubicBezTo>
                <a:cubicBezTo>
                  <a:pt x="192" y="6"/>
                  <a:pt x="193" y="7"/>
                  <a:pt x="193" y="9"/>
                </a:cubicBezTo>
                <a:lnTo>
                  <a:pt x="193" y="39"/>
                </a:lnTo>
                <a:close/>
                <a:moveTo>
                  <a:pt x="140" y="64"/>
                </a:moveTo>
                <a:cubicBezTo>
                  <a:pt x="131" y="64"/>
                  <a:pt x="120" y="61"/>
                  <a:pt x="120" y="45"/>
                </a:cubicBezTo>
                <a:cubicBezTo>
                  <a:pt x="120" y="43"/>
                  <a:pt x="119" y="42"/>
                  <a:pt x="117" y="42"/>
                </a:cubicBezTo>
                <a:cubicBezTo>
                  <a:pt x="115" y="42"/>
                  <a:pt x="114" y="43"/>
                  <a:pt x="114" y="45"/>
                </a:cubicBezTo>
                <a:cubicBezTo>
                  <a:pt x="114" y="61"/>
                  <a:pt x="123" y="70"/>
                  <a:pt x="140" y="70"/>
                </a:cubicBezTo>
                <a:cubicBezTo>
                  <a:pt x="141" y="70"/>
                  <a:pt x="143" y="69"/>
                  <a:pt x="143" y="67"/>
                </a:cubicBezTo>
                <a:cubicBezTo>
                  <a:pt x="143" y="65"/>
                  <a:pt x="141" y="64"/>
                  <a:pt x="140" y="64"/>
                </a:cubicBezTo>
                <a:close/>
                <a:moveTo>
                  <a:pt x="127" y="97"/>
                </a:moveTo>
                <a:cubicBezTo>
                  <a:pt x="104" y="97"/>
                  <a:pt x="104" y="97"/>
                  <a:pt x="104" y="97"/>
                </a:cubicBezTo>
                <a:cubicBezTo>
                  <a:pt x="104" y="97"/>
                  <a:pt x="104" y="96"/>
                  <a:pt x="103" y="96"/>
                </a:cubicBezTo>
                <a:cubicBezTo>
                  <a:pt x="101" y="94"/>
                  <a:pt x="98" y="94"/>
                  <a:pt x="95" y="96"/>
                </a:cubicBezTo>
                <a:cubicBezTo>
                  <a:pt x="95" y="96"/>
                  <a:pt x="95" y="97"/>
                  <a:pt x="94" y="97"/>
                </a:cubicBezTo>
                <a:cubicBezTo>
                  <a:pt x="72" y="97"/>
                  <a:pt x="72" y="97"/>
                  <a:pt x="72" y="97"/>
                </a:cubicBezTo>
                <a:cubicBezTo>
                  <a:pt x="70" y="97"/>
                  <a:pt x="68" y="99"/>
                  <a:pt x="68" y="102"/>
                </a:cubicBezTo>
                <a:cubicBezTo>
                  <a:pt x="68" y="141"/>
                  <a:pt x="68" y="141"/>
                  <a:pt x="68" y="141"/>
                </a:cubicBezTo>
                <a:cubicBezTo>
                  <a:pt x="68" y="143"/>
                  <a:pt x="70" y="145"/>
                  <a:pt x="72" y="145"/>
                </a:cubicBezTo>
                <a:cubicBezTo>
                  <a:pt x="94" y="145"/>
                  <a:pt x="94" y="145"/>
                  <a:pt x="94" y="145"/>
                </a:cubicBezTo>
                <a:cubicBezTo>
                  <a:pt x="94" y="153"/>
                  <a:pt x="94" y="153"/>
                  <a:pt x="94" y="153"/>
                </a:cubicBezTo>
                <a:cubicBezTo>
                  <a:pt x="86" y="153"/>
                  <a:pt x="86" y="153"/>
                  <a:pt x="86" y="153"/>
                </a:cubicBezTo>
                <a:cubicBezTo>
                  <a:pt x="85" y="153"/>
                  <a:pt x="84" y="154"/>
                  <a:pt x="84" y="154"/>
                </a:cubicBezTo>
                <a:cubicBezTo>
                  <a:pt x="84" y="159"/>
                  <a:pt x="84" y="159"/>
                  <a:pt x="84" y="159"/>
                </a:cubicBezTo>
                <a:cubicBezTo>
                  <a:pt x="84" y="160"/>
                  <a:pt x="85" y="160"/>
                  <a:pt x="86" y="160"/>
                </a:cubicBezTo>
                <a:cubicBezTo>
                  <a:pt x="113" y="160"/>
                  <a:pt x="113" y="160"/>
                  <a:pt x="113" y="160"/>
                </a:cubicBezTo>
                <a:cubicBezTo>
                  <a:pt x="114" y="160"/>
                  <a:pt x="114" y="160"/>
                  <a:pt x="114" y="159"/>
                </a:cubicBezTo>
                <a:cubicBezTo>
                  <a:pt x="114" y="154"/>
                  <a:pt x="114" y="154"/>
                  <a:pt x="114" y="154"/>
                </a:cubicBezTo>
                <a:cubicBezTo>
                  <a:pt x="114" y="154"/>
                  <a:pt x="114" y="153"/>
                  <a:pt x="113" y="153"/>
                </a:cubicBezTo>
                <a:cubicBezTo>
                  <a:pt x="104" y="153"/>
                  <a:pt x="104" y="153"/>
                  <a:pt x="104" y="153"/>
                </a:cubicBezTo>
                <a:cubicBezTo>
                  <a:pt x="104" y="145"/>
                  <a:pt x="104" y="145"/>
                  <a:pt x="104" y="145"/>
                </a:cubicBezTo>
                <a:cubicBezTo>
                  <a:pt x="127" y="145"/>
                  <a:pt x="127" y="145"/>
                  <a:pt x="127" y="145"/>
                </a:cubicBezTo>
                <a:cubicBezTo>
                  <a:pt x="129" y="145"/>
                  <a:pt x="131" y="143"/>
                  <a:pt x="131" y="141"/>
                </a:cubicBezTo>
                <a:cubicBezTo>
                  <a:pt x="131" y="102"/>
                  <a:pt x="131" y="102"/>
                  <a:pt x="131" y="102"/>
                </a:cubicBezTo>
                <a:cubicBezTo>
                  <a:pt x="131" y="99"/>
                  <a:pt x="129" y="97"/>
                  <a:pt x="127" y="97"/>
                </a:cubicBezTo>
                <a:close/>
                <a:moveTo>
                  <a:pt x="124" y="136"/>
                </a:moveTo>
                <a:cubicBezTo>
                  <a:pt x="124" y="138"/>
                  <a:pt x="123" y="139"/>
                  <a:pt x="122" y="139"/>
                </a:cubicBezTo>
                <a:cubicBezTo>
                  <a:pt x="77" y="139"/>
                  <a:pt x="77" y="139"/>
                  <a:pt x="77" y="139"/>
                </a:cubicBezTo>
                <a:cubicBezTo>
                  <a:pt x="76" y="139"/>
                  <a:pt x="75" y="138"/>
                  <a:pt x="75" y="136"/>
                </a:cubicBezTo>
                <a:cubicBezTo>
                  <a:pt x="75" y="106"/>
                  <a:pt x="75" y="106"/>
                  <a:pt x="75" y="106"/>
                </a:cubicBezTo>
                <a:cubicBezTo>
                  <a:pt x="75" y="105"/>
                  <a:pt x="76" y="104"/>
                  <a:pt x="77" y="104"/>
                </a:cubicBezTo>
                <a:cubicBezTo>
                  <a:pt x="95" y="104"/>
                  <a:pt x="95" y="104"/>
                  <a:pt x="95" y="104"/>
                </a:cubicBezTo>
                <a:cubicBezTo>
                  <a:pt x="95" y="104"/>
                  <a:pt x="95" y="104"/>
                  <a:pt x="95" y="104"/>
                </a:cubicBezTo>
                <a:cubicBezTo>
                  <a:pt x="98" y="106"/>
                  <a:pt x="101" y="106"/>
                  <a:pt x="103" y="104"/>
                </a:cubicBezTo>
                <a:cubicBezTo>
                  <a:pt x="104" y="104"/>
                  <a:pt x="104" y="104"/>
                  <a:pt x="104" y="104"/>
                </a:cubicBezTo>
                <a:cubicBezTo>
                  <a:pt x="122" y="104"/>
                  <a:pt x="122" y="104"/>
                  <a:pt x="122" y="104"/>
                </a:cubicBezTo>
                <a:cubicBezTo>
                  <a:pt x="123" y="104"/>
                  <a:pt x="124" y="105"/>
                  <a:pt x="124" y="106"/>
                </a:cubicBezTo>
                <a:lnTo>
                  <a:pt x="124" y="136"/>
                </a:lnTo>
                <a:close/>
                <a:moveTo>
                  <a:pt x="118" y="86"/>
                </a:moveTo>
                <a:cubicBezTo>
                  <a:pt x="119" y="84"/>
                  <a:pt x="119" y="83"/>
                  <a:pt x="118" y="81"/>
                </a:cubicBezTo>
                <a:cubicBezTo>
                  <a:pt x="106" y="70"/>
                  <a:pt x="93" y="70"/>
                  <a:pt x="82" y="81"/>
                </a:cubicBezTo>
                <a:cubicBezTo>
                  <a:pt x="80" y="83"/>
                  <a:pt x="80" y="84"/>
                  <a:pt x="82" y="86"/>
                </a:cubicBezTo>
                <a:cubicBezTo>
                  <a:pt x="83" y="87"/>
                  <a:pt x="85" y="87"/>
                  <a:pt x="86" y="86"/>
                </a:cubicBezTo>
                <a:cubicBezTo>
                  <a:pt x="92" y="79"/>
                  <a:pt x="102" y="74"/>
                  <a:pt x="114" y="86"/>
                </a:cubicBezTo>
                <a:cubicBezTo>
                  <a:pt x="115" y="87"/>
                  <a:pt x="117" y="87"/>
                  <a:pt x="118" y="86"/>
                </a:cubicBezTo>
                <a:close/>
                <a:moveTo>
                  <a:pt x="90" y="88"/>
                </a:moveTo>
                <a:cubicBezTo>
                  <a:pt x="89" y="90"/>
                  <a:pt x="89" y="92"/>
                  <a:pt x="90" y="93"/>
                </a:cubicBezTo>
                <a:cubicBezTo>
                  <a:pt x="91" y="94"/>
                  <a:pt x="93" y="94"/>
                  <a:pt x="94" y="93"/>
                </a:cubicBezTo>
                <a:cubicBezTo>
                  <a:pt x="98" y="89"/>
                  <a:pt x="102" y="89"/>
                  <a:pt x="105" y="93"/>
                </a:cubicBezTo>
                <a:cubicBezTo>
                  <a:pt x="106" y="94"/>
                  <a:pt x="108" y="94"/>
                  <a:pt x="109" y="93"/>
                </a:cubicBezTo>
                <a:cubicBezTo>
                  <a:pt x="111" y="91"/>
                  <a:pt x="111" y="90"/>
                  <a:pt x="109" y="88"/>
                </a:cubicBezTo>
                <a:cubicBezTo>
                  <a:pt x="103" y="82"/>
                  <a:pt x="96" y="82"/>
                  <a:pt x="90" y="88"/>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Freeform 20"/>
          <p:cNvSpPr>
            <a:spLocks noEditPoints="1"/>
          </p:cNvSpPr>
          <p:nvPr/>
        </p:nvSpPr>
        <p:spPr bwMode="auto">
          <a:xfrm>
            <a:off x="6403578" y="5331680"/>
            <a:ext cx="574675" cy="487363"/>
          </a:xfrm>
          <a:custGeom>
            <a:avLst/>
            <a:gdLst>
              <a:gd name="T0" fmla="*/ 170 w 173"/>
              <a:gd name="T1" fmla="*/ 132 h 147"/>
              <a:gd name="T2" fmla="*/ 29 w 173"/>
              <a:gd name="T3" fmla="*/ 96 h 147"/>
              <a:gd name="T4" fmla="*/ 3 w 173"/>
              <a:gd name="T5" fmla="*/ 132 h 147"/>
              <a:gd name="T6" fmla="*/ 173 w 173"/>
              <a:gd name="T7" fmla="*/ 137 h 147"/>
              <a:gd name="T8" fmla="*/ 106 w 173"/>
              <a:gd name="T9" fmla="*/ 103 h 147"/>
              <a:gd name="T10" fmla="*/ 106 w 173"/>
              <a:gd name="T11" fmla="*/ 108 h 147"/>
              <a:gd name="T12" fmla="*/ 82 w 173"/>
              <a:gd name="T13" fmla="*/ 105 h 147"/>
              <a:gd name="T14" fmla="*/ 93 w 173"/>
              <a:gd name="T15" fmla="*/ 105 h 147"/>
              <a:gd name="T16" fmla="*/ 84 w 173"/>
              <a:gd name="T17" fmla="*/ 108 h 147"/>
              <a:gd name="T18" fmla="*/ 84 w 173"/>
              <a:gd name="T19" fmla="*/ 112 h 147"/>
              <a:gd name="T20" fmla="*/ 93 w 173"/>
              <a:gd name="T21" fmla="*/ 115 h 147"/>
              <a:gd name="T22" fmla="*/ 81 w 173"/>
              <a:gd name="T23" fmla="*/ 115 h 147"/>
              <a:gd name="T24" fmla="*/ 73 w 173"/>
              <a:gd name="T25" fmla="*/ 103 h 147"/>
              <a:gd name="T26" fmla="*/ 73 w 173"/>
              <a:gd name="T27" fmla="*/ 108 h 147"/>
              <a:gd name="T28" fmla="*/ 39 w 173"/>
              <a:gd name="T29" fmla="*/ 115 h 147"/>
              <a:gd name="T30" fmla="*/ 27 w 173"/>
              <a:gd name="T31" fmla="*/ 115 h 147"/>
              <a:gd name="T32" fmla="*/ 36 w 173"/>
              <a:gd name="T33" fmla="*/ 112 h 147"/>
              <a:gd name="T34" fmla="*/ 40 w 173"/>
              <a:gd name="T35" fmla="*/ 108 h 147"/>
              <a:gd name="T36" fmla="*/ 32 w 173"/>
              <a:gd name="T37" fmla="*/ 105 h 147"/>
              <a:gd name="T38" fmla="*/ 43 w 173"/>
              <a:gd name="T39" fmla="*/ 105 h 147"/>
              <a:gd name="T40" fmla="*/ 48 w 173"/>
              <a:gd name="T41" fmla="*/ 118 h 147"/>
              <a:gd name="T42" fmla="*/ 48 w 173"/>
              <a:gd name="T43" fmla="*/ 112 h 147"/>
              <a:gd name="T44" fmla="*/ 60 w 173"/>
              <a:gd name="T45" fmla="*/ 105 h 147"/>
              <a:gd name="T46" fmla="*/ 49 w 173"/>
              <a:gd name="T47" fmla="*/ 105 h 147"/>
              <a:gd name="T48" fmla="*/ 57 w 173"/>
              <a:gd name="T49" fmla="*/ 103 h 147"/>
              <a:gd name="T50" fmla="*/ 63 w 173"/>
              <a:gd name="T51" fmla="*/ 115 h 147"/>
              <a:gd name="T52" fmla="*/ 72 w 173"/>
              <a:gd name="T53" fmla="*/ 112 h 147"/>
              <a:gd name="T54" fmla="*/ 72 w 173"/>
              <a:gd name="T55" fmla="*/ 118 h 147"/>
              <a:gd name="T56" fmla="*/ 97 w 173"/>
              <a:gd name="T57" fmla="*/ 131 h 147"/>
              <a:gd name="T58" fmla="*/ 74 w 173"/>
              <a:gd name="T59" fmla="*/ 125 h 147"/>
              <a:gd name="T60" fmla="*/ 100 w 173"/>
              <a:gd name="T61" fmla="*/ 125 h 147"/>
              <a:gd name="T62" fmla="*/ 108 w 173"/>
              <a:gd name="T63" fmla="*/ 118 h 147"/>
              <a:gd name="T64" fmla="*/ 99 w 173"/>
              <a:gd name="T65" fmla="*/ 115 h 147"/>
              <a:gd name="T66" fmla="*/ 111 w 173"/>
              <a:gd name="T67" fmla="*/ 115 h 147"/>
              <a:gd name="T68" fmla="*/ 117 w 173"/>
              <a:gd name="T69" fmla="*/ 103 h 147"/>
              <a:gd name="T70" fmla="*/ 125 w 173"/>
              <a:gd name="T71" fmla="*/ 105 h 147"/>
              <a:gd name="T72" fmla="*/ 114 w 173"/>
              <a:gd name="T73" fmla="*/ 105 h 147"/>
              <a:gd name="T74" fmla="*/ 120 w 173"/>
              <a:gd name="T75" fmla="*/ 118 h 147"/>
              <a:gd name="T76" fmla="*/ 120 w 173"/>
              <a:gd name="T77" fmla="*/ 112 h 147"/>
              <a:gd name="T78" fmla="*/ 131 w 173"/>
              <a:gd name="T79" fmla="*/ 105 h 147"/>
              <a:gd name="T80" fmla="*/ 139 w 173"/>
              <a:gd name="T81" fmla="*/ 103 h 147"/>
              <a:gd name="T82" fmla="*/ 139 w 173"/>
              <a:gd name="T83" fmla="*/ 108 h 147"/>
              <a:gd name="T84" fmla="*/ 147 w 173"/>
              <a:gd name="T85" fmla="*/ 115 h 147"/>
              <a:gd name="T86" fmla="*/ 135 w 173"/>
              <a:gd name="T87" fmla="*/ 115 h 147"/>
              <a:gd name="T88" fmla="*/ 145 w 173"/>
              <a:gd name="T89" fmla="*/ 112 h 147"/>
              <a:gd name="T90" fmla="*/ 144 w 173"/>
              <a:gd name="T91" fmla="*/ 92 h 147"/>
              <a:gd name="T92" fmla="*/ 144 w 173"/>
              <a:gd name="T93" fmla="*/ 0 h 147"/>
              <a:gd name="T94" fmla="*/ 24 w 173"/>
              <a:gd name="T95" fmla="*/ 87 h 147"/>
              <a:gd name="T96" fmla="*/ 39 w 173"/>
              <a:gd name="T97" fmla="*/ 9 h 147"/>
              <a:gd name="T98" fmla="*/ 140 w 173"/>
              <a:gd name="T99" fmla="*/ 77 h 147"/>
              <a:gd name="T100" fmla="*/ 34 w 173"/>
              <a:gd name="T101" fmla="*/ 77 h 147"/>
              <a:gd name="T102" fmla="*/ 0 w 173"/>
              <a:gd name="T103" fmla="*/ 141 h 147"/>
              <a:gd name="T104" fmla="*/ 173 w 173"/>
              <a:gd name="T105" fmla="*/ 14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3" h="147">
                <a:moveTo>
                  <a:pt x="173" y="137"/>
                </a:moveTo>
                <a:cubicBezTo>
                  <a:pt x="170" y="132"/>
                  <a:pt x="170" y="132"/>
                  <a:pt x="170" y="132"/>
                </a:cubicBezTo>
                <a:cubicBezTo>
                  <a:pt x="170" y="132"/>
                  <a:pt x="170" y="132"/>
                  <a:pt x="170" y="132"/>
                </a:cubicBezTo>
                <a:cubicBezTo>
                  <a:pt x="152" y="101"/>
                  <a:pt x="152" y="101"/>
                  <a:pt x="152" y="101"/>
                </a:cubicBezTo>
                <a:cubicBezTo>
                  <a:pt x="151" y="98"/>
                  <a:pt x="147" y="96"/>
                  <a:pt x="144" y="96"/>
                </a:cubicBezTo>
                <a:cubicBezTo>
                  <a:pt x="29" y="96"/>
                  <a:pt x="29" y="96"/>
                  <a:pt x="29" y="96"/>
                </a:cubicBezTo>
                <a:cubicBezTo>
                  <a:pt x="26" y="96"/>
                  <a:pt x="23" y="98"/>
                  <a:pt x="21" y="101"/>
                </a:cubicBezTo>
                <a:cubicBezTo>
                  <a:pt x="3" y="132"/>
                  <a:pt x="3" y="132"/>
                  <a:pt x="3" y="132"/>
                </a:cubicBezTo>
                <a:cubicBezTo>
                  <a:pt x="3" y="132"/>
                  <a:pt x="3" y="132"/>
                  <a:pt x="3" y="132"/>
                </a:cubicBezTo>
                <a:cubicBezTo>
                  <a:pt x="0" y="137"/>
                  <a:pt x="0" y="137"/>
                  <a:pt x="0" y="137"/>
                </a:cubicBezTo>
                <a:cubicBezTo>
                  <a:pt x="0" y="137"/>
                  <a:pt x="0" y="137"/>
                  <a:pt x="0" y="137"/>
                </a:cubicBezTo>
                <a:cubicBezTo>
                  <a:pt x="173" y="137"/>
                  <a:pt x="173" y="137"/>
                  <a:pt x="173" y="137"/>
                </a:cubicBezTo>
                <a:close/>
                <a:moveTo>
                  <a:pt x="98" y="105"/>
                </a:moveTo>
                <a:cubicBezTo>
                  <a:pt x="98" y="104"/>
                  <a:pt x="99" y="103"/>
                  <a:pt x="101" y="103"/>
                </a:cubicBezTo>
                <a:cubicBezTo>
                  <a:pt x="106" y="103"/>
                  <a:pt x="106" y="103"/>
                  <a:pt x="106" y="103"/>
                </a:cubicBezTo>
                <a:cubicBezTo>
                  <a:pt x="108" y="103"/>
                  <a:pt x="109" y="104"/>
                  <a:pt x="109" y="105"/>
                </a:cubicBezTo>
                <a:cubicBezTo>
                  <a:pt x="109" y="105"/>
                  <a:pt x="109" y="105"/>
                  <a:pt x="109" y="105"/>
                </a:cubicBezTo>
                <a:cubicBezTo>
                  <a:pt x="109" y="107"/>
                  <a:pt x="108" y="108"/>
                  <a:pt x="106" y="108"/>
                </a:cubicBezTo>
                <a:cubicBezTo>
                  <a:pt x="101" y="108"/>
                  <a:pt x="101" y="108"/>
                  <a:pt x="101" y="108"/>
                </a:cubicBezTo>
                <a:cubicBezTo>
                  <a:pt x="99" y="108"/>
                  <a:pt x="98" y="107"/>
                  <a:pt x="98" y="105"/>
                </a:cubicBezTo>
                <a:close/>
                <a:moveTo>
                  <a:pt x="82" y="105"/>
                </a:moveTo>
                <a:cubicBezTo>
                  <a:pt x="82" y="104"/>
                  <a:pt x="83" y="103"/>
                  <a:pt x="84" y="103"/>
                </a:cubicBezTo>
                <a:cubicBezTo>
                  <a:pt x="90" y="103"/>
                  <a:pt x="90" y="103"/>
                  <a:pt x="90" y="103"/>
                </a:cubicBezTo>
                <a:cubicBezTo>
                  <a:pt x="91" y="103"/>
                  <a:pt x="93" y="104"/>
                  <a:pt x="93" y="105"/>
                </a:cubicBezTo>
                <a:cubicBezTo>
                  <a:pt x="93" y="105"/>
                  <a:pt x="93" y="105"/>
                  <a:pt x="93" y="105"/>
                </a:cubicBezTo>
                <a:cubicBezTo>
                  <a:pt x="93" y="107"/>
                  <a:pt x="91" y="108"/>
                  <a:pt x="90" y="108"/>
                </a:cubicBezTo>
                <a:cubicBezTo>
                  <a:pt x="84" y="108"/>
                  <a:pt x="84" y="108"/>
                  <a:pt x="84" y="108"/>
                </a:cubicBezTo>
                <a:cubicBezTo>
                  <a:pt x="83" y="108"/>
                  <a:pt x="82" y="107"/>
                  <a:pt x="82" y="105"/>
                </a:cubicBezTo>
                <a:close/>
                <a:moveTo>
                  <a:pt x="81" y="115"/>
                </a:moveTo>
                <a:cubicBezTo>
                  <a:pt x="81" y="114"/>
                  <a:pt x="82" y="112"/>
                  <a:pt x="84" y="112"/>
                </a:cubicBezTo>
                <a:cubicBezTo>
                  <a:pt x="90" y="112"/>
                  <a:pt x="90" y="112"/>
                  <a:pt x="90" y="112"/>
                </a:cubicBezTo>
                <a:cubicBezTo>
                  <a:pt x="92" y="112"/>
                  <a:pt x="93" y="114"/>
                  <a:pt x="93" y="115"/>
                </a:cubicBezTo>
                <a:cubicBezTo>
                  <a:pt x="93" y="115"/>
                  <a:pt x="93" y="115"/>
                  <a:pt x="93" y="115"/>
                </a:cubicBezTo>
                <a:cubicBezTo>
                  <a:pt x="93" y="117"/>
                  <a:pt x="92" y="118"/>
                  <a:pt x="90" y="118"/>
                </a:cubicBezTo>
                <a:cubicBezTo>
                  <a:pt x="84" y="118"/>
                  <a:pt x="84" y="118"/>
                  <a:pt x="84" y="118"/>
                </a:cubicBezTo>
                <a:cubicBezTo>
                  <a:pt x="82" y="118"/>
                  <a:pt x="81" y="117"/>
                  <a:pt x="81" y="115"/>
                </a:cubicBezTo>
                <a:close/>
                <a:moveTo>
                  <a:pt x="65" y="105"/>
                </a:moveTo>
                <a:cubicBezTo>
                  <a:pt x="65" y="104"/>
                  <a:pt x="66" y="103"/>
                  <a:pt x="68" y="103"/>
                </a:cubicBezTo>
                <a:cubicBezTo>
                  <a:pt x="73" y="103"/>
                  <a:pt x="73" y="103"/>
                  <a:pt x="73" y="103"/>
                </a:cubicBezTo>
                <a:cubicBezTo>
                  <a:pt x="75" y="103"/>
                  <a:pt x="76" y="104"/>
                  <a:pt x="76" y="105"/>
                </a:cubicBezTo>
                <a:cubicBezTo>
                  <a:pt x="76" y="105"/>
                  <a:pt x="76" y="105"/>
                  <a:pt x="76" y="105"/>
                </a:cubicBezTo>
                <a:cubicBezTo>
                  <a:pt x="76" y="107"/>
                  <a:pt x="75" y="108"/>
                  <a:pt x="73" y="108"/>
                </a:cubicBezTo>
                <a:cubicBezTo>
                  <a:pt x="68" y="108"/>
                  <a:pt x="68" y="108"/>
                  <a:pt x="68" y="108"/>
                </a:cubicBezTo>
                <a:cubicBezTo>
                  <a:pt x="66" y="108"/>
                  <a:pt x="65" y="107"/>
                  <a:pt x="65" y="105"/>
                </a:cubicBezTo>
                <a:close/>
                <a:moveTo>
                  <a:pt x="39" y="115"/>
                </a:moveTo>
                <a:cubicBezTo>
                  <a:pt x="39" y="117"/>
                  <a:pt x="38" y="118"/>
                  <a:pt x="36" y="118"/>
                </a:cubicBezTo>
                <a:cubicBezTo>
                  <a:pt x="30" y="118"/>
                  <a:pt x="30" y="118"/>
                  <a:pt x="30" y="118"/>
                </a:cubicBezTo>
                <a:cubicBezTo>
                  <a:pt x="28" y="118"/>
                  <a:pt x="27" y="117"/>
                  <a:pt x="27" y="115"/>
                </a:cubicBezTo>
                <a:cubicBezTo>
                  <a:pt x="27" y="115"/>
                  <a:pt x="27" y="115"/>
                  <a:pt x="27" y="115"/>
                </a:cubicBezTo>
                <a:cubicBezTo>
                  <a:pt x="27" y="114"/>
                  <a:pt x="28" y="112"/>
                  <a:pt x="30" y="112"/>
                </a:cubicBezTo>
                <a:cubicBezTo>
                  <a:pt x="36" y="112"/>
                  <a:pt x="36" y="112"/>
                  <a:pt x="36" y="112"/>
                </a:cubicBezTo>
                <a:cubicBezTo>
                  <a:pt x="38" y="112"/>
                  <a:pt x="39" y="114"/>
                  <a:pt x="39" y="115"/>
                </a:cubicBezTo>
                <a:close/>
                <a:moveTo>
                  <a:pt x="43" y="105"/>
                </a:moveTo>
                <a:cubicBezTo>
                  <a:pt x="43" y="107"/>
                  <a:pt x="42" y="108"/>
                  <a:pt x="40" y="108"/>
                </a:cubicBezTo>
                <a:cubicBezTo>
                  <a:pt x="35" y="108"/>
                  <a:pt x="35" y="108"/>
                  <a:pt x="35" y="108"/>
                </a:cubicBezTo>
                <a:cubicBezTo>
                  <a:pt x="34" y="108"/>
                  <a:pt x="32" y="107"/>
                  <a:pt x="32" y="105"/>
                </a:cubicBezTo>
                <a:cubicBezTo>
                  <a:pt x="32" y="105"/>
                  <a:pt x="32" y="105"/>
                  <a:pt x="32" y="105"/>
                </a:cubicBezTo>
                <a:cubicBezTo>
                  <a:pt x="32" y="104"/>
                  <a:pt x="34" y="103"/>
                  <a:pt x="35" y="103"/>
                </a:cubicBezTo>
                <a:cubicBezTo>
                  <a:pt x="40" y="103"/>
                  <a:pt x="40" y="103"/>
                  <a:pt x="40" y="103"/>
                </a:cubicBezTo>
                <a:cubicBezTo>
                  <a:pt x="42" y="103"/>
                  <a:pt x="43" y="104"/>
                  <a:pt x="43" y="105"/>
                </a:cubicBezTo>
                <a:close/>
                <a:moveTo>
                  <a:pt x="57" y="115"/>
                </a:moveTo>
                <a:cubicBezTo>
                  <a:pt x="57" y="117"/>
                  <a:pt x="56" y="118"/>
                  <a:pt x="54" y="118"/>
                </a:cubicBezTo>
                <a:cubicBezTo>
                  <a:pt x="48" y="118"/>
                  <a:pt x="48" y="118"/>
                  <a:pt x="48" y="118"/>
                </a:cubicBezTo>
                <a:cubicBezTo>
                  <a:pt x="46" y="118"/>
                  <a:pt x="45" y="117"/>
                  <a:pt x="45" y="115"/>
                </a:cubicBezTo>
                <a:cubicBezTo>
                  <a:pt x="45" y="115"/>
                  <a:pt x="45" y="115"/>
                  <a:pt x="45" y="115"/>
                </a:cubicBezTo>
                <a:cubicBezTo>
                  <a:pt x="45" y="114"/>
                  <a:pt x="46" y="112"/>
                  <a:pt x="48" y="112"/>
                </a:cubicBezTo>
                <a:cubicBezTo>
                  <a:pt x="54" y="112"/>
                  <a:pt x="54" y="112"/>
                  <a:pt x="54" y="112"/>
                </a:cubicBezTo>
                <a:cubicBezTo>
                  <a:pt x="56" y="112"/>
                  <a:pt x="57" y="114"/>
                  <a:pt x="57" y="115"/>
                </a:cubicBezTo>
                <a:close/>
                <a:moveTo>
                  <a:pt x="60" y="105"/>
                </a:moveTo>
                <a:cubicBezTo>
                  <a:pt x="60" y="107"/>
                  <a:pt x="58" y="108"/>
                  <a:pt x="57" y="108"/>
                </a:cubicBezTo>
                <a:cubicBezTo>
                  <a:pt x="52" y="108"/>
                  <a:pt x="52" y="108"/>
                  <a:pt x="52" y="108"/>
                </a:cubicBezTo>
                <a:cubicBezTo>
                  <a:pt x="50" y="108"/>
                  <a:pt x="49" y="107"/>
                  <a:pt x="49" y="105"/>
                </a:cubicBezTo>
                <a:cubicBezTo>
                  <a:pt x="49" y="105"/>
                  <a:pt x="49" y="105"/>
                  <a:pt x="49" y="105"/>
                </a:cubicBezTo>
                <a:cubicBezTo>
                  <a:pt x="49" y="104"/>
                  <a:pt x="50" y="103"/>
                  <a:pt x="52" y="103"/>
                </a:cubicBezTo>
                <a:cubicBezTo>
                  <a:pt x="57" y="103"/>
                  <a:pt x="57" y="103"/>
                  <a:pt x="57" y="103"/>
                </a:cubicBezTo>
                <a:cubicBezTo>
                  <a:pt x="58" y="103"/>
                  <a:pt x="60" y="104"/>
                  <a:pt x="60" y="105"/>
                </a:cubicBezTo>
                <a:close/>
                <a:moveTo>
                  <a:pt x="66" y="118"/>
                </a:moveTo>
                <a:cubicBezTo>
                  <a:pt x="64" y="118"/>
                  <a:pt x="63" y="117"/>
                  <a:pt x="63" y="115"/>
                </a:cubicBezTo>
                <a:cubicBezTo>
                  <a:pt x="63" y="115"/>
                  <a:pt x="63" y="115"/>
                  <a:pt x="63" y="115"/>
                </a:cubicBezTo>
                <a:cubicBezTo>
                  <a:pt x="63" y="114"/>
                  <a:pt x="64" y="112"/>
                  <a:pt x="66" y="112"/>
                </a:cubicBezTo>
                <a:cubicBezTo>
                  <a:pt x="72" y="112"/>
                  <a:pt x="72" y="112"/>
                  <a:pt x="72" y="112"/>
                </a:cubicBezTo>
                <a:cubicBezTo>
                  <a:pt x="74" y="112"/>
                  <a:pt x="75" y="114"/>
                  <a:pt x="75" y="115"/>
                </a:cubicBezTo>
                <a:cubicBezTo>
                  <a:pt x="75" y="115"/>
                  <a:pt x="75" y="115"/>
                  <a:pt x="75" y="115"/>
                </a:cubicBezTo>
                <a:cubicBezTo>
                  <a:pt x="75" y="117"/>
                  <a:pt x="74" y="118"/>
                  <a:pt x="72" y="118"/>
                </a:cubicBezTo>
                <a:lnTo>
                  <a:pt x="66" y="118"/>
                </a:lnTo>
                <a:close/>
                <a:moveTo>
                  <a:pt x="100" y="128"/>
                </a:moveTo>
                <a:cubicBezTo>
                  <a:pt x="100" y="130"/>
                  <a:pt x="99" y="131"/>
                  <a:pt x="97" y="131"/>
                </a:cubicBezTo>
                <a:cubicBezTo>
                  <a:pt x="77" y="131"/>
                  <a:pt x="77" y="131"/>
                  <a:pt x="77" y="131"/>
                </a:cubicBezTo>
                <a:cubicBezTo>
                  <a:pt x="75" y="131"/>
                  <a:pt x="74" y="130"/>
                  <a:pt x="74" y="128"/>
                </a:cubicBezTo>
                <a:cubicBezTo>
                  <a:pt x="74" y="125"/>
                  <a:pt x="74" y="125"/>
                  <a:pt x="74" y="125"/>
                </a:cubicBezTo>
                <a:cubicBezTo>
                  <a:pt x="74" y="123"/>
                  <a:pt x="75" y="122"/>
                  <a:pt x="77" y="122"/>
                </a:cubicBezTo>
                <a:cubicBezTo>
                  <a:pt x="97" y="122"/>
                  <a:pt x="97" y="122"/>
                  <a:pt x="97" y="122"/>
                </a:cubicBezTo>
                <a:cubicBezTo>
                  <a:pt x="99" y="122"/>
                  <a:pt x="100" y="123"/>
                  <a:pt x="100" y="125"/>
                </a:cubicBezTo>
                <a:lnTo>
                  <a:pt x="100" y="128"/>
                </a:lnTo>
                <a:close/>
                <a:moveTo>
                  <a:pt x="111" y="115"/>
                </a:moveTo>
                <a:cubicBezTo>
                  <a:pt x="111" y="117"/>
                  <a:pt x="110" y="118"/>
                  <a:pt x="108" y="118"/>
                </a:cubicBezTo>
                <a:cubicBezTo>
                  <a:pt x="102" y="118"/>
                  <a:pt x="102" y="118"/>
                  <a:pt x="102" y="118"/>
                </a:cubicBezTo>
                <a:cubicBezTo>
                  <a:pt x="100" y="118"/>
                  <a:pt x="99" y="117"/>
                  <a:pt x="99" y="115"/>
                </a:cubicBezTo>
                <a:cubicBezTo>
                  <a:pt x="99" y="115"/>
                  <a:pt x="99" y="115"/>
                  <a:pt x="99" y="115"/>
                </a:cubicBezTo>
                <a:cubicBezTo>
                  <a:pt x="99" y="114"/>
                  <a:pt x="100" y="112"/>
                  <a:pt x="102" y="112"/>
                </a:cubicBezTo>
                <a:cubicBezTo>
                  <a:pt x="108" y="112"/>
                  <a:pt x="108" y="112"/>
                  <a:pt x="108" y="112"/>
                </a:cubicBezTo>
                <a:cubicBezTo>
                  <a:pt x="110" y="112"/>
                  <a:pt x="111" y="114"/>
                  <a:pt x="111" y="115"/>
                </a:cubicBezTo>
                <a:close/>
                <a:moveTo>
                  <a:pt x="114" y="105"/>
                </a:moveTo>
                <a:cubicBezTo>
                  <a:pt x="114" y="105"/>
                  <a:pt x="114" y="105"/>
                  <a:pt x="114" y="105"/>
                </a:cubicBezTo>
                <a:cubicBezTo>
                  <a:pt x="114" y="104"/>
                  <a:pt x="116" y="103"/>
                  <a:pt x="117" y="103"/>
                </a:cubicBezTo>
                <a:cubicBezTo>
                  <a:pt x="123" y="103"/>
                  <a:pt x="123" y="103"/>
                  <a:pt x="123" y="103"/>
                </a:cubicBezTo>
                <a:cubicBezTo>
                  <a:pt x="124" y="103"/>
                  <a:pt x="125" y="104"/>
                  <a:pt x="125" y="105"/>
                </a:cubicBezTo>
                <a:cubicBezTo>
                  <a:pt x="125" y="105"/>
                  <a:pt x="125" y="105"/>
                  <a:pt x="125" y="105"/>
                </a:cubicBezTo>
                <a:cubicBezTo>
                  <a:pt x="125" y="107"/>
                  <a:pt x="124" y="108"/>
                  <a:pt x="123" y="108"/>
                </a:cubicBezTo>
                <a:cubicBezTo>
                  <a:pt x="117" y="108"/>
                  <a:pt x="117" y="108"/>
                  <a:pt x="117" y="108"/>
                </a:cubicBezTo>
                <a:cubicBezTo>
                  <a:pt x="116" y="108"/>
                  <a:pt x="114" y="107"/>
                  <a:pt x="114" y="105"/>
                </a:cubicBezTo>
                <a:close/>
                <a:moveTo>
                  <a:pt x="129" y="115"/>
                </a:moveTo>
                <a:cubicBezTo>
                  <a:pt x="129" y="117"/>
                  <a:pt x="128" y="118"/>
                  <a:pt x="126" y="118"/>
                </a:cubicBezTo>
                <a:cubicBezTo>
                  <a:pt x="120" y="118"/>
                  <a:pt x="120" y="118"/>
                  <a:pt x="120" y="118"/>
                </a:cubicBezTo>
                <a:cubicBezTo>
                  <a:pt x="119" y="118"/>
                  <a:pt x="117" y="117"/>
                  <a:pt x="117" y="115"/>
                </a:cubicBezTo>
                <a:cubicBezTo>
                  <a:pt x="117" y="115"/>
                  <a:pt x="117" y="115"/>
                  <a:pt x="117" y="115"/>
                </a:cubicBezTo>
                <a:cubicBezTo>
                  <a:pt x="117" y="114"/>
                  <a:pt x="119" y="112"/>
                  <a:pt x="120" y="112"/>
                </a:cubicBezTo>
                <a:cubicBezTo>
                  <a:pt x="126" y="112"/>
                  <a:pt x="126" y="112"/>
                  <a:pt x="126" y="112"/>
                </a:cubicBezTo>
                <a:cubicBezTo>
                  <a:pt x="128" y="112"/>
                  <a:pt x="129" y="114"/>
                  <a:pt x="129" y="115"/>
                </a:cubicBezTo>
                <a:close/>
                <a:moveTo>
                  <a:pt x="131" y="105"/>
                </a:moveTo>
                <a:cubicBezTo>
                  <a:pt x="131" y="105"/>
                  <a:pt x="131" y="105"/>
                  <a:pt x="131" y="105"/>
                </a:cubicBezTo>
                <a:cubicBezTo>
                  <a:pt x="131" y="104"/>
                  <a:pt x="132" y="103"/>
                  <a:pt x="134" y="103"/>
                </a:cubicBezTo>
                <a:cubicBezTo>
                  <a:pt x="139" y="103"/>
                  <a:pt x="139" y="103"/>
                  <a:pt x="139" y="103"/>
                </a:cubicBezTo>
                <a:cubicBezTo>
                  <a:pt x="141" y="103"/>
                  <a:pt x="142" y="104"/>
                  <a:pt x="142" y="105"/>
                </a:cubicBezTo>
                <a:cubicBezTo>
                  <a:pt x="142" y="105"/>
                  <a:pt x="142" y="105"/>
                  <a:pt x="142" y="105"/>
                </a:cubicBezTo>
                <a:cubicBezTo>
                  <a:pt x="142" y="107"/>
                  <a:pt x="141" y="108"/>
                  <a:pt x="139" y="108"/>
                </a:cubicBezTo>
                <a:cubicBezTo>
                  <a:pt x="134" y="108"/>
                  <a:pt x="134" y="108"/>
                  <a:pt x="134" y="108"/>
                </a:cubicBezTo>
                <a:cubicBezTo>
                  <a:pt x="132" y="108"/>
                  <a:pt x="131" y="107"/>
                  <a:pt x="131" y="105"/>
                </a:cubicBezTo>
                <a:close/>
                <a:moveTo>
                  <a:pt x="147" y="115"/>
                </a:moveTo>
                <a:cubicBezTo>
                  <a:pt x="147" y="117"/>
                  <a:pt x="146" y="118"/>
                  <a:pt x="145" y="118"/>
                </a:cubicBezTo>
                <a:cubicBezTo>
                  <a:pt x="138" y="118"/>
                  <a:pt x="138" y="118"/>
                  <a:pt x="138" y="118"/>
                </a:cubicBezTo>
                <a:cubicBezTo>
                  <a:pt x="137" y="118"/>
                  <a:pt x="135" y="117"/>
                  <a:pt x="135" y="115"/>
                </a:cubicBezTo>
                <a:cubicBezTo>
                  <a:pt x="135" y="115"/>
                  <a:pt x="135" y="115"/>
                  <a:pt x="135" y="115"/>
                </a:cubicBezTo>
                <a:cubicBezTo>
                  <a:pt x="135" y="114"/>
                  <a:pt x="137" y="112"/>
                  <a:pt x="138" y="112"/>
                </a:cubicBezTo>
                <a:cubicBezTo>
                  <a:pt x="145" y="112"/>
                  <a:pt x="145" y="112"/>
                  <a:pt x="145" y="112"/>
                </a:cubicBezTo>
                <a:cubicBezTo>
                  <a:pt x="146" y="112"/>
                  <a:pt x="147" y="114"/>
                  <a:pt x="147" y="115"/>
                </a:cubicBezTo>
                <a:close/>
                <a:moveTo>
                  <a:pt x="29" y="92"/>
                </a:moveTo>
                <a:cubicBezTo>
                  <a:pt x="144" y="92"/>
                  <a:pt x="144" y="92"/>
                  <a:pt x="144" y="92"/>
                </a:cubicBezTo>
                <a:cubicBezTo>
                  <a:pt x="147" y="92"/>
                  <a:pt x="149" y="90"/>
                  <a:pt x="149" y="87"/>
                </a:cubicBezTo>
                <a:cubicBezTo>
                  <a:pt x="149" y="6"/>
                  <a:pt x="149" y="6"/>
                  <a:pt x="149" y="6"/>
                </a:cubicBezTo>
                <a:cubicBezTo>
                  <a:pt x="149" y="3"/>
                  <a:pt x="147" y="0"/>
                  <a:pt x="144" y="0"/>
                </a:cubicBezTo>
                <a:cubicBezTo>
                  <a:pt x="29" y="0"/>
                  <a:pt x="29" y="0"/>
                  <a:pt x="29" y="0"/>
                </a:cubicBezTo>
                <a:cubicBezTo>
                  <a:pt x="26" y="0"/>
                  <a:pt x="24" y="3"/>
                  <a:pt x="24" y="6"/>
                </a:cubicBezTo>
                <a:cubicBezTo>
                  <a:pt x="24" y="87"/>
                  <a:pt x="24" y="87"/>
                  <a:pt x="24" y="87"/>
                </a:cubicBezTo>
                <a:cubicBezTo>
                  <a:pt x="24" y="90"/>
                  <a:pt x="26" y="92"/>
                  <a:pt x="29" y="92"/>
                </a:cubicBezTo>
                <a:close/>
                <a:moveTo>
                  <a:pt x="34" y="15"/>
                </a:moveTo>
                <a:cubicBezTo>
                  <a:pt x="34" y="12"/>
                  <a:pt x="36" y="9"/>
                  <a:pt x="39" y="9"/>
                </a:cubicBezTo>
                <a:cubicBezTo>
                  <a:pt x="134" y="9"/>
                  <a:pt x="134" y="9"/>
                  <a:pt x="134" y="9"/>
                </a:cubicBezTo>
                <a:cubicBezTo>
                  <a:pt x="137" y="9"/>
                  <a:pt x="140" y="12"/>
                  <a:pt x="140" y="15"/>
                </a:cubicBezTo>
                <a:cubicBezTo>
                  <a:pt x="140" y="77"/>
                  <a:pt x="140" y="77"/>
                  <a:pt x="140" y="77"/>
                </a:cubicBezTo>
                <a:cubicBezTo>
                  <a:pt x="140" y="80"/>
                  <a:pt x="137" y="83"/>
                  <a:pt x="134" y="83"/>
                </a:cubicBezTo>
                <a:cubicBezTo>
                  <a:pt x="39" y="83"/>
                  <a:pt x="39" y="83"/>
                  <a:pt x="39" y="83"/>
                </a:cubicBezTo>
                <a:cubicBezTo>
                  <a:pt x="36" y="83"/>
                  <a:pt x="34" y="80"/>
                  <a:pt x="34" y="77"/>
                </a:cubicBezTo>
                <a:lnTo>
                  <a:pt x="34" y="15"/>
                </a:lnTo>
                <a:close/>
                <a:moveTo>
                  <a:pt x="173" y="141"/>
                </a:moveTo>
                <a:cubicBezTo>
                  <a:pt x="0" y="141"/>
                  <a:pt x="0" y="141"/>
                  <a:pt x="0" y="141"/>
                </a:cubicBezTo>
                <a:cubicBezTo>
                  <a:pt x="0" y="147"/>
                  <a:pt x="0" y="147"/>
                  <a:pt x="0" y="147"/>
                </a:cubicBezTo>
                <a:cubicBezTo>
                  <a:pt x="173" y="147"/>
                  <a:pt x="173" y="147"/>
                  <a:pt x="173" y="147"/>
                </a:cubicBezTo>
                <a:cubicBezTo>
                  <a:pt x="173" y="142"/>
                  <a:pt x="173" y="142"/>
                  <a:pt x="173" y="142"/>
                </a:cubicBezTo>
                <a:cubicBezTo>
                  <a:pt x="173" y="139"/>
                  <a:pt x="173" y="139"/>
                  <a:pt x="173" y="139"/>
                </a:cubicBezTo>
                <a:lnTo>
                  <a:pt x="173" y="141"/>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6" name="Freeform 19"/>
          <p:cNvSpPr>
            <a:spLocks noEditPoints="1"/>
          </p:cNvSpPr>
          <p:nvPr>
            <p:custDataLst>
              <p:tags r:id="rId2"/>
            </p:custDataLst>
          </p:nvPr>
        </p:nvSpPr>
        <p:spPr bwMode="auto">
          <a:xfrm>
            <a:off x="8001000" y="5381686"/>
            <a:ext cx="738187" cy="387350"/>
          </a:xfrm>
          <a:custGeom>
            <a:avLst/>
            <a:gdLst>
              <a:gd name="T0" fmla="*/ 68 w 227"/>
              <a:gd name="T1" fmla="*/ 22 h 119"/>
              <a:gd name="T2" fmla="*/ 68 w 227"/>
              <a:gd name="T3" fmla="*/ 6 h 119"/>
              <a:gd name="T4" fmla="*/ 52 w 227"/>
              <a:gd name="T5" fmla="*/ 6 h 119"/>
              <a:gd name="T6" fmla="*/ 52 w 227"/>
              <a:gd name="T7" fmla="*/ 22 h 119"/>
              <a:gd name="T8" fmla="*/ 110 w 227"/>
              <a:gd name="T9" fmla="*/ 23 h 119"/>
              <a:gd name="T10" fmla="*/ 122 w 227"/>
              <a:gd name="T11" fmla="*/ 11 h 119"/>
              <a:gd name="T12" fmla="*/ 110 w 227"/>
              <a:gd name="T13" fmla="*/ 0 h 119"/>
              <a:gd name="T14" fmla="*/ 99 w 227"/>
              <a:gd name="T15" fmla="*/ 11 h 119"/>
              <a:gd name="T16" fmla="*/ 110 w 227"/>
              <a:gd name="T17" fmla="*/ 23 h 119"/>
              <a:gd name="T18" fmla="*/ 167 w 227"/>
              <a:gd name="T19" fmla="*/ 22 h 119"/>
              <a:gd name="T20" fmla="*/ 167 w 227"/>
              <a:gd name="T21" fmla="*/ 6 h 119"/>
              <a:gd name="T22" fmla="*/ 151 w 227"/>
              <a:gd name="T23" fmla="*/ 6 h 119"/>
              <a:gd name="T24" fmla="*/ 151 w 227"/>
              <a:gd name="T25" fmla="*/ 22 h 119"/>
              <a:gd name="T26" fmla="*/ 177 w 227"/>
              <a:gd name="T27" fmla="*/ 53 h 119"/>
              <a:gd name="T28" fmla="*/ 172 w 227"/>
              <a:gd name="T29" fmla="*/ 33 h 119"/>
              <a:gd name="T30" fmla="*/ 146 w 227"/>
              <a:gd name="T31" fmla="*/ 33 h 119"/>
              <a:gd name="T32" fmla="*/ 140 w 227"/>
              <a:gd name="T33" fmla="*/ 48 h 119"/>
              <a:gd name="T34" fmla="*/ 129 w 227"/>
              <a:gd name="T35" fmla="*/ 43 h 119"/>
              <a:gd name="T36" fmla="*/ 110 w 227"/>
              <a:gd name="T37" fmla="*/ 25 h 119"/>
              <a:gd name="T38" fmla="*/ 92 w 227"/>
              <a:gd name="T39" fmla="*/ 43 h 119"/>
              <a:gd name="T40" fmla="*/ 79 w 227"/>
              <a:gd name="T41" fmla="*/ 49 h 119"/>
              <a:gd name="T42" fmla="*/ 73 w 227"/>
              <a:gd name="T43" fmla="*/ 33 h 119"/>
              <a:gd name="T44" fmla="*/ 47 w 227"/>
              <a:gd name="T45" fmla="*/ 33 h 119"/>
              <a:gd name="T46" fmla="*/ 42 w 227"/>
              <a:gd name="T47" fmla="*/ 55 h 119"/>
              <a:gd name="T48" fmla="*/ 42 w 227"/>
              <a:gd name="T49" fmla="*/ 111 h 119"/>
              <a:gd name="T50" fmla="*/ 47 w 227"/>
              <a:gd name="T51" fmla="*/ 93 h 119"/>
              <a:gd name="T52" fmla="*/ 73 w 227"/>
              <a:gd name="T53" fmla="*/ 93 h 119"/>
              <a:gd name="T54" fmla="*/ 79 w 227"/>
              <a:gd name="T55" fmla="*/ 117 h 119"/>
              <a:gd name="T56" fmla="*/ 92 w 227"/>
              <a:gd name="T57" fmla="*/ 111 h 119"/>
              <a:gd name="T58" fmla="*/ 110 w 227"/>
              <a:gd name="T59" fmla="*/ 93 h 119"/>
              <a:gd name="T60" fmla="*/ 129 w 227"/>
              <a:gd name="T61" fmla="*/ 111 h 119"/>
              <a:gd name="T62" fmla="*/ 140 w 227"/>
              <a:gd name="T63" fmla="*/ 118 h 119"/>
              <a:gd name="T64" fmla="*/ 146 w 227"/>
              <a:gd name="T65" fmla="*/ 93 h 119"/>
              <a:gd name="T66" fmla="*/ 172 w 227"/>
              <a:gd name="T67" fmla="*/ 93 h 119"/>
              <a:gd name="T68" fmla="*/ 177 w 227"/>
              <a:gd name="T69" fmla="*/ 113 h 119"/>
              <a:gd name="T70" fmla="*/ 177 w 227"/>
              <a:gd name="T71" fmla="*/ 53 h 119"/>
              <a:gd name="T72" fmla="*/ 60 w 227"/>
              <a:gd name="T73" fmla="*/ 85 h 119"/>
              <a:gd name="T74" fmla="*/ 49 w 227"/>
              <a:gd name="T75" fmla="*/ 74 h 119"/>
              <a:gd name="T76" fmla="*/ 60 w 227"/>
              <a:gd name="T77" fmla="*/ 62 h 119"/>
              <a:gd name="T78" fmla="*/ 72 w 227"/>
              <a:gd name="T79" fmla="*/ 74 h 119"/>
              <a:gd name="T80" fmla="*/ 118 w 227"/>
              <a:gd name="T81" fmla="*/ 87 h 119"/>
              <a:gd name="T82" fmla="*/ 102 w 227"/>
              <a:gd name="T83" fmla="*/ 87 h 119"/>
              <a:gd name="T84" fmla="*/ 102 w 227"/>
              <a:gd name="T85" fmla="*/ 71 h 119"/>
              <a:gd name="T86" fmla="*/ 118 w 227"/>
              <a:gd name="T87" fmla="*/ 71 h 119"/>
              <a:gd name="T88" fmla="*/ 118 w 227"/>
              <a:gd name="T89" fmla="*/ 87 h 119"/>
              <a:gd name="T90" fmla="*/ 159 w 227"/>
              <a:gd name="T91" fmla="*/ 85 h 119"/>
              <a:gd name="T92" fmla="*/ 147 w 227"/>
              <a:gd name="T93" fmla="*/ 74 h 119"/>
              <a:gd name="T94" fmla="*/ 159 w 227"/>
              <a:gd name="T95" fmla="*/ 62 h 119"/>
              <a:gd name="T96" fmla="*/ 170 w 227"/>
              <a:gd name="T97"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19">
                <a:moveTo>
                  <a:pt x="60" y="25"/>
                </a:moveTo>
                <a:cubicBezTo>
                  <a:pt x="63" y="25"/>
                  <a:pt x="66" y="24"/>
                  <a:pt x="68" y="22"/>
                </a:cubicBezTo>
                <a:cubicBezTo>
                  <a:pt x="71" y="20"/>
                  <a:pt x="72" y="17"/>
                  <a:pt x="72" y="14"/>
                </a:cubicBezTo>
                <a:cubicBezTo>
                  <a:pt x="72" y="11"/>
                  <a:pt x="71" y="8"/>
                  <a:pt x="68" y="6"/>
                </a:cubicBezTo>
                <a:cubicBezTo>
                  <a:pt x="66" y="4"/>
                  <a:pt x="63" y="2"/>
                  <a:pt x="60" y="2"/>
                </a:cubicBezTo>
                <a:cubicBezTo>
                  <a:pt x="57" y="2"/>
                  <a:pt x="54" y="4"/>
                  <a:pt x="52" y="6"/>
                </a:cubicBezTo>
                <a:cubicBezTo>
                  <a:pt x="50" y="8"/>
                  <a:pt x="49" y="11"/>
                  <a:pt x="49" y="14"/>
                </a:cubicBezTo>
                <a:cubicBezTo>
                  <a:pt x="49" y="17"/>
                  <a:pt x="50" y="20"/>
                  <a:pt x="52" y="22"/>
                </a:cubicBezTo>
                <a:cubicBezTo>
                  <a:pt x="54" y="24"/>
                  <a:pt x="57" y="25"/>
                  <a:pt x="60" y="25"/>
                </a:cubicBezTo>
                <a:close/>
                <a:moveTo>
                  <a:pt x="110" y="23"/>
                </a:moveTo>
                <a:cubicBezTo>
                  <a:pt x="113" y="23"/>
                  <a:pt x="116" y="22"/>
                  <a:pt x="118" y="19"/>
                </a:cubicBezTo>
                <a:cubicBezTo>
                  <a:pt x="121" y="17"/>
                  <a:pt x="122" y="15"/>
                  <a:pt x="122" y="11"/>
                </a:cubicBezTo>
                <a:cubicBezTo>
                  <a:pt x="122" y="8"/>
                  <a:pt x="121" y="6"/>
                  <a:pt x="118" y="3"/>
                </a:cubicBezTo>
                <a:cubicBezTo>
                  <a:pt x="116" y="1"/>
                  <a:pt x="113" y="0"/>
                  <a:pt x="110" y="0"/>
                </a:cubicBezTo>
                <a:cubicBezTo>
                  <a:pt x="107" y="0"/>
                  <a:pt x="104" y="1"/>
                  <a:pt x="102" y="3"/>
                </a:cubicBezTo>
                <a:cubicBezTo>
                  <a:pt x="100" y="6"/>
                  <a:pt x="99" y="8"/>
                  <a:pt x="99" y="11"/>
                </a:cubicBezTo>
                <a:cubicBezTo>
                  <a:pt x="99" y="15"/>
                  <a:pt x="100" y="17"/>
                  <a:pt x="102" y="19"/>
                </a:cubicBezTo>
                <a:cubicBezTo>
                  <a:pt x="104" y="22"/>
                  <a:pt x="107" y="23"/>
                  <a:pt x="110" y="23"/>
                </a:cubicBezTo>
                <a:close/>
                <a:moveTo>
                  <a:pt x="159" y="25"/>
                </a:moveTo>
                <a:cubicBezTo>
                  <a:pt x="162" y="25"/>
                  <a:pt x="165" y="24"/>
                  <a:pt x="167" y="22"/>
                </a:cubicBezTo>
                <a:cubicBezTo>
                  <a:pt x="169" y="20"/>
                  <a:pt x="170" y="17"/>
                  <a:pt x="170" y="14"/>
                </a:cubicBezTo>
                <a:cubicBezTo>
                  <a:pt x="170" y="11"/>
                  <a:pt x="169" y="8"/>
                  <a:pt x="167" y="6"/>
                </a:cubicBezTo>
                <a:cubicBezTo>
                  <a:pt x="165" y="4"/>
                  <a:pt x="162" y="2"/>
                  <a:pt x="159" y="2"/>
                </a:cubicBezTo>
                <a:cubicBezTo>
                  <a:pt x="156" y="2"/>
                  <a:pt x="153" y="4"/>
                  <a:pt x="151" y="6"/>
                </a:cubicBezTo>
                <a:cubicBezTo>
                  <a:pt x="148" y="8"/>
                  <a:pt x="147" y="11"/>
                  <a:pt x="147" y="14"/>
                </a:cubicBezTo>
                <a:cubicBezTo>
                  <a:pt x="147" y="17"/>
                  <a:pt x="148" y="20"/>
                  <a:pt x="151" y="22"/>
                </a:cubicBezTo>
                <a:cubicBezTo>
                  <a:pt x="153" y="24"/>
                  <a:pt x="156" y="25"/>
                  <a:pt x="159" y="25"/>
                </a:cubicBezTo>
                <a:close/>
                <a:moveTo>
                  <a:pt x="177" y="53"/>
                </a:moveTo>
                <a:cubicBezTo>
                  <a:pt x="177" y="46"/>
                  <a:pt x="177" y="46"/>
                  <a:pt x="177" y="46"/>
                </a:cubicBezTo>
                <a:cubicBezTo>
                  <a:pt x="177" y="41"/>
                  <a:pt x="175" y="36"/>
                  <a:pt x="172" y="33"/>
                </a:cubicBezTo>
                <a:cubicBezTo>
                  <a:pt x="168" y="29"/>
                  <a:pt x="164" y="28"/>
                  <a:pt x="159" y="28"/>
                </a:cubicBezTo>
                <a:cubicBezTo>
                  <a:pt x="154" y="28"/>
                  <a:pt x="149" y="29"/>
                  <a:pt x="146" y="33"/>
                </a:cubicBezTo>
                <a:cubicBezTo>
                  <a:pt x="142" y="36"/>
                  <a:pt x="140" y="41"/>
                  <a:pt x="140" y="46"/>
                </a:cubicBezTo>
                <a:cubicBezTo>
                  <a:pt x="140" y="48"/>
                  <a:pt x="140" y="48"/>
                  <a:pt x="140" y="48"/>
                </a:cubicBezTo>
                <a:cubicBezTo>
                  <a:pt x="137" y="48"/>
                  <a:pt x="133" y="47"/>
                  <a:pt x="129" y="47"/>
                </a:cubicBezTo>
                <a:cubicBezTo>
                  <a:pt x="129" y="43"/>
                  <a:pt x="129" y="43"/>
                  <a:pt x="129" y="43"/>
                </a:cubicBezTo>
                <a:cubicBezTo>
                  <a:pt x="129" y="38"/>
                  <a:pt x="127" y="34"/>
                  <a:pt x="123" y="30"/>
                </a:cubicBezTo>
                <a:cubicBezTo>
                  <a:pt x="120" y="27"/>
                  <a:pt x="115" y="25"/>
                  <a:pt x="110" y="25"/>
                </a:cubicBezTo>
                <a:cubicBezTo>
                  <a:pt x="105" y="25"/>
                  <a:pt x="101" y="27"/>
                  <a:pt x="97" y="30"/>
                </a:cubicBezTo>
                <a:cubicBezTo>
                  <a:pt x="94" y="34"/>
                  <a:pt x="92" y="38"/>
                  <a:pt x="92" y="43"/>
                </a:cubicBezTo>
                <a:cubicBezTo>
                  <a:pt x="92" y="48"/>
                  <a:pt x="92" y="48"/>
                  <a:pt x="92" y="48"/>
                </a:cubicBezTo>
                <a:cubicBezTo>
                  <a:pt x="87" y="48"/>
                  <a:pt x="83" y="48"/>
                  <a:pt x="79" y="49"/>
                </a:cubicBezTo>
                <a:cubicBezTo>
                  <a:pt x="79" y="46"/>
                  <a:pt x="79" y="46"/>
                  <a:pt x="79" y="46"/>
                </a:cubicBezTo>
                <a:cubicBezTo>
                  <a:pt x="79" y="41"/>
                  <a:pt x="77" y="36"/>
                  <a:pt x="73" y="33"/>
                </a:cubicBezTo>
                <a:cubicBezTo>
                  <a:pt x="70" y="29"/>
                  <a:pt x="65" y="28"/>
                  <a:pt x="60" y="28"/>
                </a:cubicBezTo>
                <a:cubicBezTo>
                  <a:pt x="55" y="28"/>
                  <a:pt x="51" y="29"/>
                  <a:pt x="47" y="33"/>
                </a:cubicBezTo>
                <a:cubicBezTo>
                  <a:pt x="44" y="36"/>
                  <a:pt x="42" y="41"/>
                  <a:pt x="42" y="46"/>
                </a:cubicBezTo>
                <a:cubicBezTo>
                  <a:pt x="42" y="55"/>
                  <a:pt x="42" y="55"/>
                  <a:pt x="42" y="55"/>
                </a:cubicBezTo>
                <a:cubicBezTo>
                  <a:pt x="17" y="62"/>
                  <a:pt x="0" y="72"/>
                  <a:pt x="0" y="83"/>
                </a:cubicBezTo>
                <a:cubicBezTo>
                  <a:pt x="0" y="94"/>
                  <a:pt x="17" y="104"/>
                  <a:pt x="42" y="111"/>
                </a:cubicBezTo>
                <a:cubicBezTo>
                  <a:pt x="42" y="106"/>
                  <a:pt x="42" y="106"/>
                  <a:pt x="42" y="106"/>
                </a:cubicBezTo>
                <a:cubicBezTo>
                  <a:pt x="42" y="101"/>
                  <a:pt x="44" y="96"/>
                  <a:pt x="47" y="93"/>
                </a:cubicBezTo>
                <a:cubicBezTo>
                  <a:pt x="51" y="89"/>
                  <a:pt x="55" y="88"/>
                  <a:pt x="60" y="88"/>
                </a:cubicBezTo>
                <a:cubicBezTo>
                  <a:pt x="65" y="88"/>
                  <a:pt x="70" y="89"/>
                  <a:pt x="73" y="93"/>
                </a:cubicBezTo>
                <a:cubicBezTo>
                  <a:pt x="77" y="96"/>
                  <a:pt x="79" y="101"/>
                  <a:pt x="79" y="106"/>
                </a:cubicBezTo>
                <a:cubicBezTo>
                  <a:pt x="79" y="117"/>
                  <a:pt x="79" y="117"/>
                  <a:pt x="79" y="117"/>
                </a:cubicBezTo>
                <a:cubicBezTo>
                  <a:pt x="83" y="117"/>
                  <a:pt x="87" y="118"/>
                  <a:pt x="92" y="118"/>
                </a:cubicBezTo>
                <a:cubicBezTo>
                  <a:pt x="92" y="111"/>
                  <a:pt x="92" y="111"/>
                  <a:pt x="92" y="111"/>
                </a:cubicBezTo>
                <a:cubicBezTo>
                  <a:pt x="92" y="106"/>
                  <a:pt x="94" y="102"/>
                  <a:pt x="97" y="98"/>
                </a:cubicBezTo>
                <a:cubicBezTo>
                  <a:pt x="101" y="95"/>
                  <a:pt x="105" y="93"/>
                  <a:pt x="110" y="93"/>
                </a:cubicBezTo>
                <a:cubicBezTo>
                  <a:pt x="115" y="93"/>
                  <a:pt x="120" y="95"/>
                  <a:pt x="123" y="98"/>
                </a:cubicBezTo>
                <a:cubicBezTo>
                  <a:pt x="127" y="102"/>
                  <a:pt x="129" y="106"/>
                  <a:pt x="129" y="111"/>
                </a:cubicBezTo>
                <a:cubicBezTo>
                  <a:pt x="129" y="119"/>
                  <a:pt x="129" y="119"/>
                  <a:pt x="129" y="119"/>
                </a:cubicBezTo>
                <a:cubicBezTo>
                  <a:pt x="133" y="118"/>
                  <a:pt x="137" y="118"/>
                  <a:pt x="140" y="118"/>
                </a:cubicBezTo>
                <a:cubicBezTo>
                  <a:pt x="140" y="106"/>
                  <a:pt x="140" y="106"/>
                  <a:pt x="140" y="106"/>
                </a:cubicBezTo>
                <a:cubicBezTo>
                  <a:pt x="140" y="101"/>
                  <a:pt x="142" y="96"/>
                  <a:pt x="146" y="93"/>
                </a:cubicBezTo>
                <a:cubicBezTo>
                  <a:pt x="149" y="89"/>
                  <a:pt x="154" y="88"/>
                  <a:pt x="159" y="88"/>
                </a:cubicBezTo>
                <a:cubicBezTo>
                  <a:pt x="164" y="88"/>
                  <a:pt x="168" y="89"/>
                  <a:pt x="172" y="93"/>
                </a:cubicBezTo>
                <a:cubicBezTo>
                  <a:pt x="175" y="96"/>
                  <a:pt x="177" y="101"/>
                  <a:pt x="177" y="106"/>
                </a:cubicBezTo>
                <a:cubicBezTo>
                  <a:pt x="177" y="113"/>
                  <a:pt x="177" y="113"/>
                  <a:pt x="177" y="113"/>
                </a:cubicBezTo>
                <a:cubicBezTo>
                  <a:pt x="207" y="106"/>
                  <a:pt x="227" y="95"/>
                  <a:pt x="227" y="83"/>
                </a:cubicBezTo>
                <a:cubicBezTo>
                  <a:pt x="227" y="70"/>
                  <a:pt x="207" y="59"/>
                  <a:pt x="177" y="53"/>
                </a:cubicBezTo>
                <a:close/>
                <a:moveTo>
                  <a:pt x="68" y="82"/>
                </a:moveTo>
                <a:cubicBezTo>
                  <a:pt x="66" y="84"/>
                  <a:pt x="63" y="85"/>
                  <a:pt x="60" y="85"/>
                </a:cubicBezTo>
                <a:cubicBezTo>
                  <a:pt x="57" y="85"/>
                  <a:pt x="54" y="84"/>
                  <a:pt x="52" y="82"/>
                </a:cubicBezTo>
                <a:cubicBezTo>
                  <a:pt x="50" y="80"/>
                  <a:pt x="49" y="77"/>
                  <a:pt x="49" y="74"/>
                </a:cubicBezTo>
                <a:cubicBezTo>
                  <a:pt x="49" y="71"/>
                  <a:pt x="50" y="68"/>
                  <a:pt x="52" y="66"/>
                </a:cubicBezTo>
                <a:cubicBezTo>
                  <a:pt x="54" y="64"/>
                  <a:pt x="57" y="62"/>
                  <a:pt x="60" y="62"/>
                </a:cubicBezTo>
                <a:cubicBezTo>
                  <a:pt x="63" y="62"/>
                  <a:pt x="66" y="64"/>
                  <a:pt x="68" y="66"/>
                </a:cubicBezTo>
                <a:cubicBezTo>
                  <a:pt x="71" y="68"/>
                  <a:pt x="72" y="71"/>
                  <a:pt x="72" y="74"/>
                </a:cubicBezTo>
                <a:cubicBezTo>
                  <a:pt x="72" y="77"/>
                  <a:pt x="71" y="80"/>
                  <a:pt x="68" y="82"/>
                </a:cubicBezTo>
                <a:close/>
                <a:moveTo>
                  <a:pt x="118" y="87"/>
                </a:moveTo>
                <a:cubicBezTo>
                  <a:pt x="116" y="90"/>
                  <a:pt x="113" y="91"/>
                  <a:pt x="110" y="91"/>
                </a:cubicBezTo>
                <a:cubicBezTo>
                  <a:pt x="107" y="91"/>
                  <a:pt x="104" y="90"/>
                  <a:pt x="102" y="87"/>
                </a:cubicBezTo>
                <a:cubicBezTo>
                  <a:pt x="100" y="85"/>
                  <a:pt x="99" y="83"/>
                  <a:pt x="99" y="79"/>
                </a:cubicBezTo>
                <a:cubicBezTo>
                  <a:pt x="99" y="76"/>
                  <a:pt x="100" y="74"/>
                  <a:pt x="102" y="71"/>
                </a:cubicBezTo>
                <a:cubicBezTo>
                  <a:pt x="104" y="69"/>
                  <a:pt x="107" y="68"/>
                  <a:pt x="110" y="68"/>
                </a:cubicBezTo>
                <a:cubicBezTo>
                  <a:pt x="113" y="68"/>
                  <a:pt x="116" y="69"/>
                  <a:pt x="118" y="71"/>
                </a:cubicBezTo>
                <a:cubicBezTo>
                  <a:pt x="121" y="74"/>
                  <a:pt x="122" y="76"/>
                  <a:pt x="122" y="79"/>
                </a:cubicBezTo>
                <a:cubicBezTo>
                  <a:pt x="122" y="83"/>
                  <a:pt x="121" y="85"/>
                  <a:pt x="118" y="87"/>
                </a:cubicBezTo>
                <a:close/>
                <a:moveTo>
                  <a:pt x="167" y="82"/>
                </a:moveTo>
                <a:cubicBezTo>
                  <a:pt x="165" y="84"/>
                  <a:pt x="162" y="85"/>
                  <a:pt x="159" y="85"/>
                </a:cubicBezTo>
                <a:cubicBezTo>
                  <a:pt x="156" y="85"/>
                  <a:pt x="153" y="84"/>
                  <a:pt x="151" y="82"/>
                </a:cubicBezTo>
                <a:cubicBezTo>
                  <a:pt x="148" y="80"/>
                  <a:pt x="147" y="77"/>
                  <a:pt x="147" y="74"/>
                </a:cubicBezTo>
                <a:cubicBezTo>
                  <a:pt x="147" y="71"/>
                  <a:pt x="148" y="68"/>
                  <a:pt x="151" y="66"/>
                </a:cubicBezTo>
                <a:cubicBezTo>
                  <a:pt x="153" y="64"/>
                  <a:pt x="156" y="62"/>
                  <a:pt x="159" y="62"/>
                </a:cubicBezTo>
                <a:cubicBezTo>
                  <a:pt x="162" y="62"/>
                  <a:pt x="165" y="64"/>
                  <a:pt x="167" y="66"/>
                </a:cubicBezTo>
                <a:cubicBezTo>
                  <a:pt x="169" y="68"/>
                  <a:pt x="170" y="71"/>
                  <a:pt x="170" y="74"/>
                </a:cubicBezTo>
                <a:cubicBezTo>
                  <a:pt x="170" y="77"/>
                  <a:pt x="169" y="80"/>
                  <a:pt x="167" y="82"/>
                </a:cubicBez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Rectangle 57"/>
          <p:cNvSpPr/>
          <p:nvPr/>
        </p:nvSpPr>
        <p:spPr>
          <a:xfrm>
            <a:off x="304800" y="4848880"/>
            <a:ext cx="8534400" cy="400110"/>
          </a:xfrm>
          <a:prstGeom prst="rect">
            <a:avLst/>
          </a:prstGeom>
        </p:spPr>
        <p:txBody>
          <a:bodyPr wrap="square">
            <a:spAutoFit/>
          </a:bodyPr>
          <a:lstStyle/>
          <a:p>
            <a:pPr algn="ctr"/>
            <a:r>
              <a:rPr lang="en-US" sz="2000" kern="1200" dirty="0">
                <a:solidFill>
                  <a:schemeClr val="tx1"/>
                </a:solidFill>
                <a:latin typeface="+mn-lt"/>
                <a:ea typeface="+mn-ea"/>
                <a:cs typeface="+mn-cs"/>
              </a:rPr>
              <a:t>Market Research </a:t>
            </a:r>
            <a:r>
              <a:rPr lang="en-US" sz="2000" kern="1200" dirty="0">
                <a:solidFill>
                  <a:schemeClr val="tx1"/>
                </a:solidFill>
                <a:latin typeface="+mn-lt"/>
                <a:ea typeface="+mn-ea"/>
                <a:cs typeface="+mn-cs"/>
                <a:sym typeface="Wingdings" pitchFamily="2" charset="2"/>
              </a:rPr>
              <a:t> </a:t>
            </a:r>
            <a:r>
              <a:rPr lang="en-US" sz="2000" kern="1200" dirty="0">
                <a:solidFill>
                  <a:schemeClr val="tx1"/>
                </a:solidFill>
                <a:latin typeface="+mn-lt"/>
                <a:ea typeface="+mn-ea"/>
                <a:cs typeface="+mn-cs"/>
              </a:rPr>
              <a:t>Analysis </a:t>
            </a:r>
            <a:r>
              <a:rPr lang="en-US" sz="2000" kern="1200" dirty="0">
                <a:solidFill>
                  <a:schemeClr val="tx1"/>
                </a:solidFill>
                <a:latin typeface="+mn-lt"/>
                <a:ea typeface="+mn-ea"/>
                <a:cs typeface="+mn-cs"/>
                <a:sym typeface="Wingdings" pitchFamily="2" charset="2"/>
              </a:rPr>
              <a:t> Conclusions  Recommendations</a:t>
            </a:r>
            <a:endParaRPr lang="en-US" sz="2000" kern="1200" dirty="0">
              <a:solidFill>
                <a:schemeClr val="tx1"/>
              </a:solidFill>
              <a:latin typeface="+mn-lt"/>
              <a:ea typeface="+mn-ea"/>
              <a:cs typeface="+mn-cs"/>
            </a:endParaRPr>
          </a:p>
        </p:txBody>
      </p:sp>
      <p:cxnSp>
        <p:nvCxnSpPr>
          <p:cNvPr id="47" name="Straight Arrow Connector 46"/>
          <p:cNvCxnSpPr>
            <a:stCxn id="46" idx="0"/>
            <a:endCxn id="32" idx="2"/>
          </p:cNvCxnSpPr>
          <p:nvPr/>
        </p:nvCxnSpPr>
        <p:spPr>
          <a:xfrm flipV="1">
            <a:off x="4572000" y="4495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45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8" grpId="0" animBg="1"/>
      <p:bldP spid="32" grpId="0" animBg="1"/>
      <p:bldP spid="30" grpId="0" uiExpand="1" build="p"/>
      <p:bldP spid="36" grpId="0"/>
      <p:bldP spid="39" grpId="0"/>
      <p:bldP spid="63" grpId="0" animBg="1"/>
      <p:bldP spid="64" grpId="0" animBg="1"/>
      <p:bldP spid="65" grpId="0" animBg="1"/>
      <p:bldP spid="66" grpId="0" animBg="1"/>
      <p:bldP spid="58"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66"/>
        <p:cNvGrpSpPr/>
        <p:nvPr/>
      </p:nvGrpSpPr>
      <p:grpSpPr>
        <a:xfrm>
          <a:off x="0" y="0"/>
          <a:ext cx="0" cy="0"/>
          <a:chOff x="0" y="0"/>
          <a:chExt cx="0" cy="0"/>
        </a:xfrm>
      </p:grpSpPr>
      <p:sp>
        <p:nvSpPr>
          <p:cNvPr id="15" name="Rectangle 1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pic>
        <p:nvPicPr>
          <p:cNvPr id="21" name="Picture 3"/>
          <p:cNvPicPr>
            <a:picLocks noChangeAspect="1" noChangeArrowheads="1"/>
          </p:cNvPicPr>
          <p:nvPr/>
        </p:nvPicPr>
        <p:blipFill>
          <a:blip r:embed="rId3">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39168" y="6249988"/>
            <a:ext cx="1470025"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2" name="Shape 1336"/>
          <p:cNvSpPr/>
          <p:nvPr/>
        </p:nvSpPr>
        <p:spPr>
          <a:xfrm>
            <a:off x="1337768" y="6280261"/>
            <a:ext cx="1448457" cy="471266"/>
          </a:xfrm>
          <a:prstGeom prst="rightArrow">
            <a:avLst>
              <a:gd name="adj1" fmla="val 50000"/>
              <a:gd name="adj2" fmla="val 50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a:latin typeface="+mn-lt"/>
              </a:rPr>
              <a:t>Mid</a:t>
            </a:r>
          </a:p>
        </p:txBody>
      </p:sp>
      <p:pic>
        <p:nvPicPr>
          <p:cNvPr id="23" name="Picture 5"/>
          <p:cNvPicPr>
            <a:picLocks noChangeAspect="1" noChangeArrowheads="1"/>
          </p:cNvPicPr>
          <p:nvPr/>
        </p:nvPicPr>
        <p:blipFill>
          <a:blip r:embed="rId4">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7820" y="6249988"/>
            <a:ext cx="1471613"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5" name="Shape 1802"/>
          <p:cNvSpPr/>
          <p:nvPr/>
        </p:nvSpPr>
        <p:spPr>
          <a:xfrm>
            <a:off x="97046" y="2008042"/>
            <a:ext cx="3177134" cy="2716358"/>
          </a:xfrm>
          <a:prstGeom prst="rect">
            <a:avLst/>
          </a:prstGeom>
          <a:blipFill>
            <a:blip r:embed="rId5"/>
            <a:stretch>
              <a:fillRect/>
            </a:stretch>
          </a:blipFill>
        </p:spPr>
      </p:sp>
      <p:sp>
        <p:nvSpPr>
          <p:cNvPr id="26" name="Shape 1367"/>
          <p:cNvSpPr txBox="1">
            <a:spLocks/>
          </p:cNvSpPr>
          <p:nvPr/>
        </p:nvSpPr>
        <p:spPr>
          <a:xfrm>
            <a:off x="405938" y="152400"/>
            <a:ext cx="8334300" cy="1143000"/>
          </a:xfrm>
          <a:prstGeom prst="rect">
            <a:avLst/>
          </a:prstGeom>
          <a:noFill/>
          <a:ln>
            <a:noFill/>
          </a:ln>
        </p:spPr>
        <p:txBody>
          <a:bodyPr vert="horz" lIns="91425" tIns="91425" rIns="91425" bIns="91425" anchor="b" anchorCtr="0">
            <a:spAutoFit/>
          </a:bodyPr>
          <a:lstStyle>
            <a:lvl1pPr algn="l" rtl="0" eaLnBrk="1" latinLnBrk="0" hangingPunct="1">
              <a:spcBef>
                <a:spcPts val="0"/>
              </a:spcBef>
              <a:buSzPct val="100000"/>
              <a:buFont typeface="Arial"/>
              <a:buNone/>
              <a:defRPr kumimoji="0" sz="3600" b="1" kern="1200">
                <a:ln>
                  <a:noFill/>
                </a:ln>
                <a:solidFill>
                  <a:schemeClr val="dk1"/>
                </a:solidFill>
                <a:effectLst/>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pPr>
              <a:buClr>
                <a:srgbClr val="000000"/>
              </a:buClr>
              <a:buSzPct val="30555"/>
            </a:pPr>
            <a:r>
              <a:rPr lang="en" dirty="0" smtClean="0"/>
              <a:t>Decision: Growing the community  </a:t>
            </a:r>
            <a:endParaRPr lang="en" dirty="0"/>
          </a:p>
        </p:txBody>
      </p:sp>
      <p:sp>
        <p:nvSpPr>
          <p:cNvPr id="27" name="Shape 1368"/>
          <p:cNvSpPr txBox="1"/>
          <p:nvPr/>
        </p:nvSpPr>
        <p:spPr>
          <a:xfrm>
            <a:off x="457200" y="1057901"/>
            <a:ext cx="7848600" cy="923299"/>
          </a:xfrm>
          <a:prstGeom prst="rect">
            <a:avLst/>
          </a:prstGeom>
          <a:noFill/>
        </p:spPr>
        <p:txBody>
          <a:bodyPr wrap="square" lIns="91425" tIns="91425" rIns="91425" bIns="91425" anchor="t" anchorCtr="0">
            <a:spAutoFit/>
          </a:bodyPr>
          <a:lstStyle/>
          <a:p>
            <a:pPr lvl="0" rtl="0">
              <a:buClr>
                <a:srgbClr val="000000"/>
              </a:buClr>
              <a:buSzPct val="45833"/>
              <a:buFont typeface="Arial"/>
              <a:buNone/>
            </a:pPr>
            <a:r>
              <a:rPr lang="en" sz="2400" dirty="0">
                <a:solidFill>
                  <a:schemeClr val="tx1"/>
                </a:solidFill>
              </a:rPr>
              <a:t>Building on top of </a:t>
            </a:r>
            <a:r>
              <a:rPr lang="en" sz="2400" dirty="0" smtClean="0">
                <a:solidFill>
                  <a:schemeClr val="tx1"/>
                </a:solidFill>
              </a:rPr>
              <a:t>our Minimum Viable Product</a:t>
            </a:r>
            <a:endParaRPr lang="en" sz="2400" dirty="0">
              <a:solidFill>
                <a:schemeClr val="tx1"/>
              </a:solidFill>
            </a:endParaRPr>
          </a:p>
          <a:p>
            <a:endParaRPr lang="en" sz="2400" dirty="0">
              <a:solidFill>
                <a:schemeClr val="tx1"/>
              </a:solidFill>
            </a:endParaRPr>
          </a:p>
        </p:txBody>
      </p:sp>
      <p:sp>
        <p:nvSpPr>
          <p:cNvPr id="28" name="Rectangle 2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pic>
        <p:nvPicPr>
          <p:cNvPr id="29" name="Picture 3"/>
          <p:cNvPicPr>
            <a:picLocks noChangeAspect="1" noChangeArrowheads="1"/>
          </p:cNvPicPr>
          <p:nvPr/>
        </p:nvPicPr>
        <p:blipFill>
          <a:blip r:embed="rId3">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39168" y="6249988"/>
            <a:ext cx="1470025"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0" name="Shape 1336"/>
          <p:cNvSpPr/>
          <p:nvPr/>
        </p:nvSpPr>
        <p:spPr>
          <a:xfrm>
            <a:off x="1337768" y="6280261"/>
            <a:ext cx="1448457" cy="471266"/>
          </a:xfrm>
          <a:prstGeom prst="rightArrow">
            <a:avLst>
              <a:gd name="adj1" fmla="val 50000"/>
              <a:gd name="adj2" fmla="val 50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a:latin typeface="+mn-lt"/>
              </a:rPr>
              <a:t>Mid</a:t>
            </a:r>
          </a:p>
        </p:txBody>
      </p:sp>
      <p:pic>
        <p:nvPicPr>
          <p:cNvPr id="31" name="Picture 5"/>
          <p:cNvPicPr>
            <a:picLocks noChangeAspect="1" noChangeArrowheads="1"/>
          </p:cNvPicPr>
          <p:nvPr/>
        </p:nvPicPr>
        <p:blipFill>
          <a:blip r:embed="rId4">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7820" y="6249988"/>
            <a:ext cx="1471613"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2" name="TextBox 31"/>
          <p:cNvSpPr txBox="1"/>
          <p:nvPr/>
        </p:nvSpPr>
        <p:spPr>
          <a:xfrm>
            <a:off x="3474685" y="1798157"/>
            <a:ext cx="4084773" cy="400110"/>
          </a:xfrm>
          <a:prstGeom prst="rect">
            <a:avLst/>
          </a:prstGeom>
          <a:noFill/>
        </p:spPr>
        <p:txBody>
          <a:bodyPr wrap="none" rtlCol="0">
            <a:spAutoFit/>
          </a:bodyPr>
          <a:lstStyle/>
          <a:p>
            <a:r>
              <a:rPr lang="en-US" sz="2000" dirty="0" smtClean="0">
                <a:latin typeface="+mn-lt"/>
              </a:rPr>
              <a:t>Using the features to grow content</a:t>
            </a:r>
            <a:endParaRPr lang="en-US" sz="2000" dirty="0">
              <a:latin typeface="+mn-lt"/>
            </a:endParaRPr>
          </a:p>
        </p:txBody>
      </p:sp>
      <p:sp>
        <p:nvSpPr>
          <p:cNvPr id="33" name="TextBox 32"/>
          <p:cNvSpPr txBox="1"/>
          <p:nvPr/>
        </p:nvSpPr>
        <p:spPr>
          <a:xfrm>
            <a:off x="3124200" y="5220025"/>
            <a:ext cx="3015595" cy="707886"/>
          </a:xfrm>
          <a:prstGeom prst="rect">
            <a:avLst/>
          </a:prstGeom>
          <a:noFill/>
        </p:spPr>
        <p:txBody>
          <a:bodyPr wrap="square" rtlCol="0">
            <a:spAutoFit/>
          </a:bodyPr>
          <a:lstStyle/>
          <a:p>
            <a:r>
              <a:rPr lang="en-US" sz="2000" dirty="0" smtClean="0">
                <a:latin typeface="+mn-lt"/>
              </a:rPr>
              <a:t>Using the content to attract user participation</a:t>
            </a:r>
            <a:endParaRPr lang="en-US" sz="2000" dirty="0">
              <a:latin typeface="+mn-lt"/>
            </a:endParaRPr>
          </a:p>
        </p:txBody>
      </p:sp>
      <p:sp>
        <p:nvSpPr>
          <p:cNvPr id="34" name="TextBox 33"/>
          <p:cNvSpPr txBox="1"/>
          <p:nvPr/>
        </p:nvSpPr>
        <p:spPr>
          <a:xfrm>
            <a:off x="5987527" y="3403394"/>
            <a:ext cx="3190297" cy="1015663"/>
          </a:xfrm>
          <a:prstGeom prst="rect">
            <a:avLst/>
          </a:prstGeom>
          <a:noFill/>
        </p:spPr>
        <p:txBody>
          <a:bodyPr wrap="none" rtlCol="0">
            <a:spAutoFit/>
          </a:bodyPr>
          <a:lstStyle/>
          <a:p>
            <a:r>
              <a:rPr lang="en-US" sz="2000" dirty="0" smtClean="0">
                <a:latin typeface="+mn-lt"/>
              </a:rPr>
              <a:t>Leveraging on community </a:t>
            </a:r>
            <a:br>
              <a:rPr lang="en-US" sz="2000" dirty="0" smtClean="0">
                <a:latin typeface="+mn-lt"/>
              </a:rPr>
            </a:br>
            <a:r>
              <a:rPr lang="en-US" sz="2000" dirty="0" smtClean="0">
                <a:latin typeface="+mn-lt"/>
              </a:rPr>
              <a:t> to grow even more </a:t>
            </a:r>
            <a:br>
              <a:rPr lang="en-US" sz="2000" dirty="0" smtClean="0">
                <a:latin typeface="+mn-lt"/>
              </a:rPr>
            </a:br>
            <a:r>
              <a:rPr lang="en-US" sz="2000" dirty="0" smtClean="0">
                <a:latin typeface="+mn-lt"/>
              </a:rPr>
              <a:t>user-generated content </a:t>
            </a:r>
            <a:endParaRPr lang="en-US" sz="2000" dirty="0">
              <a:latin typeface="+mn-lt"/>
            </a:endParaRPr>
          </a:p>
        </p:txBody>
      </p:sp>
      <p:sp>
        <p:nvSpPr>
          <p:cNvPr id="35" name="Curved Right Arrow 34"/>
          <p:cNvSpPr/>
          <p:nvPr/>
        </p:nvSpPr>
        <p:spPr>
          <a:xfrm rot="2795522">
            <a:off x="4444262" y="3309207"/>
            <a:ext cx="731520" cy="1950109"/>
          </a:xfrm>
          <a:prstGeom prst="curvedRightArrow">
            <a:avLst>
              <a:gd name="adj1" fmla="val 25000"/>
              <a:gd name="adj2" fmla="val 38546"/>
              <a:gd name="adj3" fmla="val 38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Right Arrow 36"/>
          <p:cNvSpPr/>
          <p:nvPr/>
        </p:nvSpPr>
        <p:spPr>
          <a:xfrm rot="12577156">
            <a:off x="6378466" y="4567834"/>
            <a:ext cx="731520" cy="2012267"/>
          </a:xfrm>
          <a:prstGeom prst="curvedRightArrow">
            <a:avLst>
              <a:gd name="adj1" fmla="val 25000"/>
              <a:gd name="adj2" fmla="val 38546"/>
              <a:gd name="adj3" fmla="val 38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Shape 1236"/>
          <p:cNvSpPr txBox="1"/>
          <p:nvPr/>
        </p:nvSpPr>
        <p:spPr>
          <a:xfrm>
            <a:off x="344083" y="4953000"/>
            <a:ext cx="1484717" cy="738623"/>
          </a:xfrm>
          <a:prstGeom prst="rect">
            <a:avLst/>
          </a:prstGeom>
          <a:noFill/>
          <a:ln>
            <a:noFill/>
          </a:ln>
        </p:spPr>
        <p:txBody>
          <a:bodyPr wrap="square" lIns="91425" tIns="45700" rIns="91425" bIns="45700" anchor="t" anchorCtr="0">
            <a:spAutoFit/>
          </a:bodyPr>
          <a:lstStyle/>
          <a:p>
            <a:pPr lvl="0" rtl="0">
              <a:spcBef>
                <a:spcPts val="700"/>
              </a:spcBef>
              <a:buClr>
                <a:srgbClr val="000000"/>
              </a:buClr>
              <a:buSzPct val="78571"/>
              <a:buFont typeface="Arial"/>
              <a:buNone/>
            </a:pPr>
            <a:r>
              <a:rPr lang="en" dirty="0">
                <a:solidFill>
                  <a:schemeClr val="dk1"/>
                </a:solidFill>
                <a:latin typeface="+mn-lt"/>
                <a:ea typeface="Times New Roman"/>
                <a:cs typeface="Times New Roman"/>
                <a:sym typeface="Times New Roman"/>
              </a:rPr>
              <a:t>Source: Kosnik, Blair, Ramfelt, and </a:t>
            </a:r>
            <a:r>
              <a:rPr lang="en" dirty="0" smtClean="0">
                <a:solidFill>
                  <a:schemeClr val="dk1"/>
                </a:solidFill>
                <a:latin typeface="+mn-lt"/>
                <a:ea typeface="Times New Roman"/>
                <a:cs typeface="Times New Roman"/>
                <a:sym typeface="Times New Roman"/>
              </a:rPr>
              <a:t>Pfeifer</a:t>
            </a:r>
            <a:endParaRPr lang="en" i="1" dirty="0">
              <a:solidFill>
                <a:schemeClr val="dk1"/>
              </a:solidFill>
              <a:latin typeface="+mn-lt"/>
              <a:ea typeface="Times New Roman"/>
              <a:cs typeface="Times New Roman"/>
              <a:sym typeface="Times New Roman"/>
            </a:endParaRPr>
          </a:p>
        </p:txBody>
      </p:sp>
      <p:sp>
        <p:nvSpPr>
          <p:cNvPr id="2" name="Down Arrow 1"/>
          <p:cNvSpPr/>
          <p:nvPr/>
        </p:nvSpPr>
        <p:spPr>
          <a:xfrm>
            <a:off x="5643397" y="2198267"/>
            <a:ext cx="285597" cy="1205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1236"/>
          <p:cNvSpPr txBox="1"/>
          <p:nvPr/>
        </p:nvSpPr>
        <p:spPr>
          <a:xfrm>
            <a:off x="4810022" y="6334820"/>
            <a:ext cx="3575972" cy="523180"/>
          </a:xfrm>
          <a:prstGeom prst="rect">
            <a:avLst/>
          </a:prstGeom>
          <a:noFill/>
          <a:ln>
            <a:noFill/>
          </a:ln>
        </p:spPr>
        <p:txBody>
          <a:bodyPr wrap="square" lIns="91425" tIns="45700" rIns="91425" bIns="45700" anchor="t" anchorCtr="0">
            <a:spAutoFit/>
          </a:bodyPr>
          <a:lstStyle/>
          <a:p>
            <a:pPr lvl="0" rtl="0">
              <a:spcBef>
                <a:spcPts val="700"/>
              </a:spcBef>
              <a:buClr>
                <a:srgbClr val="000000"/>
              </a:buClr>
              <a:buSzPct val="78571"/>
              <a:buFont typeface="Arial"/>
              <a:buNone/>
            </a:pPr>
            <a:r>
              <a:rPr lang="en" dirty="0" smtClean="0">
                <a:solidFill>
                  <a:schemeClr val="dk1"/>
                </a:solidFill>
                <a:latin typeface="+mn-lt"/>
                <a:ea typeface="Times New Roman"/>
                <a:cs typeface="Times New Roman"/>
                <a:sym typeface="Times New Roman"/>
              </a:rPr>
              <a:t>Source: Ramfelt, Kjellberg, and Kosnik (2012) “Gear Up: Your Best Idea Ever”</a:t>
            </a:r>
            <a:endParaRPr lang="en" i="1" dirty="0">
              <a:solidFill>
                <a:schemeClr val="dk1"/>
              </a:solidFill>
              <a:latin typeface="+mn-lt"/>
              <a:ea typeface="Times New Roman"/>
              <a:cs typeface="Times New Roman"/>
              <a:sym typeface="Times New Roma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animBg="1"/>
      <p:bldP spid="37" grpId="0" animBg="1"/>
      <p:bldP spid="2"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3"/>
        <p:cNvGrpSpPr/>
        <p:nvPr/>
      </p:nvGrpSpPr>
      <p:grpSpPr>
        <a:xfrm>
          <a:off x="0" y="0"/>
          <a:ext cx="0" cy="0"/>
          <a:chOff x="0" y="0"/>
          <a:chExt cx="0" cy="0"/>
        </a:xfrm>
      </p:grpSpPr>
      <p:sp>
        <p:nvSpPr>
          <p:cNvPr id="1385" name="Shape 1385"/>
          <p:cNvSpPr txBox="1">
            <a:spLocks noGrp="1"/>
          </p:cNvSpPr>
          <p:nvPr>
            <p:ph type="title"/>
          </p:nvPr>
        </p:nvSpPr>
        <p:spPr>
          <a:xfrm>
            <a:off x="457200" y="274637"/>
            <a:ext cx="7895700" cy="1143000"/>
          </a:xfrm>
          <a:prstGeom prst="rect">
            <a:avLst/>
          </a:prstGeom>
        </p:spPr>
        <p:txBody>
          <a:bodyPr lIns="91425" tIns="91425" rIns="91425" bIns="91425" anchor="b" anchorCtr="0">
            <a:spAutoFit/>
          </a:bodyPr>
          <a:lstStyle/>
          <a:p>
            <a:pPr lvl="0">
              <a:buClr>
                <a:srgbClr val="000000"/>
              </a:buClr>
              <a:buSzPct val="30555"/>
              <a:buFont typeface="Arial"/>
              <a:buNone/>
            </a:pPr>
            <a:r>
              <a:rPr lang="en"/>
              <a:t>Decision: Long-term goals</a:t>
            </a:r>
          </a:p>
        </p:txBody>
      </p:sp>
      <p:sp>
        <p:nvSpPr>
          <p:cNvPr id="1384" name="Shape 1384"/>
          <p:cNvSpPr txBox="1">
            <a:spLocks noGrp="1"/>
          </p:cNvSpPr>
          <p:nvPr>
            <p:ph type="body" idx="1"/>
          </p:nvPr>
        </p:nvSpPr>
        <p:spPr>
          <a:xfrm>
            <a:off x="457200" y="1600200"/>
            <a:ext cx="8229600" cy="2505271"/>
          </a:xfrm>
          <a:prstGeom prst="rect">
            <a:avLst/>
          </a:prstGeom>
        </p:spPr>
        <p:txBody>
          <a:bodyPr lIns="91425" tIns="91425" rIns="91425" bIns="91425" anchor="t" anchorCtr="0">
            <a:spAutoFit/>
          </a:bodyPr>
          <a:lstStyle/>
          <a:p>
            <a:pPr lvl="0" rtl="0">
              <a:buNone/>
            </a:pPr>
            <a:r>
              <a:rPr lang="en" dirty="0"/>
              <a:t>Doors that open when community is mature:</a:t>
            </a:r>
          </a:p>
          <a:p>
            <a:endParaRPr lang="en" dirty="0"/>
          </a:p>
          <a:p>
            <a:pPr marL="457200" lvl="0" indent="-419100" rtl="0">
              <a:buClr>
                <a:schemeClr val="dk1"/>
              </a:buClr>
              <a:buSzPct val="166666"/>
              <a:buFont typeface="Arial"/>
              <a:buChar char="•"/>
            </a:pPr>
            <a:r>
              <a:rPr lang="en" dirty="0"/>
              <a:t>Seek </a:t>
            </a:r>
            <a:r>
              <a:rPr lang="en" dirty="0" smtClean="0"/>
              <a:t>corporate </a:t>
            </a:r>
            <a:r>
              <a:rPr lang="en" dirty="0"/>
              <a:t>sponsorships</a:t>
            </a:r>
          </a:p>
          <a:p>
            <a:endParaRPr lang="en" dirty="0"/>
          </a:p>
          <a:p>
            <a:pPr marL="457200" lvl="0" indent="-419100" rtl="0">
              <a:buClr>
                <a:schemeClr val="dk1"/>
              </a:buClr>
              <a:buSzPct val="166666"/>
              <a:buFont typeface="Arial"/>
              <a:buChar char="•"/>
            </a:pPr>
            <a:r>
              <a:rPr lang="en" dirty="0"/>
              <a:t>Incubate potential start-ups</a:t>
            </a:r>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a:t>
            </a:r>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ART</a:t>
            </a:r>
            <a:endParaRPr lang="en-US" sz="2600" kern="1200" dirty="0">
              <a:solidFill>
                <a:schemeClr val="accent1"/>
              </a:solidFill>
              <a:latin typeface="+mn-lt"/>
              <a:ea typeface="+mn-ea"/>
              <a:cs typeface="+mn-cs"/>
            </a:endParaRPr>
          </a:p>
        </p:txBody>
      </p:sp>
      <p:sp>
        <p:nvSpPr>
          <p:cNvPr id="10" name="Shape 1335"/>
          <p:cNvSpPr/>
          <p:nvPr/>
        </p:nvSpPr>
        <p:spPr>
          <a:xfrm>
            <a:off x="2513943" y="6265747"/>
            <a:ext cx="1448457" cy="471266"/>
          </a:xfrm>
          <a:prstGeom prst="rightArrow">
            <a:avLst>
              <a:gd name="adj1" fmla="val 50000"/>
              <a:gd name="adj2" fmla="val 50000"/>
            </a:avLst>
          </a:prstGeom>
          <a:solidFill>
            <a:srgbClr val="FF99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buNone/>
            </a:pPr>
            <a:r>
              <a:rPr lang="en" sz="1800" dirty="0">
                <a:latin typeface="+mn-lt"/>
              </a:rPr>
              <a:t>Long</a:t>
            </a:r>
          </a:p>
        </p:txBody>
      </p:sp>
      <p:pic>
        <p:nvPicPr>
          <p:cNvPr id="11" name="Picture 4"/>
          <p:cNvPicPr>
            <a:picLocks noChangeAspect="1" noChangeArrowheads="1"/>
          </p:cNvPicPr>
          <p:nvPr/>
        </p:nvPicPr>
        <p:blipFill>
          <a:blip r:embed="rId3">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7122" y="6249988"/>
            <a:ext cx="1470025"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lum bright="40000" contrast="-4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674" y="6249988"/>
            <a:ext cx="1471613" cy="531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descr="https://encrypted-tbn0.google.com/images?q=tbn:ANd9GcTvNxsbTXEYIzGqaNgHVsESDFTaH4MMK64ZbGLXR-pWjPUKdTg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1363" y="4748190"/>
            <a:ext cx="1695237" cy="71701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https://encrypted-tbn2.google.com/images?q=tbn:ANd9GcScPjT6f7uKNZysnmjG30Ojkj9WSjiDJOlxcJX6QChPDX3ztn3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12665" y="4573299"/>
            <a:ext cx="1071562" cy="1066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https://encrypted-tbn0.google.com/images?q=tbn:ANd9GcT9_e6ObQFcj0QCzrQiyxIcekvRBEMazT3Kt9y8nP-j1fSeJjTU"/>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4498399"/>
            <a:ext cx="1624225" cy="12166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https://encrypted-tbn3.google.com/images?q=tbn:ANd9GcRTrJ-7epLAqwK9fCl0lXmFfq5HTS0Dnu2goS5uljOOBP0pjT92RQ"/>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93434" y="4804280"/>
            <a:ext cx="1512095" cy="6048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descr="https://encrypted-tbn1.google.com/images?q=tbn:ANd9GcRuj8XE3NxrwuLyqAihkqI7X1D6tEcTeZDOo4JLN-IOIrcKlOTr"/>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3798" y="4630449"/>
            <a:ext cx="952500" cy="95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9"/>
        <p:cNvGrpSpPr/>
        <p:nvPr/>
      </p:nvGrpSpPr>
      <p:grpSpPr>
        <a:xfrm>
          <a:off x="0" y="0"/>
          <a:ext cx="0" cy="0"/>
          <a:chOff x="0" y="0"/>
          <a:chExt cx="0" cy="0"/>
        </a:xfrm>
      </p:grpSpPr>
      <p:sp>
        <p:nvSpPr>
          <p:cNvPr id="1390" name="Shape 1390"/>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i="1" dirty="0" smtClean="0"/>
              <a:t>Analysis</a:t>
            </a:r>
            <a:r>
              <a:rPr lang="en" dirty="0" smtClean="0"/>
              <a:t>: Deep Dive</a:t>
            </a:r>
            <a:endParaRPr lang="en" i="1" dirty="0"/>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7" name="Shape 1384"/>
          <p:cNvSpPr txBox="1">
            <a:spLocks/>
          </p:cNvSpPr>
          <p:nvPr/>
        </p:nvSpPr>
        <p:spPr>
          <a:xfrm>
            <a:off x="457200" y="1600200"/>
            <a:ext cx="8229600" cy="3465534"/>
          </a:xfrm>
          <a:prstGeom prst="rect">
            <a:avLst/>
          </a:prstGeom>
          <a:noFill/>
          <a:ln>
            <a:noFill/>
          </a:ln>
        </p:spPr>
        <p:txBody>
          <a:bodyPr vert="horz" lIns="91425" tIns="91425" rIns="91425" bIns="91425" anchor="t" anchorCtr="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742950" indent="-28575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1143000" indent="-228600"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600200" indent="-22860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800" kern="1200" baseline="0">
                <a:solidFill>
                  <a:schemeClr val="tx1"/>
                </a:solidFill>
                <a:latin typeface="+mn-lt"/>
                <a:ea typeface="+mn-ea"/>
                <a:cs typeface="+mn-cs"/>
              </a:defRPr>
            </a:lvl9pPr>
          </a:lstStyle>
          <a:p>
            <a:pPr marL="0" indent="0">
              <a:buNone/>
            </a:pPr>
            <a:r>
              <a:rPr lang="en" dirty="0" smtClean="0"/>
              <a:t>Why these are the best choices</a:t>
            </a:r>
          </a:p>
          <a:p>
            <a:pPr marL="457200" indent="-419100">
              <a:buClr>
                <a:schemeClr val="dk1"/>
              </a:buClr>
              <a:buSzPct val="166666"/>
              <a:buFont typeface="Arial"/>
              <a:buChar char="•"/>
            </a:pPr>
            <a:r>
              <a:rPr lang="en" dirty="0" smtClean="0"/>
              <a:t>Ecosystem analysis</a:t>
            </a:r>
          </a:p>
          <a:p>
            <a:pPr marL="457200" indent="-419100">
              <a:buClr>
                <a:schemeClr val="dk1"/>
              </a:buClr>
              <a:buSzPct val="166666"/>
              <a:buFont typeface="Arial"/>
              <a:buChar char="•"/>
            </a:pPr>
            <a:r>
              <a:rPr lang="en" dirty="0" smtClean="0"/>
              <a:t>Clear branding</a:t>
            </a:r>
          </a:p>
          <a:p>
            <a:pPr marL="457200" indent="-419100">
              <a:buClr>
                <a:schemeClr val="dk1"/>
              </a:buClr>
              <a:buSzPct val="166666"/>
              <a:buFont typeface="Arial"/>
              <a:buChar char="•"/>
            </a:pPr>
            <a:r>
              <a:rPr lang="en" dirty="0" smtClean="0"/>
              <a:t>Social media strategy</a:t>
            </a:r>
          </a:p>
          <a:p>
            <a:pPr marL="457200" indent="-419100">
              <a:buClr>
                <a:schemeClr val="dk1"/>
              </a:buClr>
              <a:buSzPct val="166666"/>
              <a:buFont typeface="Arial"/>
              <a:buChar char="•"/>
            </a:pPr>
            <a:r>
              <a:rPr lang="en" dirty="0" smtClean="0"/>
              <a:t>Website strategy</a:t>
            </a:r>
          </a:p>
          <a:p>
            <a:pPr marL="457200" indent="-419100">
              <a:buClr>
                <a:schemeClr val="dk1"/>
              </a:buClr>
              <a:buSzPct val="166666"/>
              <a:buFont typeface="Arial"/>
              <a:buChar char="•"/>
            </a:pPr>
            <a:r>
              <a:rPr lang="en" dirty="0" smtClean="0"/>
              <a:t>Desired content for Open</a:t>
            </a:r>
            <a:r>
              <a:rPr lang="en-US" dirty="0" smtClean="0"/>
              <a:t>H2O</a:t>
            </a:r>
            <a:endParaRPr lang="en" dirty="0" smtClean="0"/>
          </a:p>
          <a:p>
            <a:pPr marL="457200" indent="-419100">
              <a:buClr>
                <a:schemeClr val="dk1"/>
              </a:buClr>
              <a:buSzPct val="166666"/>
              <a:buFont typeface="Arial"/>
              <a:buChar char="•"/>
            </a:pPr>
            <a:r>
              <a:rPr lang="en" dirty="0" smtClean="0"/>
              <a:t>Partnerships</a:t>
            </a:r>
            <a:endParaRPr lang="en" dirty="0"/>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20"/>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55439829"/>
              </p:ext>
            </p:extLst>
          </p:nvPr>
        </p:nvGraphicFramePr>
        <p:xfrm>
          <a:off x="457200" y="1219200"/>
          <a:ext cx="8229600" cy="528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5" name="Shape 1115"/>
          <p:cNvSpPr txBox="1">
            <a:spLocks/>
          </p:cNvSpPr>
          <p:nvPr/>
        </p:nvSpPr>
        <p:spPr>
          <a:xfrm>
            <a:off x="457200" y="328167"/>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 sz="3600" b="1" dirty="0" smtClean="0">
                <a:solidFill>
                  <a:schemeClr val="dk1"/>
                </a:solidFill>
                <a:latin typeface="Arial"/>
                <a:ea typeface="Arial"/>
                <a:cs typeface="Arial"/>
              </a:rPr>
              <a:t>Ecosystem Analysis</a:t>
            </a:r>
            <a:endParaRPr lang="en" sz="3600" b="1" dirty="0">
              <a:solidFill>
                <a:schemeClr val="dk1"/>
              </a:solidFill>
              <a:latin typeface="Arial"/>
              <a:ea typeface="Arial"/>
              <a:cs typeface="Arial"/>
            </a:endParaRPr>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34"/>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57718918"/>
              </p:ext>
            </p:extLst>
          </p:nvPr>
        </p:nvGraphicFramePr>
        <p:xfrm>
          <a:off x="457200" y="1219200"/>
          <a:ext cx="8229600" cy="528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4" name="Shape 1115"/>
          <p:cNvSpPr txBox="1">
            <a:spLocks/>
          </p:cNvSpPr>
          <p:nvPr/>
        </p:nvSpPr>
        <p:spPr>
          <a:xfrm>
            <a:off x="457200" y="328167"/>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 sz="3600" b="1" dirty="0">
                <a:solidFill>
                  <a:schemeClr val="dk1"/>
                </a:solidFill>
                <a:latin typeface="Arial"/>
                <a:ea typeface="Arial"/>
                <a:cs typeface="Arial"/>
              </a:rPr>
              <a:t>Connect Rather Than Convince</a:t>
            </a:r>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4076700"/>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2"/>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76730537"/>
              </p:ext>
            </p:extLst>
          </p:nvPr>
        </p:nvGraphicFramePr>
        <p:xfrm>
          <a:off x="457200" y="1219200"/>
          <a:ext cx="8229600" cy="528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4" name="Shape 1115"/>
          <p:cNvSpPr txBox="1">
            <a:spLocks/>
          </p:cNvSpPr>
          <p:nvPr/>
        </p:nvSpPr>
        <p:spPr>
          <a:xfrm>
            <a:off x="457200" y="328167"/>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 sz="3600" b="1" dirty="0">
                <a:solidFill>
                  <a:schemeClr val="dk1"/>
                </a:solidFill>
                <a:latin typeface="Arial"/>
                <a:ea typeface="Arial"/>
                <a:cs typeface="Arial"/>
              </a:rPr>
              <a:t>Connect Rather Than Convince</a:t>
            </a:r>
          </a:p>
        </p:txBody>
      </p:sp>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4755717"/>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7028"/>
            <a:ext cx="8229600" cy="1143000"/>
          </a:xfrm>
        </p:spPr>
        <p:txBody>
          <a:bodyPr/>
          <a:lstStyle/>
          <a:p>
            <a:r>
              <a:rPr lang="en-US" dirty="0" smtClean="0">
                <a:latin typeface="Arial" pitchFamily="34" charset="0"/>
                <a:cs typeface="Arial" pitchFamily="34" charset="0"/>
              </a:rPr>
              <a:t>Personas</a:t>
            </a:r>
            <a:endParaRPr lang="en-US" dirty="0">
              <a:latin typeface="Arial" pitchFamily="34" charset="0"/>
              <a:cs typeface="Arial" pitchFamily="34" charset="0"/>
            </a:endParaRPr>
          </a:p>
        </p:txBody>
      </p:sp>
      <p:sp>
        <p:nvSpPr>
          <p:cNvPr id="5" name="TextBox 4"/>
          <p:cNvSpPr txBox="1"/>
          <p:nvPr/>
        </p:nvSpPr>
        <p:spPr>
          <a:xfrm>
            <a:off x="457200" y="757535"/>
            <a:ext cx="7620000" cy="461665"/>
          </a:xfrm>
          <a:prstGeom prst="rect">
            <a:avLst/>
          </a:prstGeom>
          <a:noFill/>
        </p:spPr>
        <p:txBody>
          <a:bodyPr wrap="square" rtlCol="0">
            <a:spAutoFit/>
          </a:bodyPr>
          <a:lstStyle/>
          <a:p>
            <a:r>
              <a:rPr lang="en-US" sz="2400" b="1" dirty="0" smtClean="0">
                <a:latin typeface="Arial" pitchFamily="34" charset="0"/>
                <a:cs typeface="Arial" pitchFamily="34" charset="0"/>
              </a:rPr>
              <a:t>Oceanic Research Equipment Providers</a:t>
            </a:r>
            <a:endParaRPr lang="en-US" sz="2400" b="1"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362200"/>
            <a:ext cx="3810000" cy="3429000"/>
          </a:xfrm>
          <a:prstGeom prst="rect">
            <a:avLst/>
          </a:prstGeom>
        </p:spPr>
      </p:pic>
      <p:sp>
        <p:nvSpPr>
          <p:cNvPr id="7" name="Rectangle 6"/>
          <p:cNvSpPr/>
          <p:nvPr/>
        </p:nvSpPr>
        <p:spPr>
          <a:xfrm>
            <a:off x="3886200" y="1600200"/>
            <a:ext cx="4572000" cy="4093428"/>
          </a:xfrm>
          <a:prstGeom prst="rect">
            <a:avLst/>
          </a:prstGeom>
        </p:spPr>
        <p:txBody>
          <a:bodyPr>
            <a:spAutoFit/>
          </a:bodyPr>
          <a:lstStyle/>
          <a:p>
            <a:pPr marL="285750" indent="-285750">
              <a:buFont typeface="Arial" pitchFamily="34" charset="0"/>
              <a:buChar char="•"/>
            </a:pPr>
            <a:r>
              <a:rPr lang="en-US" sz="2000" dirty="0" smtClean="0">
                <a:solidFill>
                  <a:schemeClr val="tx1"/>
                </a:solidFill>
              </a:rPr>
              <a:t>Profit-centered, B2B nature</a:t>
            </a: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r>
              <a:rPr lang="en-US" sz="2000" dirty="0" smtClean="0">
                <a:solidFill>
                  <a:schemeClr val="tx1"/>
                </a:solidFill>
              </a:rPr>
              <a:t>Niche market; Highly specialized</a:t>
            </a: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r>
              <a:rPr lang="en-US" sz="2000" dirty="0" smtClean="0">
                <a:solidFill>
                  <a:schemeClr val="tx1"/>
                </a:solidFill>
              </a:rPr>
              <a:t>Subject Matter Experts</a:t>
            </a:r>
            <a:endParaRPr lang="en" sz="2000" b="1" dirty="0" smtClean="0">
              <a:solidFill>
                <a:schemeClr val="tx1"/>
              </a:solidFill>
            </a:endParaRPr>
          </a:p>
          <a:p>
            <a:pPr lvl="0" algn="ctr"/>
            <a:endParaRPr lang="en" sz="2000" b="1" dirty="0">
              <a:solidFill>
                <a:schemeClr val="tx1"/>
              </a:solidFill>
            </a:endParaRPr>
          </a:p>
          <a:p>
            <a:pPr lvl="0" algn="ctr"/>
            <a:r>
              <a:rPr lang="en" sz="2000" b="1" dirty="0" smtClean="0">
                <a:solidFill>
                  <a:schemeClr val="tx1"/>
                </a:solidFill>
              </a:rPr>
              <a:t>Meaningful </a:t>
            </a:r>
            <a:r>
              <a:rPr lang="en" sz="2000" b="1" dirty="0">
                <a:solidFill>
                  <a:schemeClr val="tx1"/>
                </a:solidFill>
              </a:rPr>
              <a:t>Ways to Engage Them</a:t>
            </a:r>
          </a:p>
          <a:p>
            <a:pPr lvl="0" algn="ctr"/>
            <a:endParaRPr lang="en-US" sz="2000" dirty="0">
              <a:solidFill>
                <a:schemeClr val="tx1"/>
              </a:solidFill>
            </a:endParaRPr>
          </a:p>
          <a:p>
            <a:pPr marL="342900" lvl="1" indent="-342900">
              <a:buFont typeface="Arial" pitchFamily="34" charset="0"/>
              <a:buChar char="•"/>
            </a:pPr>
            <a:r>
              <a:rPr lang="en" sz="2000" dirty="0" smtClean="0">
                <a:solidFill>
                  <a:schemeClr val="tx1"/>
                </a:solidFill>
              </a:rPr>
              <a:t>Help them acquire leads</a:t>
            </a:r>
            <a:endParaRPr lang="en" sz="2000" dirty="0">
              <a:solidFill>
                <a:schemeClr val="tx1"/>
              </a:solidFill>
            </a:endParaRPr>
          </a:p>
          <a:p>
            <a:pPr marL="342900" lvl="1" indent="-342900">
              <a:buFont typeface="Arial" pitchFamily="34" charset="0"/>
              <a:buChar char="•"/>
            </a:pPr>
            <a:endParaRPr lang="en-US" sz="2000" dirty="0">
              <a:solidFill>
                <a:schemeClr val="tx1"/>
              </a:solidFill>
            </a:endParaRPr>
          </a:p>
          <a:p>
            <a:pPr marL="342900" lvl="1" indent="-342900">
              <a:buFont typeface="Arial" pitchFamily="34" charset="0"/>
              <a:buChar char="•"/>
            </a:pPr>
            <a:r>
              <a:rPr lang="en-US" sz="2000" dirty="0" smtClean="0">
                <a:solidFill>
                  <a:schemeClr val="tx1"/>
                </a:solidFill>
              </a:rPr>
              <a:t>Assist in building long-term relationships </a:t>
            </a:r>
          </a:p>
          <a:p>
            <a:pPr marL="342900" lvl="1" indent="-342900">
              <a:buFont typeface="Arial" pitchFamily="34" charset="0"/>
              <a:buChar char="•"/>
            </a:pPr>
            <a:endParaRPr lang="en-US" sz="2000" dirty="0">
              <a:solidFill>
                <a:schemeClr val="tx1"/>
              </a:solidFill>
            </a:endParaRPr>
          </a:p>
        </p:txBody>
      </p:sp>
      <p:sp>
        <p:nvSpPr>
          <p:cNvPr id="8" name="Rectangle 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3133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95"/>
        <p:cNvGrpSpPr/>
        <p:nvPr/>
      </p:nvGrpSpPr>
      <p:grpSpPr>
        <a:xfrm>
          <a:off x="0" y="0"/>
          <a:ext cx="0" cy="0"/>
          <a:chOff x="0" y="0"/>
          <a:chExt cx="0" cy="0"/>
        </a:xfrm>
      </p:grpSpPr>
      <p:sp>
        <p:nvSpPr>
          <p:cNvPr id="2" name="Oval 1"/>
          <p:cNvSpPr/>
          <p:nvPr/>
        </p:nvSpPr>
        <p:spPr>
          <a:xfrm>
            <a:off x="3320508" y="4059820"/>
            <a:ext cx="2911390" cy="2493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encrypted-tbn2.google.com/images?q=tbn:ANd9GcQdbZmeuvT0i60qKwYUZKVhIKYaqtTDeEXnL5Tq-ZsBd1N7o60a"/>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41311" y="4550927"/>
            <a:ext cx="1952080" cy="154926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7" name="Straight Connector 6"/>
          <p:cNvCxnSpPr>
            <a:stCxn id="2" idx="1"/>
            <a:endCxn id="2" idx="5"/>
          </p:cNvCxnSpPr>
          <p:nvPr/>
        </p:nvCxnSpPr>
        <p:spPr>
          <a:xfrm>
            <a:off x="3746871" y="4424967"/>
            <a:ext cx="2058664" cy="1763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7"/>
            <a:endCxn id="2" idx="3"/>
          </p:cNvCxnSpPr>
          <p:nvPr/>
        </p:nvCxnSpPr>
        <p:spPr>
          <a:xfrm flipH="1">
            <a:off x="3746871" y="4424967"/>
            <a:ext cx="2058664" cy="1763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320508" y="4059820"/>
            <a:ext cx="2911390" cy="2493380"/>
            <a:chOff x="4972050" y="4625121"/>
            <a:chExt cx="2247900" cy="1925152"/>
          </a:xfrm>
          <a:solidFill>
            <a:schemeClr val="bg1"/>
          </a:solidFill>
        </p:grpSpPr>
        <p:sp>
          <p:nvSpPr>
            <p:cNvPr id="16" name="Oval 15"/>
            <p:cNvSpPr/>
            <p:nvPr/>
          </p:nvSpPr>
          <p:spPr>
            <a:xfrm>
              <a:off x="4972050" y="4625121"/>
              <a:ext cx="2247900" cy="1925152"/>
            </a:xfrm>
            <a:prstGeom prst="ellipse">
              <a:avLst/>
            </a:prstGeom>
            <a:grp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OpenH2O.or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6400" y="4978097"/>
              <a:ext cx="1219200" cy="1219201"/>
            </a:xfrm>
            <a:prstGeom prst="rect">
              <a:avLst/>
            </a:prstGeom>
            <a:grpFill/>
            <a:extLst/>
          </p:spPr>
        </p:pic>
      </p:grpSp>
      <p:sp>
        <p:nvSpPr>
          <p:cNvPr id="1396" name="Shape 1396"/>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Clear branding</a:t>
            </a:r>
            <a:endParaRPr lang="en" dirty="0"/>
          </a:p>
        </p:txBody>
      </p:sp>
      <p:sp>
        <p:nvSpPr>
          <p:cNvPr id="1397" name="Shape 1397"/>
          <p:cNvSpPr txBox="1">
            <a:spLocks noGrp="1"/>
          </p:cNvSpPr>
          <p:nvPr>
            <p:ph type="body" idx="1"/>
          </p:nvPr>
        </p:nvSpPr>
        <p:spPr>
          <a:xfrm>
            <a:off x="457200" y="1600200"/>
            <a:ext cx="8229600" cy="2351383"/>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dirty="0" smtClean="0"/>
              <a:t>Clear message - separation </a:t>
            </a:r>
            <a:r>
              <a:rPr lang="en" dirty="0"/>
              <a:t>between </a:t>
            </a:r>
            <a:r>
              <a:rPr lang="en" dirty="0" smtClean="0"/>
              <a:t>Open</a:t>
            </a:r>
            <a:r>
              <a:rPr lang="en-US" dirty="0" smtClean="0"/>
              <a:t>H2O</a:t>
            </a:r>
            <a:r>
              <a:rPr lang="en" dirty="0" smtClean="0"/>
              <a:t> </a:t>
            </a:r>
            <a:r>
              <a:rPr lang="en" dirty="0"/>
              <a:t>and </a:t>
            </a:r>
            <a:r>
              <a:rPr lang="en" dirty="0" smtClean="0"/>
              <a:t>Protei</a:t>
            </a:r>
          </a:p>
          <a:p>
            <a:pPr marL="925830" lvl="1" indent="-419100">
              <a:buClr>
                <a:schemeClr val="dk1"/>
              </a:buClr>
              <a:buSzPct val="166666"/>
              <a:buFont typeface="Arial"/>
              <a:buChar char="•"/>
            </a:pPr>
            <a:r>
              <a:rPr lang="en" dirty="0"/>
              <a:t>Products: Protei</a:t>
            </a:r>
          </a:p>
          <a:p>
            <a:pPr marL="925830" lvl="1" indent="-419100">
              <a:buClr>
                <a:schemeClr val="dk1"/>
              </a:buClr>
              <a:buSzPct val="166666"/>
              <a:buFont typeface="Arial"/>
              <a:buChar char="•"/>
            </a:pPr>
            <a:r>
              <a:rPr lang="en" dirty="0" smtClean="0"/>
              <a:t>Community: Open</a:t>
            </a:r>
            <a:r>
              <a:rPr lang="en-US" dirty="0" smtClean="0"/>
              <a:t>H2O</a:t>
            </a:r>
            <a:endParaRPr lang="en" dirty="0" smtClean="0"/>
          </a:p>
          <a:p>
            <a:pPr marL="457200" lvl="0" indent="-419100" rtl="0">
              <a:buClr>
                <a:schemeClr val="dk1"/>
              </a:buClr>
              <a:buSzPct val="166666"/>
              <a:buFont typeface="Arial"/>
              <a:buChar char="•"/>
            </a:pPr>
            <a:r>
              <a:rPr lang="en" dirty="0" smtClean="0"/>
              <a:t>Survey </a:t>
            </a:r>
            <a:r>
              <a:rPr lang="en" dirty="0"/>
              <a:t>and </a:t>
            </a:r>
            <a:r>
              <a:rPr lang="en" dirty="0" smtClean="0"/>
              <a:t>interviews </a:t>
            </a:r>
            <a:r>
              <a:rPr lang="en" dirty="0"/>
              <a:t>of people confused</a:t>
            </a:r>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pic>
        <p:nvPicPr>
          <p:cNvPr id="3076" name="Picture 4" descr="https://encrypted-tbn2.google.com/images?q=tbn:ANd9GcRziJywcKwZSZKI8dZ215wzAErYGmP1WulapohdKRrUH05MHb54Fw"/>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76960" y="3835276"/>
            <a:ext cx="1776440" cy="178437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p:cTn id="29" dur="1000" fill="hold"/>
                                        <p:tgtEl>
                                          <p:spTgt spid="3076"/>
                                        </p:tgtEl>
                                        <p:attrNameLst>
                                          <p:attrName>ppt_w</p:attrName>
                                        </p:attrNameLst>
                                      </p:cBhvr>
                                      <p:tavLst>
                                        <p:tav tm="0">
                                          <p:val>
                                            <p:fltVal val="0"/>
                                          </p:val>
                                        </p:tav>
                                        <p:tav tm="100000">
                                          <p:val>
                                            <p:strVal val="#ppt_w"/>
                                          </p:val>
                                        </p:tav>
                                      </p:tavLst>
                                    </p:anim>
                                    <p:anim calcmode="lin" valueType="num">
                                      <p:cBhvr>
                                        <p:cTn id="30" dur="1000" fill="hold"/>
                                        <p:tgtEl>
                                          <p:spTgt spid="3076"/>
                                        </p:tgtEl>
                                        <p:attrNameLst>
                                          <p:attrName>ppt_h</p:attrName>
                                        </p:attrNameLst>
                                      </p:cBhvr>
                                      <p:tavLst>
                                        <p:tav tm="0">
                                          <p:val>
                                            <p:fltVal val="0"/>
                                          </p:val>
                                        </p:tav>
                                        <p:tav tm="100000">
                                          <p:val>
                                            <p:strVal val="#ppt_h"/>
                                          </p:val>
                                        </p:tav>
                                      </p:tavLst>
                                    </p:anim>
                                    <p:anim calcmode="lin" valueType="num">
                                      <p:cBhvr>
                                        <p:cTn id="31" dur="1000" fill="hold"/>
                                        <p:tgtEl>
                                          <p:spTgt spid="3076"/>
                                        </p:tgtEl>
                                        <p:attrNameLst>
                                          <p:attrName>style.rotation</p:attrName>
                                        </p:attrNameLst>
                                      </p:cBhvr>
                                      <p:tavLst>
                                        <p:tav tm="0">
                                          <p:val>
                                            <p:fltVal val="90"/>
                                          </p:val>
                                        </p:tav>
                                        <p:tav tm="100000">
                                          <p:val>
                                            <p:fltVal val="0"/>
                                          </p:val>
                                        </p:tav>
                                      </p:tavLst>
                                    </p:anim>
                                    <p:animEffect transition="in" filter="fade">
                                      <p:cBhvr>
                                        <p:cTn id="32" dur="10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01"/>
        <p:cNvGrpSpPr/>
        <p:nvPr/>
      </p:nvGrpSpPr>
      <p:grpSpPr>
        <a:xfrm>
          <a:off x="0" y="0"/>
          <a:ext cx="0" cy="0"/>
          <a:chOff x="0" y="0"/>
          <a:chExt cx="0" cy="0"/>
        </a:xfrm>
      </p:grpSpPr>
      <p:sp>
        <p:nvSpPr>
          <p:cNvPr id="1402" name="Shape 1402"/>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Social </a:t>
            </a:r>
            <a:r>
              <a:rPr lang="en" dirty="0"/>
              <a:t>media strategy</a:t>
            </a:r>
          </a:p>
        </p:txBody>
      </p:sp>
      <p:sp>
        <p:nvSpPr>
          <p:cNvPr id="1403" name="Shape 1403"/>
          <p:cNvSpPr txBox="1">
            <a:spLocks noGrp="1"/>
          </p:cNvSpPr>
          <p:nvPr>
            <p:ph type="body" idx="1"/>
          </p:nvPr>
        </p:nvSpPr>
        <p:spPr>
          <a:xfrm>
            <a:off x="457200" y="1600200"/>
            <a:ext cx="8229600" cy="4739729"/>
          </a:xfrm>
          <a:prstGeom prst="rect">
            <a:avLst/>
          </a:prstGeom>
        </p:spPr>
        <p:txBody>
          <a:bodyPr lIns="91425" tIns="91425" rIns="91425" bIns="91425" anchor="t" anchorCtr="0">
            <a:spAutoFit/>
          </a:bodyPr>
          <a:lstStyle/>
          <a:p>
            <a:pPr marL="0" indent="0">
              <a:buNone/>
            </a:pPr>
            <a:r>
              <a:rPr lang="en-US" sz="2800" i="1" dirty="0" smtClean="0"/>
              <a:t>Why?</a:t>
            </a:r>
          </a:p>
          <a:p>
            <a:r>
              <a:rPr lang="en-US" sz="2800" dirty="0" smtClean="0"/>
              <a:t>Extends </a:t>
            </a:r>
            <a:r>
              <a:rPr lang="en-US" sz="2800" dirty="0"/>
              <a:t>the brand, and its relationship with the customers.</a:t>
            </a:r>
          </a:p>
          <a:p>
            <a:r>
              <a:rPr lang="en-US" sz="2800" dirty="0" smtClean="0"/>
              <a:t>Provides instant </a:t>
            </a:r>
            <a:r>
              <a:rPr lang="en-US" sz="2800" dirty="0"/>
              <a:t>feedback.</a:t>
            </a:r>
          </a:p>
          <a:p>
            <a:r>
              <a:rPr lang="en-US" sz="2800" dirty="0" smtClean="0"/>
              <a:t>Encourages two-way </a:t>
            </a:r>
            <a:r>
              <a:rPr lang="en-US" sz="2800" dirty="0"/>
              <a:t>communication.</a:t>
            </a:r>
          </a:p>
          <a:p>
            <a:r>
              <a:rPr lang="en-US" sz="2800" dirty="0" smtClean="0"/>
              <a:t>Leads </a:t>
            </a:r>
            <a:r>
              <a:rPr lang="en-US" sz="2800" dirty="0"/>
              <a:t>to Other Valuable Sources of </a:t>
            </a:r>
            <a:r>
              <a:rPr lang="en-US" sz="2800" dirty="0" smtClean="0"/>
              <a:t>Traffic.</a:t>
            </a:r>
            <a:endParaRPr lang="en-US" sz="2800" dirty="0"/>
          </a:p>
          <a:p>
            <a:endParaRPr lang="en-US" dirty="0"/>
          </a:p>
          <a:p>
            <a:pPr marL="0" indent="0">
              <a:buNone/>
            </a:pPr>
            <a:endParaRPr lang="en-US" dirty="0" smtClean="0"/>
          </a:p>
          <a:p>
            <a:pPr marL="0" indent="0">
              <a:buNone/>
            </a:pPr>
            <a:r>
              <a:rPr lang="en-US" sz="1200" i="1" dirty="0" smtClean="0"/>
              <a:t>Sources</a:t>
            </a:r>
            <a:r>
              <a:rPr lang="en-US" sz="1200" i="1" dirty="0"/>
              <a:t>:</a:t>
            </a:r>
          </a:p>
          <a:p>
            <a:pPr marL="0" indent="0">
              <a:buNone/>
            </a:pPr>
            <a:r>
              <a:rPr lang="en-US" sz="1200" i="1" dirty="0">
                <a:hlinkClick r:id="rId3"/>
              </a:rPr>
              <a:t>http://img.constantcontact.com/docs/pdf/why-social-media-marketing.pdf</a:t>
            </a:r>
            <a:endParaRPr lang="en-US" sz="1200" i="1" dirty="0"/>
          </a:p>
          <a:p>
            <a:pPr marL="0" indent="0">
              <a:buNone/>
            </a:pPr>
            <a:r>
              <a:rPr lang="en-US" sz="1200" i="1" dirty="0"/>
              <a:t>http://traffikd.com/smm/worth-your-time/</a:t>
            </a:r>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2" name="TextBox 1"/>
          <p:cNvSpPr txBox="1"/>
          <p:nvPr/>
        </p:nvSpPr>
        <p:spPr>
          <a:xfrm>
            <a:off x="304800" y="4724400"/>
            <a:ext cx="8682461" cy="830997"/>
          </a:xfrm>
          <a:prstGeom prst="rect">
            <a:avLst/>
          </a:prstGeom>
          <a:noFill/>
          <a:ln w="28575">
            <a:solidFill>
              <a:srgbClr val="FF0000"/>
            </a:solidFill>
          </a:ln>
        </p:spPr>
        <p:txBody>
          <a:bodyPr wrap="square" rtlCol="0">
            <a:spAutoFit/>
          </a:bodyPr>
          <a:lstStyle/>
          <a:p>
            <a:pPr algn="ctr"/>
            <a:r>
              <a:rPr lang="en-US" sz="2400" b="1" dirty="0" smtClean="0">
                <a:latin typeface="+mn-lt"/>
              </a:rPr>
              <a:t>29% of the survey participants mentioned social networks as a medium to find people.</a:t>
            </a:r>
            <a:endParaRPr lang="en-US" sz="2400" b="1" dirty="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759820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591312"/>
          </a:xfrm>
        </p:spPr>
        <p:txBody>
          <a:bodyPr>
            <a:noAutofit/>
          </a:bodyPr>
          <a:lstStyle/>
          <a:p>
            <a:pPr>
              <a:spcBef>
                <a:spcPts val="0"/>
              </a:spcBef>
              <a:buSzPct val="100000"/>
            </a:pPr>
            <a:r>
              <a:rPr lang="en-US" sz="3600" b="1" dirty="0">
                <a:solidFill>
                  <a:schemeClr val="dk1"/>
                </a:solidFill>
                <a:latin typeface="Arial"/>
                <a:ea typeface="Arial"/>
                <a:cs typeface="Arial"/>
                <a:sym typeface="Arial"/>
              </a:rPr>
              <a:t>Social Media for </a:t>
            </a:r>
            <a:r>
              <a:rPr lang="en-US" sz="3600" b="1" dirty="0" smtClean="0">
                <a:solidFill>
                  <a:schemeClr val="dk1"/>
                </a:solidFill>
                <a:latin typeface="Arial"/>
                <a:ea typeface="Arial"/>
                <a:cs typeface="Arial"/>
                <a:sym typeface="Arial"/>
              </a:rPr>
              <a:t>OpenH20</a:t>
            </a:r>
            <a:endParaRPr lang="en-US" sz="3600" b="1" dirty="0">
              <a:solidFill>
                <a:schemeClr val="dk1"/>
              </a:solidFill>
              <a:latin typeface="Arial"/>
              <a:ea typeface="Arial"/>
              <a:cs typeface="Arial"/>
              <a:sym typeface="Arial"/>
            </a:endParaRPr>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53416994"/>
              </p:ext>
            </p:extLst>
          </p:nvPr>
        </p:nvGraphicFramePr>
        <p:xfrm>
          <a:off x="152400" y="1397000"/>
          <a:ext cx="8610600" cy="5232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13" name="Picture 4" descr="http://thepoliticalcarnival.net/wp-content/uploads/2012/03/twitter-logo1.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34477" y="846363"/>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3" name="Picture 9" descr="http://tempebicycle.com/merchant/1513/images/site/facebook-logo.jp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2358042"/>
            <a:ext cx="1444626" cy="5635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5" name="Picture 11" descr="http://ccshipping.com/images/social-truck_linkedin.pn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8221" y="54864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 name="Picture 4" descr="http://thepoliticalcarnival.net/wp-content/uploads/2012/03/twitter-logo1.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2600" y="5798389"/>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7" name="Picture 13" descr="http://blog.alaskatravel.com/wp-content/themes/alaskatravel/images/blog_icon.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2253002"/>
            <a:ext cx="1079727" cy="7835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Rectangle 8"/>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82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fade">
                                      <p:cBhvr>
                                        <p:cTn id="14" dur="1000"/>
                                        <p:tgtEl>
                                          <p:spTgt spid="1033"/>
                                        </p:tgtEl>
                                      </p:cBhvr>
                                    </p:animEffect>
                                    <p:anim calcmode="lin" valueType="num">
                                      <p:cBhvr>
                                        <p:cTn id="15" dur="1000" fill="hold"/>
                                        <p:tgtEl>
                                          <p:spTgt spid="1033"/>
                                        </p:tgtEl>
                                        <p:attrNameLst>
                                          <p:attrName>ppt_x</p:attrName>
                                        </p:attrNameLst>
                                      </p:cBhvr>
                                      <p:tavLst>
                                        <p:tav tm="0">
                                          <p:val>
                                            <p:strVal val="#ppt_x"/>
                                          </p:val>
                                        </p:tav>
                                        <p:tav tm="100000">
                                          <p:val>
                                            <p:strVal val="#ppt_x"/>
                                          </p:val>
                                        </p:tav>
                                      </p:tavLst>
                                    </p:anim>
                                    <p:anim calcmode="lin" valueType="num">
                                      <p:cBhvr>
                                        <p:cTn id="16"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5"/>
                                        </p:tgtEl>
                                        <p:attrNameLst>
                                          <p:attrName>style.visibility</p:attrName>
                                        </p:attrNameLst>
                                      </p:cBhvr>
                                      <p:to>
                                        <p:strVal val="visible"/>
                                      </p:to>
                                    </p:set>
                                    <p:animEffect transition="in" filter="fade">
                                      <p:cBhvr>
                                        <p:cTn id="28" dur="1000"/>
                                        <p:tgtEl>
                                          <p:spTgt spid="1035"/>
                                        </p:tgtEl>
                                      </p:cBhvr>
                                    </p:animEffect>
                                    <p:anim calcmode="lin" valueType="num">
                                      <p:cBhvr>
                                        <p:cTn id="29" dur="1000" fill="hold"/>
                                        <p:tgtEl>
                                          <p:spTgt spid="1035"/>
                                        </p:tgtEl>
                                        <p:attrNameLst>
                                          <p:attrName>ppt_x</p:attrName>
                                        </p:attrNameLst>
                                      </p:cBhvr>
                                      <p:tavLst>
                                        <p:tav tm="0">
                                          <p:val>
                                            <p:strVal val="#ppt_x"/>
                                          </p:val>
                                        </p:tav>
                                        <p:tav tm="100000">
                                          <p:val>
                                            <p:strVal val="#ppt_x"/>
                                          </p:val>
                                        </p:tav>
                                      </p:tavLst>
                                    </p:anim>
                                    <p:anim calcmode="lin" valueType="num">
                                      <p:cBhvr>
                                        <p:cTn id="30"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fade">
                                      <p:cBhvr>
                                        <p:cTn id="35" dur="1000"/>
                                        <p:tgtEl>
                                          <p:spTgt spid="1037"/>
                                        </p:tgtEl>
                                      </p:cBhvr>
                                    </p:animEffect>
                                    <p:anim calcmode="lin" valueType="num">
                                      <p:cBhvr>
                                        <p:cTn id="36" dur="1000" fill="hold"/>
                                        <p:tgtEl>
                                          <p:spTgt spid="1037"/>
                                        </p:tgtEl>
                                        <p:attrNameLst>
                                          <p:attrName>ppt_x</p:attrName>
                                        </p:attrNameLst>
                                      </p:cBhvr>
                                      <p:tavLst>
                                        <p:tav tm="0">
                                          <p:val>
                                            <p:strVal val="#ppt_x"/>
                                          </p:val>
                                        </p:tav>
                                        <p:tav tm="100000">
                                          <p:val>
                                            <p:strVal val="#ppt_x"/>
                                          </p:val>
                                        </p:tav>
                                      </p:tavLst>
                                    </p:anim>
                                    <p:anim calcmode="lin" valueType="num">
                                      <p:cBhvr>
                                        <p:cTn id="37"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50"/>
        <p:cNvGrpSpPr/>
        <p:nvPr/>
      </p:nvGrpSpPr>
      <p:grpSpPr>
        <a:xfrm>
          <a:off x="0" y="0"/>
          <a:ext cx="0" cy="0"/>
          <a:chOff x="0" y="0"/>
          <a:chExt cx="0" cy="0"/>
        </a:xfrm>
      </p:grpSpPr>
      <p:sp>
        <p:nvSpPr>
          <p:cNvPr id="1051" name="Shape 1051"/>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The DE-DART Framework</a:t>
            </a:r>
            <a:endParaRPr lang="en" dirty="0"/>
          </a:p>
        </p:txBody>
      </p:sp>
      <p:sp>
        <p:nvSpPr>
          <p:cNvPr id="1052" name="Shape 1052"/>
          <p:cNvSpPr txBox="1">
            <a:spLocks noGrp="1"/>
          </p:cNvSpPr>
          <p:nvPr>
            <p:ph type="body" idx="1"/>
          </p:nvPr>
        </p:nvSpPr>
        <p:spPr>
          <a:xfrm>
            <a:off x="457200" y="1600200"/>
            <a:ext cx="8229600" cy="3505545"/>
          </a:xfrm>
          <a:prstGeom prst="rect">
            <a:avLst/>
          </a:prstGeom>
        </p:spPr>
        <p:txBody>
          <a:bodyPr lIns="91425" tIns="91425" rIns="91425" bIns="91425" anchor="t" anchorCtr="0">
            <a:spAutoFit/>
          </a:bodyPr>
          <a:lstStyle/>
          <a:p>
            <a:pPr marL="38100" lvl="0" indent="0" rtl="0">
              <a:lnSpc>
                <a:spcPct val="150000"/>
              </a:lnSpc>
              <a:buClr>
                <a:schemeClr val="dk1"/>
              </a:buClr>
              <a:buSzPct val="166666"/>
              <a:buNone/>
            </a:pPr>
            <a:r>
              <a:rPr lang="en" b="1" dirty="0">
                <a:solidFill>
                  <a:schemeClr val="accent1"/>
                </a:solidFill>
              </a:rPr>
              <a:t>D</a:t>
            </a:r>
            <a:r>
              <a:rPr lang="en" dirty="0">
                <a:solidFill>
                  <a:schemeClr val="accent1"/>
                </a:solidFill>
              </a:rPr>
              <a:t>iagnosis</a:t>
            </a:r>
            <a:r>
              <a:rPr lang="en" dirty="0"/>
              <a:t> </a:t>
            </a:r>
            <a:r>
              <a:rPr lang="en" dirty="0" smtClean="0"/>
              <a:t>– What </a:t>
            </a:r>
            <a:r>
              <a:rPr lang="en" dirty="0"/>
              <a:t>is the problem/opportunity?</a:t>
            </a:r>
          </a:p>
          <a:p>
            <a:pPr marL="38100" lvl="0" indent="0">
              <a:lnSpc>
                <a:spcPct val="150000"/>
              </a:lnSpc>
              <a:buClr>
                <a:schemeClr val="dk1"/>
              </a:buClr>
              <a:buSzPct val="166666"/>
              <a:buNone/>
            </a:pPr>
            <a:r>
              <a:rPr lang="en" b="1" dirty="0">
                <a:solidFill>
                  <a:schemeClr val="accent1"/>
                </a:solidFill>
              </a:rPr>
              <a:t>E</a:t>
            </a:r>
            <a:r>
              <a:rPr lang="en" dirty="0">
                <a:solidFill>
                  <a:schemeClr val="accent1"/>
                </a:solidFill>
              </a:rPr>
              <a:t>xperience</a:t>
            </a:r>
            <a:r>
              <a:rPr lang="en" dirty="0"/>
              <a:t> – How will </a:t>
            </a:r>
            <a:r>
              <a:rPr lang="en" dirty="0" smtClean="0"/>
              <a:t>users </a:t>
            </a:r>
            <a:r>
              <a:rPr lang="en" dirty="0"/>
              <a:t>experience change?</a:t>
            </a:r>
          </a:p>
          <a:p>
            <a:pPr marL="38100" lvl="0" indent="0">
              <a:lnSpc>
                <a:spcPct val="150000"/>
              </a:lnSpc>
              <a:buClr>
                <a:schemeClr val="dk1"/>
              </a:buClr>
              <a:buSzPct val="166666"/>
              <a:buNone/>
            </a:pPr>
            <a:r>
              <a:rPr lang="en" b="1" dirty="0">
                <a:solidFill>
                  <a:schemeClr val="accent1"/>
                </a:solidFill>
              </a:rPr>
              <a:t>D</a:t>
            </a:r>
            <a:r>
              <a:rPr lang="en" dirty="0">
                <a:solidFill>
                  <a:schemeClr val="accent1"/>
                </a:solidFill>
              </a:rPr>
              <a:t>ecision</a:t>
            </a:r>
            <a:r>
              <a:rPr lang="en" dirty="0"/>
              <a:t> – What is </a:t>
            </a:r>
            <a:r>
              <a:rPr lang="en" dirty="0" smtClean="0"/>
              <a:t>our </a:t>
            </a:r>
            <a:r>
              <a:rPr lang="en" dirty="0"/>
              <a:t>plan of action?</a:t>
            </a:r>
          </a:p>
          <a:p>
            <a:pPr marL="38100" lvl="0" indent="0">
              <a:lnSpc>
                <a:spcPct val="150000"/>
              </a:lnSpc>
              <a:buClr>
                <a:schemeClr val="dk1"/>
              </a:buClr>
              <a:buSzPct val="166666"/>
              <a:buNone/>
            </a:pPr>
            <a:r>
              <a:rPr lang="en" b="1" dirty="0">
                <a:solidFill>
                  <a:schemeClr val="accent1"/>
                </a:solidFill>
              </a:rPr>
              <a:t>A</a:t>
            </a:r>
            <a:r>
              <a:rPr lang="en" dirty="0">
                <a:solidFill>
                  <a:schemeClr val="accent1"/>
                </a:solidFill>
              </a:rPr>
              <a:t>nalysis</a:t>
            </a:r>
            <a:r>
              <a:rPr lang="en" dirty="0"/>
              <a:t> – Why is </a:t>
            </a:r>
            <a:r>
              <a:rPr lang="en" dirty="0" smtClean="0"/>
              <a:t>our </a:t>
            </a:r>
            <a:r>
              <a:rPr lang="en" dirty="0"/>
              <a:t>plan the best </a:t>
            </a:r>
            <a:r>
              <a:rPr lang="en" dirty="0" smtClean="0"/>
              <a:t>choice?</a:t>
            </a:r>
            <a:endParaRPr lang="en" dirty="0"/>
          </a:p>
          <a:p>
            <a:pPr marL="38100" lvl="0" indent="0">
              <a:lnSpc>
                <a:spcPct val="150000"/>
              </a:lnSpc>
              <a:buClr>
                <a:schemeClr val="dk1"/>
              </a:buClr>
              <a:buSzPct val="166666"/>
              <a:buNone/>
            </a:pPr>
            <a:r>
              <a:rPr lang="en" b="1" dirty="0">
                <a:solidFill>
                  <a:schemeClr val="accent1"/>
                </a:solidFill>
              </a:rPr>
              <a:t>R</a:t>
            </a:r>
            <a:r>
              <a:rPr lang="en" dirty="0">
                <a:solidFill>
                  <a:schemeClr val="accent1"/>
                </a:solidFill>
              </a:rPr>
              <a:t>eality </a:t>
            </a:r>
            <a:r>
              <a:rPr lang="en" b="1" dirty="0">
                <a:solidFill>
                  <a:schemeClr val="accent1"/>
                </a:solidFill>
              </a:rPr>
              <a:t>T</a:t>
            </a:r>
            <a:r>
              <a:rPr lang="en" dirty="0">
                <a:solidFill>
                  <a:schemeClr val="accent1"/>
                </a:solidFill>
              </a:rPr>
              <a:t>est </a:t>
            </a:r>
            <a:r>
              <a:rPr lang="en" dirty="0"/>
              <a:t>– What are the </a:t>
            </a:r>
            <a:r>
              <a:rPr lang="en" dirty="0" smtClean="0"/>
              <a:t>risks? How </a:t>
            </a:r>
            <a:r>
              <a:rPr lang="en" dirty="0"/>
              <a:t>to manage them?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Autofit/>
          </a:bodyPr>
          <a:lstStyle/>
          <a:p>
            <a:pPr>
              <a:spcBef>
                <a:spcPts val="0"/>
              </a:spcBef>
              <a:buSzPct val="100000"/>
            </a:pPr>
            <a:r>
              <a:rPr lang="en-US" sz="3600" b="1" dirty="0">
                <a:solidFill>
                  <a:schemeClr val="dk1"/>
                </a:solidFill>
                <a:latin typeface="Arial"/>
                <a:ea typeface="Arial"/>
                <a:cs typeface="Arial"/>
              </a:rPr>
              <a:t>Twitter for </a:t>
            </a:r>
            <a:r>
              <a:rPr lang="en-US" sz="3600" b="1" dirty="0" smtClean="0">
                <a:solidFill>
                  <a:schemeClr val="dk1"/>
                </a:solidFill>
                <a:latin typeface="Arial"/>
                <a:ea typeface="Arial"/>
                <a:cs typeface="Arial"/>
              </a:rPr>
              <a:t>OpenH2O</a:t>
            </a:r>
            <a:endParaRPr lang="en-US" sz="3600" b="1" dirty="0">
              <a:solidFill>
                <a:schemeClr val="dk1"/>
              </a:solidFill>
              <a:latin typeface="Arial"/>
              <a:ea typeface="Arial"/>
              <a:cs typeface="Arial"/>
            </a:endParaRPr>
          </a:p>
        </p:txBody>
      </p:sp>
      <p:sp>
        <p:nvSpPr>
          <p:cNvPr id="3" name="Rectangle 2"/>
          <p:cNvSpPr/>
          <p:nvPr/>
        </p:nvSpPr>
        <p:spPr>
          <a:xfrm>
            <a:off x="301171" y="1942996"/>
            <a:ext cx="8686800" cy="5509200"/>
          </a:xfrm>
          <a:prstGeom prst="rect">
            <a:avLst/>
          </a:prstGeom>
        </p:spPr>
        <p:txBody>
          <a:bodyPr wrap="square">
            <a:spAutoFit/>
          </a:bodyPr>
          <a:lstStyle/>
          <a:p>
            <a:endParaRPr lang="en-US" sz="1600" b="1" dirty="0">
              <a:solidFill>
                <a:srgbClr val="92D050"/>
              </a:solidFill>
              <a:hlinkClick r:id="rId3"/>
            </a:endParaRPr>
          </a:p>
          <a:p>
            <a:r>
              <a:rPr lang="en-US" sz="1600" b="1" dirty="0" smtClean="0">
                <a:solidFill>
                  <a:srgbClr val="92D050"/>
                </a:solidFill>
                <a:hlinkClick r:id="rId3"/>
              </a:rPr>
              <a:t>David </a:t>
            </a:r>
            <a:r>
              <a:rPr lang="en-US" sz="1600" b="1" dirty="0">
                <a:solidFill>
                  <a:srgbClr val="92D050"/>
                </a:solidFill>
                <a:hlinkClick r:id="rId3"/>
              </a:rPr>
              <a:t>E. Guggenheim</a:t>
            </a:r>
            <a:r>
              <a:rPr lang="en-US" sz="1600" dirty="0"/>
              <a:t>– Marine scientist, conservation leader, sub pilot, speaker, educator, author. Sr. Fellow at The Ocean Foundation. Host, The Ocean Doctor </a:t>
            </a:r>
            <a:r>
              <a:rPr lang="en-US" sz="1600" dirty="0">
                <a:hlinkClick r:id="rId4"/>
              </a:rPr>
              <a:t>http://oceandoctor.org</a:t>
            </a:r>
            <a:endParaRPr lang="en-US" sz="1600" dirty="0"/>
          </a:p>
          <a:p>
            <a:r>
              <a:rPr lang="en-US" sz="1600" b="1" dirty="0">
                <a:hlinkClick r:id="rId3"/>
              </a:rPr>
              <a:t>New Ocean Blue</a:t>
            </a:r>
            <a:r>
              <a:rPr lang="en-US" sz="1600" b="1" dirty="0"/>
              <a:t> - </a:t>
            </a:r>
            <a:r>
              <a:rPr lang="en-US" sz="1600" dirty="0"/>
              <a:t>New Ocean Blue educates about oceans’ garbage patches, uses grassroots tactics to eliminate plastic pollution,&amp; promotes use of reusable materials.</a:t>
            </a:r>
          </a:p>
          <a:p>
            <a:r>
              <a:rPr lang="en-US" sz="1600" b="1" dirty="0">
                <a:hlinkClick r:id="rId3"/>
              </a:rPr>
              <a:t>Green </a:t>
            </a:r>
            <a:r>
              <a:rPr lang="en-US" sz="1600" b="1" dirty="0" err="1">
                <a:hlinkClick r:id="rId3"/>
              </a:rPr>
              <a:t>Garmento</a:t>
            </a:r>
            <a:r>
              <a:rPr lang="en-US" sz="1600" dirty="0">
                <a:hlinkClick r:id="rId3"/>
              </a:rPr>
              <a:t> ‏ </a:t>
            </a:r>
            <a:r>
              <a:rPr lang="en-US" sz="1600" dirty="0"/>
              <a:t>- develops reusable dry cleaning bags </a:t>
            </a:r>
          </a:p>
          <a:p>
            <a:r>
              <a:rPr lang="en-US" sz="1600" b="1" dirty="0">
                <a:hlinkClick r:id="rId3"/>
              </a:rPr>
              <a:t>LMR</a:t>
            </a:r>
            <a:r>
              <a:rPr lang="en-US" sz="1600" dirty="0">
                <a:hlinkClick r:id="rId3"/>
              </a:rPr>
              <a:t> ‏ </a:t>
            </a:r>
            <a:r>
              <a:rPr lang="en-US" sz="1600" dirty="0"/>
              <a:t>- World's biggest robot building community and robot news from around the world.</a:t>
            </a:r>
          </a:p>
          <a:p>
            <a:r>
              <a:rPr lang="en-US" sz="1600" b="1" dirty="0" err="1">
                <a:hlinkClick r:id="rId3"/>
              </a:rPr>
              <a:t>Seadub</a:t>
            </a:r>
            <a:r>
              <a:rPr lang="en-US" sz="1600" dirty="0">
                <a:hlinkClick r:id="rId3"/>
              </a:rPr>
              <a:t> ‏ </a:t>
            </a:r>
            <a:r>
              <a:rPr lang="en-US" sz="1600" dirty="0"/>
              <a:t>-Marine Engineering Company based in Southampton servicing yachts and boats in the </a:t>
            </a:r>
            <a:r>
              <a:rPr lang="en-US" sz="1600" dirty="0" err="1"/>
              <a:t>Solent</a:t>
            </a:r>
            <a:r>
              <a:rPr lang="en-US" sz="1600" dirty="0"/>
              <a:t> area.</a:t>
            </a:r>
          </a:p>
          <a:p>
            <a:r>
              <a:rPr lang="en-US" sz="1600" b="1" dirty="0">
                <a:hlinkClick r:id="rId3"/>
              </a:rPr>
              <a:t>CodeMyDesigns.com</a:t>
            </a:r>
            <a:r>
              <a:rPr lang="en-US" sz="1600" dirty="0">
                <a:hlinkClick r:id="rId3"/>
              </a:rPr>
              <a:t> </a:t>
            </a:r>
            <a:r>
              <a:rPr lang="en-US" sz="1600" dirty="0"/>
              <a:t>– Develops Drupal websites for designers and agencies. </a:t>
            </a:r>
          </a:p>
          <a:p>
            <a:r>
              <a:rPr lang="en-US" sz="1600" b="1" dirty="0">
                <a:hlinkClick r:id="rId3"/>
              </a:rPr>
              <a:t>Mike Larsen</a:t>
            </a:r>
            <a:r>
              <a:rPr lang="en-US" sz="1600" dirty="0">
                <a:hlinkClick r:id="rId3"/>
              </a:rPr>
              <a:t> ‏ </a:t>
            </a:r>
            <a:r>
              <a:rPr lang="en-US" sz="1600" dirty="0"/>
              <a:t>-Tweets the latest and greatest in Space and Science News! - NASA Information &amp; News, Space, Astronomy, Science, Technology, Earth and the </a:t>
            </a:r>
            <a:r>
              <a:rPr lang="en-US" sz="1600" dirty="0" smtClean="0"/>
              <a:t>Environment</a:t>
            </a:r>
          </a:p>
          <a:p>
            <a:r>
              <a:rPr lang="en-US" sz="1600" b="1" dirty="0">
                <a:hlinkClick r:id="rId3"/>
              </a:rPr>
              <a:t>Mystery Bay </a:t>
            </a:r>
            <a:r>
              <a:rPr lang="en-US" sz="1600" b="1" dirty="0" smtClean="0">
                <a:hlinkClick r:id="rId3"/>
              </a:rPr>
              <a:t>Marine</a:t>
            </a:r>
            <a:r>
              <a:rPr lang="en-US" sz="1600" b="1" dirty="0" smtClean="0"/>
              <a:t> - I</a:t>
            </a:r>
            <a:r>
              <a:rPr lang="en-US" sz="1600" dirty="0" smtClean="0"/>
              <a:t>nternet </a:t>
            </a:r>
            <a:r>
              <a:rPr lang="en-US" sz="1600" dirty="0"/>
              <a:t>retailer of quality boating and industrial products. Veteran owned and operated small </a:t>
            </a:r>
            <a:r>
              <a:rPr lang="en-US" sz="1600" dirty="0" smtClean="0"/>
              <a:t>business</a:t>
            </a:r>
          </a:p>
          <a:p>
            <a:r>
              <a:rPr lang="en-US" sz="1600" b="1" dirty="0">
                <a:hlinkClick r:id="rId3"/>
              </a:rPr>
              <a:t>Clean Ocean </a:t>
            </a:r>
            <a:r>
              <a:rPr lang="en-US" sz="1600" b="1" dirty="0" smtClean="0">
                <a:hlinkClick r:id="rId3"/>
              </a:rPr>
              <a:t>Action</a:t>
            </a:r>
            <a:r>
              <a:rPr lang="en-US" sz="1600" b="1" dirty="0" smtClean="0"/>
              <a:t> </a:t>
            </a:r>
            <a:r>
              <a:rPr lang="en-US" sz="1600" dirty="0" smtClean="0"/>
              <a:t>COA's </a:t>
            </a:r>
            <a:r>
              <a:rPr lang="en-US" sz="1600" dirty="0"/>
              <a:t>mission is to improve the degraded water quality of the waters off the New Jersey/New York coast. </a:t>
            </a:r>
            <a:endParaRPr lang="en-US" sz="1600" dirty="0" smtClean="0"/>
          </a:p>
          <a:p>
            <a:r>
              <a:rPr lang="en-US" sz="1600" b="1" dirty="0">
                <a:hlinkClick r:id="rId3"/>
              </a:rPr>
              <a:t>Drupal Bangalore</a:t>
            </a:r>
            <a:r>
              <a:rPr lang="en-US" sz="1600" dirty="0">
                <a:hlinkClick r:id="rId3"/>
              </a:rPr>
              <a:t> ‏ </a:t>
            </a:r>
            <a:r>
              <a:rPr lang="en-US" sz="1600" dirty="0" smtClean="0"/>
              <a:t>- Helps companies build websites with Drupal</a:t>
            </a:r>
          </a:p>
          <a:p>
            <a:r>
              <a:rPr lang="en-US" sz="1600" b="1" dirty="0">
                <a:hlinkClick r:id="rId3"/>
              </a:rPr>
              <a:t>Ken </a:t>
            </a:r>
            <a:r>
              <a:rPr lang="en-US" sz="1600" b="1" dirty="0" err="1">
                <a:hlinkClick r:id="rId3"/>
              </a:rPr>
              <a:t>Wisnefski</a:t>
            </a:r>
            <a:r>
              <a:rPr lang="en-US" sz="1600" dirty="0">
                <a:hlinkClick r:id="rId3"/>
              </a:rPr>
              <a:t> ‏ </a:t>
            </a:r>
            <a:r>
              <a:rPr lang="en-US" sz="1600" dirty="0" smtClean="0"/>
              <a:t>-Serial </a:t>
            </a:r>
            <a:r>
              <a:rPr lang="en-US" sz="1600" dirty="0"/>
              <a:t>Web Entrepreneur and Founder and CEO of </a:t>
            </a:r>
            <a:r>
              <a:rPr lang="en-US" sz="1600" b="1" dirty="0" err="1" smtClean="0">
                <a:hlinkClick r:id="rId3"/>
              </a:rPr>
              <a:t>WebiMax</a:t>
            </a:r>
            <a:r>
              <a:rPr lang="en-US" sz="1600" dirty="0" smtClean="0"/>
              <a:t> </a:t>
            </a:r>
            <a:r>
              <a:rPr lang="en-US" sz="1600" dirty="0"/>
              <a:t>a leading global </a:t>
            </a:r>
            <a:r>
              <a:rPr lang="en-US" sz="1600" strike="sngStrike" dirty="0">
                <a:hlinkClick r:id="rId3" tooltip="#SEO"/>
              </a:rPr>
              <a:t>#</a:t>
            </a:r>
            <a:r>
              <a:rPr lang="en-US" sz="1600" b="1" dirty="0">
                <a:hlinkClick r:id="rId3" tooltip="#SEO"/>
              </a:rPr>
              <a:t>SEO</a:t>
            </a:r>
            <a:r>
              <a:rPr lang="en-US" sz="1600" dirty="0"/>
              <a:t> Company. Expert in online marketing, small business, start-ups, and leadership.</a:t>
            </a:r>
          </a:p>
          <a:p>
            <a:endParaRPr lang="en-US" sz="1600" dirty="0"/>
          </a:p>
          <a:p>
            <a:endParaRPr lang="en-US" sz="1600" dirty="0"/>
          </a:p>
          <a:p>
            <a:endParaRPr lang="en-US" sz="1600" dirty="0"/>
          </a:p>
        </p:txBody>
      </p:sp>
      <p:sp>
        <p:nvSpPr>
          <p:cNvPr id="4" name="TextBox 3"/>
          <p:cNvSpPr txBox="1"/>
          <p:nvPr/>
        </p:nvSpPr>
        <p:spPr>
          <a:xfrm>
            <a:off x="304800" y="1447800"/>
            <a:ext cx="8305800" cy="646331"/>
          </a:xfrm>
          <a:prstGeom prst="rect">
            <a:avLst/>
          </a:prstGeom>
          <a:noFill/>
        </p:spPr>
        <p:txBody>
          <a:bodyPr wrap="square" rtlCol="0">
            <a:spAutoFit/>
          </a:bodyPr>
          <a:lstStyle/>
          <a:p>
            <a:r>
              <a:rPr lang="en-US" sz="2000" i="1" dirty="0" smtClean="0">
                <a:solidFill>
                  <a:srgbClr val="FF0000"/>
                </a:solidFill>
              </a:rPr>
              <a:t>Twitter profile created on May 10</a:t>
            </a:r>
            <a:r>
              <a:rPr lang="en-US" sz="2000" i="1" baseline="30000" dirty="0" smtClean="0">
                <a:solidFill>
                  <a:srgbClr val="FF0000"/>
                </a:solidFill>
              </a:rPr>
              <a:t>th</a:t>
            </a:r>
            <a:r>
              <a:rPr lang="en-US" sz="2000" i="1" dirty="0" smtClean="0">
                <a:solidFill>
                  <a:srgbClr val="FF0000"/>
                </a:solidFill>
              </a:rPr>
              <a:t> 2012 – </a:t>
            </a:r>
            <a:r>
              <a:rPr lang="en-US" sz="2000" i="1" u="sng" dirty="0" smtClean="0">
                <a:solidFill>
                  <a:srgbClr val="FF0000"/>
                </a:solidFill>
              </a:rPr>
              <a:t>Currently has 43 followers</a:t>
            </a:r>
          </a:p>
          <a:p>
            <a:r>
              <a:rPr lang="en-US" sz="1600" dirty="0" smtClean="0"/>
              <a:t>Most important  followers: </a:t>
            </a:r>
            <a:endParaRPr lang="en-US" sz="1600" dirty="0"/>
          </a:p>
        </p:txBody>
      </p:sp>
      <p:pic>
        <p:nvPicPr>
          <p:cNvPr id="2052" name="Picture 4" descr="http://thepoliticalcarnival.net/wp-content/uploads/2012/03/twitter-logo1.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20957" y="609600"/>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0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71852445"/>
              </p:ext>
            </p:extLst>
          </p:nvPr>
        </p:nvGraphicFramePr>
        <p:xfrm>
          <a:off x="152400" y="414337"/>
          <a:ext cx="8548688" cy="64436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533400"/>
            <a:ext cx="8305800" cy="362712"/>
          </a:xfrm>
        </p:spPr>
        <p:txBody>
          <a:bodyPr>
            <a:noAutofit/>
          </a:bodyPr>
          <a:lstStyle/>
          <a:p>
            <a:pPr>
              <a:spcBef>
                <a:spcPts val="0"/>
              </a:spcBef>
              <a:buSzPct val="100000"/>
            </a:pPr>
            <a:r>
              <a:rPr lang="en-US" sz="3600" b="1" dirty="0">
                <a:solidFill>
                  <a:schemeClr val="dk1"/>
                </a:solidFill>
                <a:latin typeface="Arial"/>
                <a:ea typeface="Arial"/>
                <a:cs typeface="Arial"/>
              </a:rPr>
              <a:t>Distribution of </a:t>
            </a:r>
            <a:r>
              <a:rPr lang="en-US" sz="3600" b="1" dirty="0" smtClean="0">
                <a:solidFill>
                  <a:schemeClr val="dk1"/>
                </a:solidFill>
                <a:latin typeface="Arial"/>
                <a:ea typeface="Arial"/>
                <a:cs typeface="Arial"/>
              </a:rPr>
              <a:t>Followers</a:t>
            </a:r>
            <a:endParaRPr lang="en-US" sz="3600" b="1" dirty="0">
              <a:solidFill>
                <a:schemeClr val="dk1"/>
              </a:solidFill>
              <a:latin typeface="Arial"/>
              <a:ea typeface="Arial"/>
              <a:cs typeface="Arial"/>
            </a:endParaRPr>
          </a:p>
        </p:txBody>
      </p:sp>
      <p:pic>
        <p:nvPicPr>
          <p:cNvPr id="4" name="Picture 4" descr="http://thepoliticalcarnival.net/wp-content/uploads/2012/03/twitter-logo1.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01000" y="609600"/>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Rectangle 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9020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514"/>
            <a:ext cx="8305800" cy="1143000"/>
          </a:xfrm>
        </p:spPr>
        <p:txBody>
          <a:bodyPr>
            <a:normAutofit/>
          </a:bodyPr>
          <a:lstStyle/>
          <a:p>
            <a:pPr>
              <a:spcBef>
                <a:spcPts val="0"/>
              </a:spcBef>
              <a:buSzPct val="100000"/>
            </a:pPr>
            <a:r>
              <a:rPr lang="en-US" sz="3600" b="1" dirty="0">
                <a:solidFill>
                  <a:schemeClr val="dk1"/>
                </a:solidFill>
                <a:latin typeface="Arial"/>
                <a:ea typeface="Arial"/>
                <a:cs typeface="Arial"/>
              </a:rPr>
              <a:t>Potential Twitter </a:t>
            </a:r>
            <a:r>
              <a:rPr lang="en-US" sz="3600" b="1" dirty="0" smtClean="0">
                <a:solidFill>
                  <a:schemeClr val="dk1"/>
                </a:solidFill>
                <a:latin typeface="Arial"/>
                <a:ea typeface="Arial"/>
                <a:cs typeface="Arial"/>
              </a:rPr>
              <a:t>Audience</a:t>
            </a:r>
            <a:endParaRPr lang="en-US" sz="3600" b="1" dirty="0">
              <a:solidFill>
                <a:schemeClr val="dk1"/>
              </a:solidFill>
              <a:latin typeface="Arial"/>
              <a:ea typeface="Arial"/>
              <a:cs typeface="Arial"/>
            </a:endParaRPr>
          </a:p>
        </p:txBody>
      </p:sp>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11993401"/>
              </p:ext>
            </p:extLst>
          </p:nvPr>
        </p:nvGraphicFramePr>
        <p:xfrm>
          <a:off x="609600" y="1143000"/>
          <a:ext cx="7696200" cy="5562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 descr="http://thepoliticalcarnival.net/wp-content/uploads/2012/03/twitter-logo1.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4520" y="1066800"/>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9710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3002"/>
            <a:ext cx="8229600" cy="667512"/>
          </a:xfrm>
        </p:spPr>
        <p:txBody>
          <a:bodyPr>
            <a:noAutofit/>
          </a:bodyPr>
          <a:lstStyle/>
          <a:p>
            <a:pPr>
              <a:spcBef>
                <a:spcPts val="0"/>
              </a:spcBef>
              <a:buSzPct val="100000"/>
            </a:pPr>
            <a:r>
              <a:rPr lang="en-US" sz="3600" b="1" dirty="0">
                <a:solidFill>
                  <a:schemeClr val="dk1"/>
                </a:solidFill>
                <a:latin typeface="Arial"/>
                <a:ea typeface="Arial"/>
                <a:cs typeface="Arial"/>
              </a:rPr>
              <a:t>Similar </a:t>
            </a:r>
            <a:r>
              <a:rPr lang="en-US" sz="3600" b="1" dirty="0" smtClean="0">
                <a:solidFill>
                  <a:schemeClr val="dk1"/>
                </a:solidFill>
                <a:latin typeface="Arial"/>
                <a:ea typeface="Arial"/>
                <a:cs typeface="Arial"/>
              </a:rPr>
              <a:t>Communities </a:t>
            </a:r>
            <a:r>
              <a:rPr lang="en-US" sz="3600" b="1" dirty="0">
                <a:solidFill>
                  <a:schemeClr val="dk1"/>
                </a:solidFill>
                <a:latin typeface="Arial"/>
                <a:ea typeface="Arial"/>
                <a:cs typeface="Arial"/>
              </a:rPr>
              <a:t>on Twitter</a:t>
            </a:r>
          </a:p>
        </p:txBody>
      </p:sp>
      <p:sp>
        <p:nvSpPr>
          <p:cNvPr id="3" name="Content Placeholder 2"/>
          <p:cNvSpPr>
            <a:spLocks noGrp="1"/>
          </p:cNvSpPr>
          <p:nvPr>
            <p:ph sz="quarter" idx="1"/>
          </p:nvPr>
        </p:nvSpPr>
        <p:spPr>
          <a:xfrm>
            <a:off x="152400" y="4648200"/>
            <a:ext cx="7162800" cy="1828800"/>
          </a:xfrm>
        </p:spPr>
        <p:txBody>
          <a:bodyPr>
            <a:noAutofit/>
          </a:bodyPr>
          <a:lstStyle/>
          <a:p>
            <a:r>
              <a:rPr lang="en-US" sz="1800" dirty="0"/>
              <a:t>DIY Drones:  The world's largest amateur UAV (Unmanned aerial </a:t>
            </a:r>
            <a:r>
              <a:rPr lang="en-US" sz="1800" dirty="0" smtClean="0"/>
              <a:t>vehicles ) community</a:t>
            </a:r>
            <a:endParaRPr lang="en-US" sz="1800" dirty="0"/>
          </a:p>
          <a:p>
            <a:pPr marL="285750" indent="-285750">
              <a:buFont typeface="Arial" pitchFamily="34" charset="0"/>
              <a:buChar char="•"/>
            </a:pPr>
            <a:r>
              <a:rPr lang="en-US" sz="1800" dirty="0" smtClean="0"/>
              <a:t>3867 </a:t>
            </a:r>
            <a:r>
              <a:rPr lang="en-US" sz="1800" dirty="0"/>
              <a:t>followers</a:t>
            </a:r>
          </a:p>
          <a:p>
            <a:pPr marL="285750" indent="-285750">
              <a:buFont typeface="Arial" pitchFamily="34" charset="0"/>
              <a:buChar char="•"/>
            </a:pPr>
            <a:r>
              <a:rPr lang="en-US" sz="1800" dirty="0"/>
              <a:t>Average of 14 </a:t>
            </a:r>
            <a:r>
              <a:rPr lang="en-US" sz="1800" dirty="0" smtClean="0"/>
              <a:t>tweets/week</a:t>
            </a:r>
          </a:p>
          <a:p>
            <a:pPr marL="285750" indent="-285750">
              <a:buFont typeface="Arial" pitchFamily="34" charset="0"/>
              <a:buChar char="•"/>
            </a:pPr>
            <a:r>
              <a:rPr lang="en-US" sz="1800" dirty="0" smtClean="0"/>
              <a:t>Post industry related links and products from DIY drones</a:t>
            </a:r>
            <a:endParaRPr lang="en-US" sz="1800" dirty="0"/>
          </a:p>
          <a:p>
            <a:pPr marL="285750" indent="-285750">
              <a:buFont typeface="Arial" pitchFamily="34" charset="0"/>
              <a:buChar char="•"/>
            </a:pPr>
            <a:r>
              <a:rPr lang="en-US" sz="1800" dirty="0" smtClean="0"/>
              <a:t>Model OpenH20 community </a:t>
            </a:r>
            <a:r>
              <a:rPr lang="en-US" sz="1800" dirty="0"/>
              <a:t>after DIY </a:t>
            </a:r>
            <a:r>
              <a:rPr lang="en-US" sz="1800" dirty="0" smtClean="0"/>
              <a:t>drones</a:t>
            </a:r>
          </a:p>
          <a:p>
            <a:pPr marL="0" indent="0">
              <a:buNone/>
            </a:pPr>
            <a:r>
              <a:rPr lang="en-US" sz="1100" i="1" dirty="0" smtClean="0"/>
              <a:t>Source: </a:t>
            </a:r>
            <a:r>
              <a:rPr lang="en-US" sz="1100" i="1" dirty="0">
                <a:hlinkClick r:id="rId3"/>
              </a:rPr>
              <a:t>https://twitter.com/#!/DIYDrones</a:t>
            </a:r>
            <a:endParaRPr lang="en-US" sz="1100" i="1" dirty="0"/>
          </a:p>
          <a:p>
            <a:endParaRPr lang="en-US" sz="1800" dirty="0"/>
          </a:p>
          <a:p>
            <a:endParaRPr lang="en-US" sz="1800" dirty="0"/>
          </a:p>
        </p:txBody>
      </p:sp>
      <p:pic>
        <p:nvPicPr>
          <p:cNvPr id="6" name="Picture 4" descr="http://thepoliticalcarnival.net/wp-content/uploads/2012/03/twitter-logo1.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01000" y="685800"/>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19653890"/>
              </p:ext>
            </p:extLst>
          </p:nvPr>
        </p:nvGraphicFramePr>
        <p:xfrm>
          <a:off x="1066800" y="1066800"/>
          <a:ext cx="6248400" cy="352243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9883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39200"/>
            <a:ext cx="8305800" cy="609600"/>
          </a:xfrm>
        </p:spPr>
        <p:txBody>
          <a:bodyPr anchor="ctr">
            <a:noAutofit/>
          </a:bodyPr>
          <a:lstStyle/>
          <a:p>
            <a:pPr>
              <a:spcBef>
                <a:spcPts val="0"/>
              </a:spcBef>
              <a:buSzPct val="100000"/>
            </a:pPr>
            <a:r>
              <a:rPr lang="en-US" sz="3600" b="1" dirty="0">
                <a:solidFill>
                  <a:schemeClr val="dk1"/>
                </a:solidFill>
                <a:latin typeface="Arial"/>
                <a:ea typeface="Arial"/>
                <a:cs typeface="Arial"/>
              </a:rPr>
              <a:t>Experimental </a:t>
            </a:r>
            <a:r>
              <a:rPr lang="en-US" sz="3600" b="1" dirty="0" smtClean="0">
                <a:solidFill>
                  <a:schemeClr val="dk1"/>
                </a:solidFill>
                <a:latin typeface="Arial"/>
                <a:ea typeface="Arial"/>
                <a:cs typeface="Arial"/>
              </a:rPr>
              <a:t>Results </a:t>
            </a:r>
            <a:r>
              <a:rPr lang="en-US" sz="3600" b="1" dirty="0">
                <a:solidFill>
                  <a:schemeClr val="dk1"/>
                </a:solidFill>
                <a:latin typeface="Arial"/>
                <a:ea typeface="Arial"/>
                <a:cs typeface="Arial"/>
              </a:rPr>
              <a:t>- Strategy</a:t>
            </a:r>
            <a:br>
              <a:rPr lang="en-US" sz="3600" b="1" dirty="0">
                <a:solidFill>
                  <a:schemeClr val="dk1"/>
                </a:solidFill>
                <a:latin typeface="Arial"/>
                <a:ea typeface="Arial"/>
                <a:cs typeface="Arial"/>
              </a:rPr>
            </a:br>
            <a:endParaRPr lang="en-US" sz="3600" b="1" dirty="0">
              <a:solidFill>
                <a:schemeClr val="dk1"/>
              </a:solidFill>
              <a:latin typeface="Arial"/>
              <a:ea typeface="Arial"/>
              <a:cs typeface="Arial"/>
            </a:endParaRPr>
          </a:p>
        </p:txBody>
      </p:sp>
      <p:pic>
        <p:nvPicPr>
          <p:cNvPr id="4" name="Picture 4" descr="http://thepoliticalcarnival.net/wp-content/uploads/2012/03/twitter-logo1.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47957" y="685800"/>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2" name="Oval 21"/>
          <p:cNvSpPr/>
          <p:nvPr/>
        </p:nvSpPr>
        <p:spPr>
          <a:xfrm>
            <a:off x="1467493" y="1295400"/>
            <a:ext cx="6228707" cy="4876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57200" y="2289690"/>
            <a:ext cx="2548642" cy="748044"/>
          </a:xfrm>
          <a:custGeom>
            <a:avLst/>
            <a:gdLst>
              <a:gd name="connsiteX0" fmla="*/ 0 w 2548642"/>
              <a:gd name="connsiteY0" fmla="*/ 124676 h 748044"/>
              <a:gd name="connsiteX1" fmla="*/ 124676 w 2548642"/>
              <a:gd name="connsiteY1" fmla="*/ 0 h 748044"/>
              <a:gd name="connsiteX2" fmla="*/ 2423966 w 2548642"/>
              <a:gd name="connsiteY2" fmla="*/ 0 h 748044"/>
              <a:gd name="connsiteX3" fmla="*/ 2548642 w 2548642"/>
              <a:gd name="connsiteY3" fmla="*/ 124676 h 748044"/>
              <a:gd name="connsiteX4" fmla="*/ 2548642 w 2548642"/>
              <a:gd name="connsiteY4" fmla="*/ 623368 h 748044"/>
              <a:gd name="connsiteX5" fmla="*/ 2423966 w 2548642"/>
              <a:gd name="connsiteY5" fmla="*/ 748044 h 748044"/>
              <a:gd name="connsiteX6" fmla="*/ 124676 w 2548642"/>
              <a:gd name="connsiteY6" fmla="*/ 748044 h 748044"/>
              <a:gd name="connsiteX7" fmla="*/ 0 w 2548642"/>
              <a:gd name="connsiteY7" fmla="*/ 623368 h 748044"/>
              <a:gd name="connsiteX8" fmla="*/ 0 w 2548642"/>
              <a:gd name="connsiteY8" fmla="*/ 124676 h 7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642" h="748044">
                <a:moveTo>
                  <a:pt x="0" y="124676"/>
                </a:moveTo>
                <a:cubicBezTo>
                  <a:pt x="0" y="55819"/>
                  <a:pt x="55819" y="0"/>
                  <a:pt x="124676" y="0"/>
                </a:cubicBezTo>
                <a:lnTo>
                  <a:pt x="2423966" y="0"/>
                </a:lnTo>
                <a:cubicBezTo>
                  <a:pt x="2492823" y="0"/>
                  <a:pt x="2548642" y="55819"/>
                  <a:pt x="2548642" y="124676"/>
                </a:cubicBezTo>
                <a:lnTo>
                  <a:pt x="2548642" y="623368"/>
                </a:lnTo>
                <a:cubicBezTo>
                  <a:pt x="2548642" y="692225"/>
                  <a:pt x="2492823" y="748044"/>
                  <a:pt x="2423966" y="748044"/>
                </a:cubicBezTo>
                <a:lnTo>
                  <a:pt x="124676" y="748044"/>
                </a:lnTo>
                <a:cubicBezTo>
                  <a:pt x="55819" y="748044"/>
                  <a:pt x="0" y="692225"/>
                  <a:pt x="0" y="623368"/>
                </a:cubicBezTo>
                <a:lnTo>
                  <a:pt x="0" y="1246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89856" tIns="89856" rIns="89856" bIns="89856" numCol="1" spcCol="1270" anchor="ctr" anchorCtr="0">
            <a:noAutofit/>
          </a:bodyPr>
          <a:lstStyle/>
          <a:p>
            <a:pPr lvl="0" algn="ctr" defTabSz="622300">
              <a:lnSpc>
                <a:spcPct val="90000"/>
              </a:lnSpc>
              <a:spcBef>
                <a:spcPct val="0"/>
              </a:spcBef>
              <a:spcAft>
                <a:spcPct val="35000"/>
              </a:spcAft>
            </a:pPr>
            <a:r>
              <a:rPr lang="en-US" sz="1800" kern="1200" dirty="0" smtClean="0">
                <a:latin typeface="+mn-lt"/>
              </a:rPr>
              <a:t>Tweet on a regular basis – at least 2 tweets a day</a:t>
            </a:r>
          </a:p>
        </p:txBody>
      </p:sp>
      <p:sp>
        <p:nvSpPr>
          <p:cNvPr id="24" name="Freeform 23"/>
          <p:cNvSpPr/>
          <p:nvPr/>
        </p:nvSpPr>
        <p:spPr>
          <a:xfrm>
            <a:off x="3657600" y="1026643"/>
            <a:ext cx="2099136" cy="1063645"/>
          </a:xfrm>
          <a:custGeom>
            <a:avLst/>
            <a:gdLst>
              <a:gd name="connsiteX0" fmla="*/ 0 w 2099136"/>
              <a:gd name="connsiteY0" fmla="*/ 177278 h 1063645"/>
              <a:gd name="connsiteX1" fmla="*/ 177278 w 2099136"/>
              <a:gd name="connsiteY1" fmla="*/ 0 h 1063645"/>
              <a:gd name="connsiteX2" fmla="*/ 1921858 w 2099136"/>
              <a:gd name="connsiteY2" fmla="*/ 0 h 1063645"/>
              <a:gd name="connsiteX3" fmla="*/ 2099136 w 2099136"/>
              <a:gd name="connsiteY3" fmla="*/ 177278 h 1063645"/>
              <a:gd name="connsiteX4" fmla="*/ 2099136 w 2099136"/>
              <a:gd name="connsiteY4" fmla="*/ 886367 h 1063645"/>
              <a:gd name="connsiteX5" fmla="*/ 1921858 w 2099136"/>
              <a:gd name="connsiteY5" fmla="*/ 1063645 h 1063645"/>
              <a:gd name="connsiteX6" fmla="*/ 177278 w 2099136"/>
              <a:gd name="connsiteY6" fmla="*/ 1063645 h 1063645"/>
              <a:gd name="connsiteX7" fmla="*/ 0 w 2099136"/>
              <a:gd name="connsiteY7" fmla="*/ 886367 h 1063645"/>
              <a:gd name="connsiteX8" fmla="*/ 0 w 2099136"/>
              <a:gd name="connsiteY8" fmla="*/ 177278 h 106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136" h="1063645">
                <a:moveTo>
                  <a:pt x="0" y="177278"/>
                </a:moveTo>
                <a:cubicBezTo>
                  <a:pt x="0" y="79370"/>
                  <a:pt x="79370" y="0"/>
                  <a:pt x="177278" y="0"/>
                </a:cubicBezTo>
                <a:lnTo>
                  <a:pt x="1921858" y="0"/>
                </a:lnTo>
                <a:cubicBezTo>
                  <a:pt x="2019766" y="0"/>
                  <a:pt x="2099136" y="79370"/>
                  <a:pt x="2099136" y="177278"/>
                </a:cubicBezTo>
                <a:lnTo>
                  <a:pt x="2099136" y="886367"/>
                </a:lnTo>
                <a:cubicBezTo>
                  <a:pt x="2099136" y="984275"/>
                  <a:pt x="2019766" y="1063645"/>
                  <a:pt x="1921858" y="1063645"/>
                </a:cubicBezTo>
                <a:lnTo>
                  <a:pt x="177278" y="1063645"/>
                </a:lnTo>
                <a:cubicBezTo>
                  <a:pt x="79370" y="1063645"/>
                  <a:pt x="0" y="984275"/>
                  <a:pt x="0" y="886367"/>
                </a:cubicBezTo>
                <a:lnTo>
                  <a:pt x="0" y="177278"/>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5263" tIns="105263" rIns="105263" bIns="105263" numCol="1" spcCol="1270" anchor="ctr" anchorCtr="0">
            <a:noAutofit/>
          </a:bodyPr>
          <a:lstStyle/>
          <a:p>
            <a:pPr lvl="0" algn="ctr" defTabSz="622300">
              <a:lnSpc>
                <a:spcPct val="90000"/>
              </a:lnSpc>
              <a:spcBef>
                <a:spcPct val="0"/>
              </a:spcBef>
              <a:spcAft>
                <a:spcPct val="35000"/>
              </a:spcAft>
            </a:pPr>
            <a:r>
              <a:rPr lang="en-US" sz="1800" kern="1200" dirty="0" smtClean="0"/>
              <a:t>Use # tags with keywords. Ex: Drupal, clean ocean</a:t>
            </a:r>
            <a:endParaRPr lang="en-US" sz="1800" kern="1200" dirty="0"/>
          </a:p>
        </p:txBody>
      </p:sp>
      <p:sp>
        <p:nvSpPr>
          <p:cNvPr id="26" name="Freeform 25"/>
          <p:cNvSpPr/>
          <p:nvPr/>
        </p:nvSpPr>
        <p:spPr>
          <a:xfrm>
            <a:off x="718773" y="3662582"/>
            <a:ext cx="2076447" cy="899767"/>
          </a:xfrm>
          <a:custGeom>
            <a:avLst/>
            <a:gdLst>
              <a:gd name="connsiteX0" fmla="*/ 0 w 2524815"/>
              <a:gd name="connsiteY0" fmla="*/ 188764 h 1132564"/>
              <a:gd name="connsiteX1" fmla="*/ 188764 w 2524815"/>
              <a:gd name="connsiteY1" fmla="*/ 0 h 1132564"/>
              <a:gd name="connsiteX2" fmla="*/ 2336051 w 2524815"/>
              <a:gd name="connsiteY2" fmla="*/ 0 h 1132564"/>
              <a:gd name="connsiteX3" fmla="*/ 2524815 w 2524815"/>
              <a:gd name="connsiteY3" fmla="*/ 188764 h 1132564"/>
              <a:gd name="connsiteX4" fmla="*/ 2524815 w 2524815"/>
              <a:gd name="connsiteY4" fmla="*/ 943800 h 1132564"/>
              <a:gd name="connsiteX5" fmla="*/ 2336051 w 2524815"/>
              <a:gd name="connsiteY5" fmla="*/ 1132564 h 1132564"/>
              <a:gd name="connsiteX6" fmla="*/ 188764 w 2524815"/>
              <a:gd name="connsiteY6" fmla="*/ 1132564 h 1132564"/>
              <a:gd name="connsiteX7" fmla="*/ 0 w 2524815"/>
              <a:gd name="connsiteY7" fmla="*/ 943800 h 1132564"/>
              <a:gd name="connsiteX8" fmla="*/ 0 w 2524815"/>
              <a:gd name="connsiteY8" fmla="*/ 188764 h 11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815" h="1132564">
                <a:moveTo>
                  <a:pt x="0" y="188764"/>
                </a:moveTo>
                <a:cubicBezTo>
                  <a:pt x="0" y="84513"/>
                  <a:pt x="84513" y="0"/>
                  <a:pt x="188764" y="0"/>
                </a:cubicBezTo>
                <a:lnTo>
                  <a:pt x="2336051" y="0"/>
                </a:lnTo>
                <a:cubicBezTo>
                  <a:pt x="2440302" y="0"/>
                  <a:pt x="2524815" y="84513"/>
                  <a:pt x="2524815" y="188764"/>
                </a:cubicBezTo>
                <a:lnTo>
                  <a:pt x="2524815" y="943800"/>
                </a:lnTo>
                <a:cubicBezTo>
                  <a:pt x="2524815" y="1048051"/>
                  <a:pt x="2440302" y="1132564"/>
                  <a:pt x="2336051" y="1132564"/>
                </a:cubicBezTo>
                <a:lnTo>
                  <a:pt x="188764" y="1132564"/>
                </a:lnTo>
                <a:cubicBezTo>
                  <a:pt x="84513" y="1132564"/>
                  <a:pt x="0" y="1048051"/>
                  <a:pt x="0" y="943800"/>
                </a:cubicBezTo>
                <a:lnTo>
                  <a:pt x="0" y="188764"/>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8627" tIns="108627" rIns="108627" bIns="108627" numCol="1" spcCol="1270" anchor="ctr" anchorCtr="0">
            <a:noAutofit/>
          </a:bodyPr>
          <a:lstStyle/>
          <a:p>
            <a:pPr lvl="0" algn="ctr" defTabSz="622300">
              <a:lnSpc>
                <a:spcPct val="90000"/>
              </a:lnSpc>
              <a:spcBef>
                <a:spcPct val="0"/>
              </a:spcBef>
              <a:spcAft>
                <a:spcPct val="35000"/>
              </a:spcAft>
            </a:pPr>
            <a:r>
              <a:rPr lang="en-US" sz="1800" kern="1200" dirty="0" smtClean="0">
                <a:latin typeface="+mn-lt"/>
              </a:rPr>
              <a:t>Post survey on different groups</a:t>
            </a:r>
          </a:p>
        </p:txBody>
      </p:sp>
      <p:sp>
        <p:nvSpPr>
          <p:cNvPr id="27" name="Freeform 26"/>
          <p:cNvSpPr/>
          <p:nvPr/>
        </p:nvSpPr>
        <p:spPr>
          <a:xfrm>
            <a:off x="1066800" y="5334000"/>
            <a:ext cx="3056147" cy="980949"/>
          </a:xfrm>
          <a:custGeom>
            <a:avLst/>
            <a:gdLst>
              <a:gd name="connsiteX0" fmla="*/ 0 w 2655454"/>
              <a:gd name="connsiteY0" fmla="*/ 160264 h 961562"/>
              <a:gd name="connsiteX1" fmla="*/ 160264 w 2655454"/>
              <a:gd name="connsiteY1" fmla="*/ 0 h 961562"/>
              <a:gd name="connsiteX2" fmla="*/ 2495190 w 2655454"/>
              <a:gd name="connsiteY2" fmla="*/ 0 h 961562"/>
              <a:gd name="connsiteX3" fmla="*/ 2655454 w 2655454"/>
              <a:gd name="connsiteY3" fmla="*/ 160264 h 961562"/>
              <a:gd name="connsiteX4" fmla="*/ 2655454 w 2655454"/>
              <a:gd name="connsiteY4" fmla="*/ 801298 h 961562"/>
              <a:gd name="connsiteX5" fmla="*/ 2495190 w 2655454"/>
              <a:gd name="connsiteY5" fmla="*/ 961562 h 961562"/>
              <a:gd name="connsiteX6" fmla="*/ 160264 w 2655454"/>
              <a:gd name="connsiteY6" fmla="*/ 961562 h 961562"/>
              <a:gd name="connsiteX7" fmla="*/ 0 w 2655454"/>
              <a:gd name="connsiteY7" fmla="*/ 801298 h 961562"/>
              <a:gd name="connsiteX8" fmla="*/ 0 w 2655454"/>
              <a:gd name="connsiteY8" fmla="*/ 160264 h 96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454" h="961562">
                <a:moveTo>
                  <a:pt x="0" y="160264"/>
                </a:moveTo>
                <a:cubicBezTo>
                  <a:pt x="0" y="71753"/>
                  <a:pt x="71753" y="0"/>
                  <a:pt x="160264" y="0"/>
                </a:cubicBezTo>
                <a:lnTo>
                  <a:pt x="2495190" y="0"/>
                </a:lnTo>
                <a:cubicBezTo>
                  <a:pt x="2583701" y="0"/>
                  <a:pt x="2655454" y="71753"/>
                  <a:pt x="2655454" y="160264"/>
                </a:cubicBezTo>
                <a:lnTo>
                  <a:pt x="2655454" y="801298"/>
                </a:lnTo>
                <a:cubicBezTo>
                  <a:pt x="2655454" y="889809"/>
                  <a:pt x="2583701" y="961562"/>
                  <a:pt x="2495190" y="961562"/>
                </a:cubicBezTo>
                <a:lnTo>
                  <a:pt x="160264" y="961562"/>
                </a:lnTo>
                <a:cubicBezTo>
                  <a:pt x="71753" y="961562"/>
                  <a:pt x="0" y="889809"/>
                  <a:pt x="0" y="801298"/>
                </a:cubicBezTo>
                <a:lnTo>
                  <a:pt x="0" y="160264"/>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0280" tIns="100280" rIns="100280" bIns="100280" numCol="1" spcCol="1270" anchor="ctr" anchorCtr="0">
            <a:noAutofit/>
          </a:bodyPr>
          <a:lstStyle/>
          <a:p>
            <a:pPr lvl="0" algn="ctr" defTabSz="622300">
              <a:lnSpc>
                <a:spcPct val="90000"/>
              </a:lnSpc>
              <a:spcBef>
                <a:spcPct val="0"/>
              </a:spcBef>
              <a:spcAft>
                <a:spcPct val="35000"/>
              </a:spcAft>
            </a:pPr>
            <a:r>
              <a:rPr lang="en-US" sz="1800" kern="1200" dirty="0" smtClean="0"/>
              <a:t>Call for people from different groups to collaborate with OpenH20 community</a:t>
            </a:r>
            <a:endParaRPr lang="en-US" sz="1800" kern="1200" dirty="0"/>
          </a:p>
        </p:txBody>
      </p:sp>
      <p:sp>
        <p:nvSpPr>
          <p:cNvPr id="28" name="Freeform 27"/>
          <p:cNvSpPr/>
          <p:nvPr/>
        </p:nvSpPr>
        <p:spPr>
          <a:xfrm>
            <a:off x="5580503" y="5334001"/>
            <a:ext cx="2281725" cy="838200"/>
          </a:xfrm>
          <a:custGeom>
            <a:avLst/>
            <a:gdLst>
              <a:gd name="connsiteX0" fmla="*/ 0 w 2281725"/>
              <a:gd name="connsiteY0" fmla="*/ 213408 h 1280423"/>
              <a:gd name="connsiteX1" fmla="*/ 213408 w 2281725"/>
              <a:gd name="connsiteY1" fmla="*/ 0 h 1280423"/>
              <a:gd name="connsiteX2" fmla="*/ 2068317 w 2281725"/>
              <a:gd name="connsiteY2" fmla="*/ 0 h 1280423"/>
              <a:gd name="connsiteX3" fmla="*/ 2281725 w 2281725"/>
              <a:gd name="connsiteY3" fmla="*/ 213408 h 1280423"/>
              <a:gd name="connsiteX4" fmla="*/ 2281725 w 2281725"/>
              <a:gd name="connsiteY4" fmla="*/ 1067015 h 1280423"/>
              <a:gd name="connsiteX5" fmla="*/ 2068317 w 2281725"/>
              <a:gd name="connsiteY5" fmla="*/ 1280423 h 1280423"/>
              <a:gd name="connsiteX6" fmla="*/ 213408 w 2281725"/>
              <a:gd name="connsiteY6" fmla="*/ 1280423 h 1280423"/>
              <a:gd name="connsiteX7" fmla="*/ 0 w 2281725"/>
              <a:gd name="connsiteY7" fmla="*/ 1067015 h 1280423"/>
              <a:gd name="connsiteX8" fmla="*/ 0 w 2281725"/>
              <a:gd name="connsiteY8" fmla="*/ 213408 h 128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1725" h="1280423">
                <a:moveTo>
                  <a:pt x="0" y="213408"/>
                </a:moveTo>
                <a:cubicBezTo>
                  <a:pt x="0" y="95546"/>
                  <a:pt x="95546" y="0"/>
                  <a:pt x="213408" y="0"/>
                </a:cubicBezTo>
                <a:lnTo>
                  <a:pt x="2068317" y="0"/>
                </a:lnTo>
                <a:cubicBezTo>
                  <a:pt x="2186179" y="0"/>
                  <a:pt x="2281725" y="95546"/>
                  <a:pt x="2281725" y="213408"/>
                </a:cubicBezTo>
                <a:lnTo>
                  <a:pt x="2281725" y="1067015"/>
                </a:lnTo>
                <a:cubicBezTo>
                  <a:pt x="2281725" y="1184877"/>
                  <a:pt x="2186179" y="1280423"/>
                  <a:pt x="2068317" y="1280423"/>
                </a:cubicBezTo>
                <a:lnTo>
                  <a:pt x="213408" y="1280423"/>
                </a:lnTo>
                <a:cubicBezTo>
                  <a:pt x="95546" y="1280423"/>
                  <a:pt x="0" y="1184877"/>
                  <a:pt x="0" y="1067015"/>
                </a:cubicBezTo>
                <a:lnTo>
                  <a:pt x="0" y="213408"/>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5845" tIns="115845" rIns="115845" bIns="115845" numCol="1" spcCol="1270" anchor="ctr" anchorCtr="0">
            <a:noAutofit/>
          </a:bodyPr>
          <a:lstStyle/>
          <a:p>
            <a:pPr lvl="0" algn="ctr" defTabSz="622300">
              <a:lnSpc>
                <a:spcPct val="90000"/>
              </a:lnSpc>
              <a:spcBef>
                <a:spcPct val="0"/>
              </a:spcBef>
              <a:spcAft>
                <a:spcPct val="35000"/>
              </a:spcAft>
            </a:pPr>
            <a:r>
              <a:rPr lang="en-US" sz="1800" kern="1200" dirty="0" smtClean="0"/>
              <a:t>Implement Twitter button on the website</a:t>
            </a:r>
            <a:endParaRPr lang="en-US" sz="1800" kern="1200" dirty="0"/>
          </a:p>
        </p:txBody>
      </p:sp>
      <p:sp>
        <p:nvSpPr>
          <p:cNvPr id="29" name="Freeform 28"/>
          <p:cNvSpPr/>
          <p:nvPr/>
        </p:nvSpPr>
        <p:spPr>
          <a:xfrm>
            <a:off x="6693086" y="3817820"/>
            <a:ext cx="1882562" cy="766742"/>
          </a:xfrm>
          <a:custGeom>
            <a:avLst/>
            <a:gdLst>
              <a:gd name="connsiteX0" fmla="*/ 0 w 1882562"/>
              <a:gd name="connsiteY0" fmla="*/ 147835 h 886992"/>
              <a:gd name="connsiteX1" fmla="*/ 147835 w 1882562"/>
              <a:gd name="connsiteY1" fmla="*/ 0 h 886992"/>
              <a:gd name="connsiteX2" fmla="*/ 1734727 w 1882562"/>
              <a:gd name="connsiteY2" fmla="*/ 0 h 886992"/>
              <a:gd name="connsiteX3" fmla="*/ 1882562 w 1882562"/>
              <a:gd name="connsiteY3" fmla="*/ 147835 h 886992"/>
              <a:gd name="connsiteX4" fmla="*/ 1882562 w 1882562"/>
              <a:gd name="connsiteY4" fmla="*/ 739157 h 886992"/>
              <a:gd name="connsiteX5" fmla="*/ 1734727 w 1882562"/>
              <a:gd name="connsiteY5" fmla="*/ 886992 h 886992"/>
              <a:gd name="connsiteX6" fmla="*/ 147835 w 1882562"/>
              <a:gd name="connsiteY6" fmla="*/ 886992 h 886992"/>
              <a:gd name="connsiteX7" fmla="*/ 0 w 1882562"/>
              <a:gd name="connsiteY7" fmla="*/ 739157 h 886992"/>
              <a:gd name="connsiteX8" fmla="*/ 0 w 1882562"/>
              <a:gd name="connsiteY8" fmla="*/ 147835 h 88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562" h="886992">
                <a:moveTo>
                  <a:pt x="0" y="147835"/>
                </a:moveTo>
                <a:cubicBezTo>
                  <a:pt x="0" y="66188"/>
                  <a:pt x="66188" y="0"/>
                  <a:pt x="147835" y="0"/>
                </a:cubicBezTo>
                <a:lnTo>
                  <a:pt x="1734727" y="0"/>
                </a:lnTo>
                <a:cubicBezTo>
                  <a:pt x="1816374" y="0"/>
                  <a:pt x="1882562" y="66188"/>
                  <a:pt x="1882562" y="147835"/>
                </a:cubicBezTo>
                <a:lnTo>
                  <a:pt x="1882562" y="739157"/>
                </a:lnTo>
                <a:cubicBezTo>
                  <a:pt x="1882562" y="820804"/>
                  <a:pt x="1816374" y="886992"/>
                  <a:pt x="1734727" y="886992"/>
                </a:cubicBezTo>
                <a:lnTo>
                  <a:pt x="147835" y="886992"/>
                </a:lnTo>
                <a:cubicBezTo>
                  <a:pt x="66188" y="886992"/>
                  <a:pt x="0" y="820804"/>
                  <a:pt x="0" y="739157"/>
                </a:cubicBezTo>
                <a:lnTo>
                  <a:pt x="0" y="147835"/>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96639" tIns="96639" rIns="96639" bIns="96639" numCol="1" spcCol="1270" anchor="ctr" anchorCtr="0">
            <a:noAutofit/>
          </a:bodyPr>
          <a:lstStyle/>
          <a:p>
            <a:pPr lvl="0" algn="ctr" defTabSz="622300">
              <a:lnSpc>
                <a:spcPct val="90000"/>
              </a:lnSpc>
              <a:spcBef>
                <a:spcPct val="0"/>
              </a:spcBef>
              <a:spcAft>
                <a:spcPct val="35000"/>
              </a:spcAft>
            </a:pPr>
            <a:r>
              <a:rPr lang="en-US" sz="1800" kern="1200" dirty="0" smtClean="0">
                <a:latin typeface="+mn-lt"/>
              </a:rPr>
              <a:t>Provide access to team members to tweet</a:t>
            </a:r>
          </a:p>
        </p:txBody>
      </p:sp>
      <p:sp>
        <p:nvSpPr>
          <p:cNvPr id="30" name="TextBox 29"/>
          <p:cNvSpPr txBox="1"/>
          <p:nvPr/>
        </p:nvSpPr>
        <p:spPr>
          <a:xfrm>
            <a:off x="3197385" y="3123973"/>
            <a:ext cx="3279864" cy="1077218"/>
          </a:xfrm>
          <a:prstGeom prst="rect">
            <a:avLst/>
          </a:prstGeom>
          <a:noFill/>
        </p:spPr>
        <p:txBody>
          <a:bodyPr wrap="square" rtlCol="0">
            <a:spAutoFit/>
          </a:bodyPr>
          <a:lstStyle/>
          <a:p>
            <a:pPr algn="ctr"/>
            <a:r>
              <a:rPr lang="en-US" sz="3200" i="1" dirty="0" smtClean="0">
                <a:solidFill>
                  <a:srgbClr val="FF0000"/>
                </a:solidFill>
                <a:latin typeface="+mn-lt"/>
              </a:rPr>
              <a:t>How to get people to follow? </a:t>
            </a:r>
            <a:endParaRPr lang="en-US" sz="3200" i="1" dirty="0">
              <a:solidFill>
                <a:srgbClr val="FF0000"/>
              </a:solidFill>
              <a:latin typeface="+mn-lt"/>
            </a:endParaRPr>
          </a:p>
        </p:txBody>
      </p:sp>
      <p:sp>
        <p:nvSpPr>
          <p:cNvPr id="13" name="Freeform 12"/>
          <p:cNvSpPr/>
          <p:nvPr/>
        </p:nvSpPr>
        <p:spPr>
          <a:xfrm>
            <a:off x="5930600" y="2055865"/>
            <a:ext cx="2645048" cy="1215694"/>
          </a:xfrm>
          <a:custGeom>
            <a:avLst/>
            <a:gdLst>
              <a:gd name="connsiteX0" fmla="*/ 0 w 2645048"/>
              <a:gd name="connsiteY0" fmla="*/ 165310 h 991842"/>
              <a:gd name="connsiteX1" fmla="*/ 165310 w 2645048"/>
              <a:gd name="connsiteY1" fmla="*/ 0 h 991842"/>
              <a:gd name="connsiteX2" fmla="*/ 2479738 w 2645048"/>
              <a:gd name="connsiteY2" fmla="*/ 0 h 991842"/>
              <a:gd name="connsiteX3" fmla="*/ 2645048 w 2645048"/>
              <a:gd name="connsiteY3" fmla="*/ 165310 h 991842"/>
              <a:gd name="connsiteX4" fmla="*/ 2645048 w 2645048"/>
              <a:gd name="connsiteY4" fmla="*/ 826532 h 991842"/>
              <a:gd name="connsiteX5" fmla="*/ 2479738 w 2645048"/>
              <a:gd name="connsiteY5" fmla="*/ 991842 h 991842"/>
              <a:gd name="connsiteX6" fmla="*/ 165310 w 2645048"/>
              <a:gd name="connsiteY6" fmla="*/ 991842 h 991842"/>
              <a:gd name="connsiteX7" fmla="*/ 0 w 2645048"/>
              <a:gd name="connsiteY7" fmla="*/ 826532 h 991842"/>
              <a:gd name="connsiteX8" fmla="*/ 0 w 2645048"/>
              <a:gd name="connsiteY8" fmla="*/ 165310 h 9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048" h="991842">
                <a:moveTo>
                  <a:pt x="0" y="165310"/>
                </a:moveTo>
                <a:cubicBezTo>
                  <a:pt x="0" y="74012"/>
                  <a:pt x="74012" y="0"/>
                  <a:pt x="165310" y="0"/>
                </a:cubicBezTo>
                <a:lnTo>
                  <a:pt x="2479738" y="0"/>
                </a:lnTo>
                <a:cubicBezTo>
                  <a:pt x="2571036" y="0"/>
                  <a:pt x="2645048" y="74012"/>
                  <a:pt x="2645048" y="165310"/>
                </a:cubicBezTo>
                <a:lnTo>
                  <a:pt x="2645048" y="826532"/>
                </a:lnTo>
                <a:cubicBezTo>
                  <a:pt x="2645048" y="917830"/>
                  <a:pt x="2571036" y="991842"/>
                  <a:pt x="2479738" y="991842"/>
                </a:cubicBezTo>
                <a:lnTo>
                  <a:pt x="165310" y="991842"/>
                </a:lnTo>
                <a:cubicBezTo>
                  <a:pt x="74012" y="991842"/>
                  <a:pt x="0" y="917830"/>
                  <a:pt x="0" y="826532"/>
                </a:cubicBezTo>
                <a:lnTo>
                  <a:pt x="0" y="16531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1758" tIns="101758" rIns="101758" bIns="101758" numCol="1" spcCol="1270" anchor="ctr" anchorCtr="0">
            <a:noAutofit/>
          </a:bodyPr>
          <a:lstStyle/>
          <a:p>
            <a:pPr lvl="0" algn="ctr" defTabSz="622300">
              <a:lnSpc>
                <a:spcPct val="90000"/>
              </a:lnSpc>
              <a:spcBef>
                <a:spcPct val="0"/>
              </a:spcBef>
              <a:spcAft>
                <a:spcPct val="35000"/>
              </a:spcAft>
            </a:pPr>
            <a:r>
              <a:rPr lang="en-US" sz="1800" kern="1200" dirty="0" smtClean="0"/>
              <a:t>Find people with similar interests and follow them. Ex: ocean groups, non-profits, open source communities.</a:t>
            </a:r>
            <a:endParaRPr lang="en-US" sz="1800" kern="1200" dirty="0"/>
          </a:p>
        </p:txBody>
      </p:sp>
      <p:sp>
        <p:nvSpPr>
          <p:cNvPr id="14" name="Rectangle 1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43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8" grpId="0" animBg="1"/>
      <p:bldP spid="29" grpId="0" animBg="1"/>
      <p:bldP spid="13"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a:bodyPr>
          <a:lstStyle/>
          <a:p>
            <a:pPr>
              <a:spcBef>
                <a:spcPts val="0"/>
              </a:spcBef>
              <a:buSzPct val="100000"/>
            </a:pPr>
            <a:r>
              <a:rPr lang="en-US" sz="3600" b="1" dirty="0">
                <a:solidFill>
                  <a:schemeClr val="dk1"/>
                </a:solidFill>
                <a:latin typeface="Arial"/>
                <a:ea typeface="Arial"/>
                <a:cs typeface="Arial"/>
              </a:rPr>
              <a:t>Facebook for </a:t>
            </a:r>
            <a:r>
              <a:rPr lang="en-US" sz="3600" b="1" dirty="0" smtClean="0">
                <a:solidFill>
                  <a:schemeClr val="dk1"/>
                </a:solidFill>
                <a:latin typeface="Arial"/>
                <a:ea typeface="Arial"/>
                <a:cs typeface="Arial"/>
              </a:rPr>
              <a:t>OpenH20</a:t>
            </a:r>
            <a:endParaRPr lang="en-US" sz="3600" b="1" dirty="0">
              <a:solidFill>
                <a:schemeClr val="dk1"/>
              </a:solidFill>
              <a:latin typeface="Arial"/>
              <a:ea typeface="Arial"/>
              <a:cs typeface="Arial"/>
            </a:endParaRPr>
          </a:p>
        </p:txBody>
      </p:sp>
      <p:sp>
        <p:nvSpPr>
          <p:cNvPr id="3" name="Content Placeholder 2"/>
          <p:cNvSpPr>
            <a:spLocks noGrp="1"/>
          </p:cNvSpPr>
          <p:nvPr>
            <p:ph sz="quarter" idx="1"/>
          </p:nvPr>
        </p:nvSpPr>
        <p:spPr>
          <a:xfrm>
            <a:off x="152400" y="1447800"/>
            <a:ext cx="8534400" cy="4876800"/>
          </a:xfrm>
        </p:spPr>
        <p:txBody>
          <a:bodyPr/>
          <a:lstStyle/>
          <a:p>
            <a:pPr marL="0" indent="0">
              <a:buNone/>
            </a:pPr>
            <a:r>
              <a:rPr lang="en-US" sz="2800" i="1" dirty="0" smtClean="0">
                <a:solidFill>
                  <a:srgbClr val="92D050"/>
                </a:solidFill>
              </a:rPr>
              <a:t>How to increase visibility? </a:t>
            </a:r>
          </a:p>
          <a:p>
            <a:pPr marL="393192" lvl="1" indent="0">
              <a:buNone/>
            </a:pPr>
            <a:r>
              <a:rPr lang="en-US" b="1" dirty="0" smtClean="0"/>
              <a:t>Experiments and Strategy</a:t>
            </a:r>
          </a:p>
          <a:p>
            <a:pPr lvl="1"/>
            <a:r>
              <a:rPr lang="en-US" dirty="0" err="1" smtClean="0"/>
              <a:t>Protei</a:t>
            </a:r>
            <a:r>
              <a:rPr lang="en-US" dirty="0" smtClean="0"/>
              <a:t> page already created – Dec 21</a:t>
            </a:r>
            <a:r>
              <a:rPr lang="en-US" baseline="30000" dirty="0" smtClean="0"/>
              <a:t>st</a:t>
            </a:r>
            <a:r>
              <a:rPr lang="en-US" dirty="0" smtClean="0"/>
              <a:t> 2011- Currently has 37 people associated</a:t>
            </a:r>
            <a:endParaRPr lang="en-US" dirty="0"/>
          </a:p>
          <a:p>
            <a:pPr lvl="1"/>
            <a:r>
              <a:rPr lang="en-US" dirty="0" smtClean="0"/>
              <a:t>Find ocean groups and share </a:t>
            </a:r>
            <a:r>
              <a:rPr lang="en-US" dirty="0" err="1" smtClean="0"/>
              <a:t>Protei</a:t>
            </a:r>
            <a:r>
              <a:rPr lang="en-US" dirty="0" smtClean="0"/>
              <a:t> page </a:t>
            </a:r>
          </a:p>
          <a:p>
            <a:pPr lvl="2"/>
            <a:r>
              <a:rPr lang="en-US" dirty="0" smtClean="0"/>
              <a:t>So far 3 groups found, with more than 50000 people associated</a:t>
            </a:r>
          </a:p>
          <a:p>
            <a:pPr lvl="1"/>
            <a:r>
              <a:rPr lang="en-US" dirty="0" smtClean="0"/>
              <a:t>Share survey on these groups </a:t>
            </a:r>
          </a:p>
          <a:p>
            <a:pPr lvl="2"/>
            <a:r>
              <a:rPr lang="en-US" dirty="0" smtClean="0"/>
              <a:t>Shared survey with impressive response</a:t>
            </a:r>
          </a:p>
          <a:p>
            <a:pPr lvl="1"/>
            <a:r>
              <a:rPr lang="en-US" dirty="0" smtClean="0"/>
              <a:t>Invite people from these groups to join OpenH20 community</a:t>
            </a:r>
          </a:p>
          <a:p>
            <a:pPr lvl="1"/>
            <a:r>
              <a:rPr lang="en-US" dirty="0" smtClean="0"/>
              <a:t>Implement Facebook “like” button on the website </a:t>
            </a:r>
          </a:p>
          <a:p>
            <a:pPr marL="393192" lvl="1" indent="0">
              <a:buNone/>
            </a:pPr>
            <a:endParaRPr lang="en-US" dirty="0" smtClean="0"/>
          </a:p>
          <a:p>
            <a:pPr lvl="1"/>
            <a:endParaRPr lang="en-US" dirty="0" smtClean="0"/>
          </a:p>
          <a:p>
            <a:pPr lvl="1"/>
            <a:endParaRPr lang="en-US" dirty="0" smtClean="0"/>
          </a:p>
        </p:txBody>
      </p:sp>
      <p:pic>
        <p:nvPicPr>
          <p:cNvPr id="4" name="Picture 9" descr="http://tempebicycle.com/merchant/1513/images/site/facebook-logo.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63088" y="762000"/>
            <a:ext cx="1444626" cy="5635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43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8143" y="1352490"/>
            <a:ext cx="8838642" cy="707886"/>
          </a:xfrm>
          <a:prstGeom prst="rect">
            <a:avLst/>
          </a:prstGeom>
          <a:noFill/>
        </p:spPr>
        <p:txBody>
          <a:bodyPr wrap="square" rtlCol="0">
            <a:spAutoFit/>
          </a:bodyPr>
          <a:lstStyle/>
          <a:p>
            <a:pPr marL="342900" indent="-342900">
              <a:buFont typeface="Arial" pitchFamily="34" charset="0"/>
              <a:buChar char="•"/>
            </a:pPr>
            <a:r>
              <a:rPr lang="en-US" sz="2000" i="1" dirty="0" smtClean="0">
                <a:solidFill>
                  <a:srgbClr val="FF0000"/>
                </a:solidFill>
              </a:rPr>
              <a:t>OpenH20 group created – May 5</a:t>
            </a:r>
            <a:r>
              <a:rPr lang="en-US" sz="2000" i="1" baseline="30000" dirty="0" smtClean="0">
                <a:solidFill>
                  <a:srgbClr val="FF0000"/>
                </a:solidFill>
              </a:rPr>
              <a:t>th</a:t>
            </a:r>
            <a:r>
              <a:rPr lang="en-US" sz="2000" i="1" dirty="0" smtClean="0">
                <a:solidFill>
                  <a:srgbClr val="FF0000"/>
                </a:solidFill>
              </a:rPr>
              <a:t> 2012 . Currently has 18 members</a:t>
            </a:r>
          </a:p>
          <a:p>
            <a:pPr marL="342900" indent="-342900">
              <a:buFont typeface="Arial" pitchFamily="34" charset="0"/>
              <a:buChar char="•"/>
            </a:pPr>
            <a:r>
              <a:rPr lang="en-US" sz="2000" i="1" dirty="0" smtClean="0">
                <a:solidFill>
                  <a:srgbClr val="FF0000"/>
                </a:solidFill>
              </a:rPr>
              <a:t>OpenH20 company profile created on May 10</a:t>
            </a:r>
            <a:r>
              <a:rPr lang="en-US" sz="2000" i="1" baseline="30000" dirty="0" smtClean="0">
                <a:solidFill>
                  <a:srgbClr val="FF0000"/>
                </a:solidFill>
              </a:rPr>
              <a:t>th</a:t>
            </a:r>
            <a:r>
              <a:rPr lang="en-US" sz="2000" i="1" dirty="0" smtClean="0">
                <a:solidFill>
                  <a:srgbClr val="FF0000"/>
                </a:solidFill>
              </a:rPr>
              <a:t> 2012 </a:t>
            </a:r>
            <a:endParaRPr lang="en-US" sz="2000" i="1" dirty="0">
              <a:solidFill>
                <a:srgbClr val="FF000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1033" t="47368" r="13936" b="6250"/>
          <a:stretch/>
        </p:blipFill>
        <p:spPr bwMode="auto">
          <a:xfrm>
            <a:off x="18143" y="2743200"/>
            <a:ext cx="4557933" cy="3392933"/>
          </a:xfrm>
          <a:prstGeom prst="rect">
            <a:avLst/>
          </a:prstGeom>
          <a:noFill/>
          <a:ln w="9525">
            <a:solidFill>
              <a:srgbClr val="0070C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797" t="34375" r="11270" b="22193"/>
          <a:stretch/>
        </p:blipFill>
        <p:spPr bwMode="auto">
          <a:xfrm>
            <a:off x="4576076" y="2735943"/>
            <a:ext cx="4567924" cy="3392933"/>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 name="Picture 11" descr="http://ccshipping.com/images/social-truck_linkedin.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71229" y="272143"/>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 name="Title 1"/>
          <p:cNvSpPr>
            <a:spLocks noGrp="1"/>
          </p:cNvSpPr>
          <p:nvPr>
            <p:ph type="title"/>
          </p:nvPr>
        </p:nvSpPr>
        <p:spPr>
          <a:xfrm>
            <a:off x="284564" y="533400"/>
            <a:ext cx="8305800" cy="591312"/>
          </a:xfrm>
        </p:spPr>
        <p:txBody>
          <a:bodyPr>
            <a:noAutofit/>
          </a:bodyPr>
          <a:lstStyle/>
          <a:p>
            <a:pPr>
              <a:spcBef>
                <a:spcPts val="0"/>
              </a:spcBef>
              <a:buSzPct val="100000"/>
            </a:pPr>
            <a:r>
              <a:rPr lang="en-US" sz="3600" b="1" dirty="0" smtClean="0">
                <a:solidFill>
                  <a:schemeClr val="dk1"/>
                </a:solidFill>
                <a:latin typeface="Arial"/>
                <a:ea typeface="Arial"/>
                <a:cs typeface="Arial"/>
              </a:rPr>
              <a:t>LinkedIn </a:t>
            </a:r>
            <a:r>
              <a:rPr lang="en-US" sz="3600" b="1" dirty="0">
                <a:solidFill>
                  <a:schemeClr val="dk1"/>
                </a:solidFill>
                <a:latin typeface="Arial"/>
                <a:ea typeface="Arial"/>
                <a:cs typeface="Arial"/>
              </a:rPr>
              <a:t>Strategy for </a:t>
            </a:r>
            <a:r>
              <a:rPr lang="en-US" sz="3600" b="1" dirty="0" smtClean="0">
                <a:solidFill>
                  <a:schemeClr val="dk1"/>
                </a:solidFill>
                <a:latin typeface="Arial"/>
                <a:ea typeface="Arial"/>
                <a:cs typeface="Arial"/>
              </a:rPr>
              <a:t>OpenH20</a:t>
            </a:r>
            <a:endParaRPr lang="en-US" sz="3600" b="1" dirty="0">
              <a:solidFill>
                <a:schemeClr val="dk1"/>
              </a:solidFill>
              <a:latin typeface="Arial"/>
              <a:ea typeface="Arial"/>
              <a:cs typeface="Arial"/>
            </a:endParaRPr>
          </a:p>
        </p:txBody>
      </p:sp>
      <p:sp>
        <p:nvSpPr>
          <p:cNvPr id="5" name="TextBox 4"/>
          <p:cNvSpPr txBox="1"/>
          <p:nvPr/>
        </p:nvSpPr>
        <p:spPr>
          <a:xfrm>
            <a:off x="21995" y="2236558"/>
            <a:ext cx="8287657" cy="523220"/>
          </a:xfrm>
          <a:prstGeom prst="rect">
            <a:avLst/>
          </a:prstGeom>
          <a:noFill/>
        </p:spPr>
        <p:txBody>
          <a:bodyPr wrap="square" rtlCol="0">
            <a:spAutoFit/>
          </a:bodyPr>
          <a:lstStyle/>
          <a:p>
            <a:r>
              <a:rPr lang="en-US" sz="2800" dirty="0" smtClean="0">
                <a:latin typeface="+mn-lt"/>
              </a:rPr>
              <a:t>Group Demographics</a:t>
            </a:r>
            <a:endParaRPr lang="en-US" sz="2800" dirty="0">
              <a:latin typeface="+mn-lt"/>
            </a:endParaRPr>
          </a:p>
        </p:txBody>
      </p:sp>
      <p:sp>
        <p:nvSpPr>
          <p:cNvPr id="8" name="Rectangle 7"/>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90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96682390"/>
              </p:ext>
            </p:extLst>
          </p:nvPr>
        </p:nvGraphicFramePr>
        <p:xfrm>
          <a:off x="381000" y="762000"/>
          <a:ext cx="8210550" cy="63817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17881" y="457200"/>
            <a:ext cx="8229600" cy="685800"/>
          </a:xfrm>
        </p:spPr>
        <p:txBody>
          <a:bodyPr>
            <a:noAutofit/>
          </a:bodyPr>
          <a:lstStyle/>
          <a:p>
            <a:pPr>
              <a:spcBef>
                <a:spcPts val="0"/>
              </a:spcBef>
              <a:buSzPct val="100000"/>
            </a:pPr>
            <a:r>
              <a:rPr lang="en-US" sz="3600" b="1" dirty="0">
                <a:solidFill>
                  <a:schemeClr val="dk1"/>
                </a:solidFill>
                <a:latin typeface="Arial"/>
                <a:ea typeface="Arial"/>
                <a:cs typeface="Arial"/>
              </a:rPr>
              <a:t>Potential Technical </a:t>
            </a:r>
            <a:r>
              <a:rPr lang="en-US" sz="3600" b="1" dirty="0" smtClean="0">
                <a:solidFill>
                  <a:schemeClr val="dk1"/>
                </a:solidFill>
                <a:latin typeface="Arial"/>
                <a:ea typeface="Arial"/>
                <a:cs typeface="Arial"/>
              </a:rPr>
              <a:t>Collaborators</a:t>
            </a:r>
            <a:endParaRPr lang="en-US" sz="3600" b="1" dirty="0">
              <a:solidFill>
                <a:schemeClr val="dk1"/>
              </a:solidFill>
              <a:latin typeface="Arial"/>
              <a:ea typeface="Arial"/>
              <a:cs typeface="Arial"/>
            </a:endParaRPr>
          </a:p>
        </p:txBody>
      </p:sp>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55553034"/>
              </p:ext>
            </p:extLst>
          </p:nvPr>
        </p:nvGraphicFramePr>
        <p:xfrm>
          <a:off x="-1066800" y="2971800"/>
          <a:ext cx="5095875" cy="339566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11" descr="http://ccshipping.com/images/social-truck_linkedin.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71229" y="7620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74963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Oval 23"/>
          <p:cNvSpPr/>
          <p:nvPr/>
        </p:nvSpPr>
        <p:spPr>
          <a:xfrm>
            <a:off x="838200" y="762000"/>
            <a:ext cx="7274734" cy="6019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333995" y="5736092"/>
            <a:ext cx="2778939" cy="723598"/>
          </a:xfrm>
          <a:custGeom>
            <a:avLst/>
            <a:gdLst>
              <a:gd name="connsiteX0" fmla="*/ 0 w 2778939"/>
              <a:gd name="connsiteY0" fmla="*/ 120602 h 723598"/>
              <a:gd name="connsiteX1" fmla="*/ 120602 w 2778939"/>
              <a:gd name="connsiteY1" fmla="*/ 0 h 723598"/>
              <a:gd name="connsiteX2" fmla="*/ 2658337 w 2778939"/>
              <a:gd name="connsiteY2" fmla="*/ 0 h 723598"/>
              <a:gd name="connsiteX3" fmla="*/ 2778939 w 2778939"/>
              <a:gd name="connsiteY3" fmla="*/ 120602 h 723598"/>
              <a:gd name="connsiteX4" fmla="*/ 2778939 w 2778939"/>
              <a:gd name="connsiteY4" fmla="*/ 602996 h 723598"/>
              <a:gd name="connsiteX5" fmla="*/ 2658337 w 2778939"/>
              <a:gd name="connsiteY5" fmla="*/ 723598 h 723598"/>
              <a:gd name="connsiteX6" fmla="*/ 120602 w 2778939"/>
              <a:gd name="connsiteY6" fmla="*/ 723598 h 723598"/>
              <a:gd name="connsiteX7" fmla="*/ 0 w 2778939"/>
              <a:gd name="connsiteY7" fmla="*/ 602996 h 723598"/>
              <a:gd name="connsiteX8" fmla="*/ 0 w 2778939"/>
              <a:gd name="connsiteY8" fmla="*/ 120602 h 72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939" h="723598">
                <a:moveTo>
                  <a:pt x="0" y="120602"/>
                </a:moveTo>
                <a:cubicBezTo>
                  <a:pt x="0" y="53995"/>
                  <a:pt x="53995" y="0"/>
                  <a:pt x="120602" y="0"/>
                </a:cubicBezTo>
                <a:lnTo>
                  <a:pt x="2658337" y="0"/>
                </a:lnTo>
                <a:cubicBezTo>
                  <a:pt x="2724944" y="0"/>
                  <a:pt x="2778939" y="53995"/>
                  <a:pt x="2778939" y="120602"/>
                </a:cubicBezTo>
                <a:lnTo>
                  <a:pt x="2778939" y="602996"/>
                </a:lnTo>
                <a:cubicBezTo>
                  <a:pt x="2778939" y="669603"/>
                  <a:pt x="2724944" y="723598"/>
                  <a:pt x="2658337" y="723598"/>
                </a:cubicBezTo>
                <a:lnTo>
                  <a:pt x="120602" y="723598"/>
                </a:lnTo>
                <a:cubicBezTo>
                  <a:pt x="53995" y="723598"/>
                  <a:pt x="0" y="669603"/>
                  <a:pt x="0" y="602996"/>
                </a:cubicBezTo>
                <a:lnTo>
                  <a:pt x="0" y="120602"/>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8663" tIns="88663" rIns="88663" bIns="88663" numCol="1" spcCol="1270" anchor="ctr" anchorCtr="0">
            <a:noAutofit/>
          </a:bodyPr>
          <a:lstStyle/>
          <a:p>
            <a:pPr lvl="0" algn="ctr" defTabSz="622300">
              <a:lnSpc>
                <a:spcPct val="90000"/>
              </a:lnSpc>
              <a:spcBef>
                <a:spcPct val="0"/>
              </a:spcBef>
              <a:spcAft>
                <a:spcPct val="35000"/>
              </a:spcAft>
            </a:pPr>
            <a:r>
              <a:rPr lang="en-US" sz="1400" kern="1200" dirty="0" smtClean="0"/>
              <a:t>Join Technology Professionals group – can find potential collaborators</a:t>
            </a:r>
          </a:p>
        </p:txBody>
      </p:sp>
      <p:sp>
        <p:nvSpPr>
          <p:cNvPr id="26" name="Freeform 25"/>
          <p:cNvSpPr/>
          <p:nvPr/>
        </p:nvSpPr>
        <p:spPr>
          <a:xfrm>
            <a:off x="6320710" y="4325023"/>
            <a:ext cx="2289890" cy="1131862"/>
          </a:xfrm>
          <a:custGeom>
            <a:avLst/>
            <a:gdLst>
              <a:gd name="connsiteX0" fmla="*/ 0 w 2289890"/>
              <a:gd name="connsiteY0" fmla="*/ 188647 h 1131862"/>
              <a:gd name="connsiteX1" fmla="*/ 188647 w 2289890"/>
              <a:gd name="connsiteY1" fmla="*/ 0 h 1131862"/>
              <a:gd name="connsiteX2" fmla="*/ 2101243 w 2289890"/>
              <a:gd name="connsiteY2" fmla="*/ 0 h 1131862"/>
              <a:gd name="connsiteX3" fmla="*/ 2289890 w 2289890"/>
              <a:gd name="connsiteY3" fmla="*/ 188647 h 1131862"/>
              <a:gd name="connsiteX4" fmla="*/ 2289890 w 2289890"/>
              <a:gd name="connsiteY4" fmla="*/ 943215 h 1131862"/>
              <a:gd name="connsiteX5" fmla="*/ 2101243 w 2289890"/>
              <a:gd name="connsiteY5" fmla="*/ 1131862 h 1131862"/>
              <a:gd name="connsiteX6" fmla="*/ 188647 w 2289890"/>
              <a:gd name="connsiteY6" fmla="*/ 1131862 h 1131862"/>
              <a:gd name="connsiteX7" fmla="*/ 0 w 2289890"/>
              <a:gd name="connsiteY7" fmla="*/ 943215 h 1131862"/>
              <a:gd name="connsiteX8" fmla="*/ 0 w 2289890"/>
              <a:gd name="connsiteY8" fmla="*/ 188647 h 11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890" h="1131862">
                <a:moveTo>
                  <a:pt x="0" y="188647"/>
                </a:moveTo>
                <a:cubicBezTo>
                  <a:pt x="0" y="84460"/>
                  <a:pt x="84460" y="0"/>
                  <a:pt x="188647" y="0"/>
                </a:cubicBezTo>
                <a:lnTo>
                  <a:pt x="2101243" y="0"/>
                </a:lnTo>
                <a:cubicBezTo>
                  <a:pt x="2205430" y="0"/>
                  <a:pt x="2289890" y="84460"/>
                  <a:pt x="2289890" y="188647"/>
                </a:cubicBezTo>
                <a:lnTo>
                  <a:pt x="2289890" y="943215"/>
                </a:lnTo>
                <a:cubicBezTo>
                  <a:pt x="2289890" y="1047402"/>
                  <a:pt x="2205430" y="1131862"/>
                  <a:pt x="2101243" y="1131862"/>
                </a:cubicBezTo>
                <a:lnTo>
                  <a:pt x="188647" y="1131862"/>
                </a:lnTo>
                <a:cubicBezTo>
                  <a:pt x="84460" y="1131862"/>
                  <a:pt x="0" y="1047402"/>
                  <a:pt x="0" y="943215"/>
                </a:cubicBezTo>
                <a:lnTo>
                  <a:pt x="0" y="188647"/>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08593" tIns="108593" rIns="108593" bIns="108593" numCol="1" spcCol="1270" anchor="t" anchorCtr="0">
            <a:noAutofit/>
          </a:bodyPr>
          <a:lstStyle/>
          <a:p>
            <a:pPr lvl="0" algn="l" defTabSz="622300">
              <a:lnSpc>
                <a:spcPct val="90000"/>
              </a:lnSpc>
              <a:spcBef>
                <a:spcPct val="0"/>
              </a:spcBef>
              <a:spcAft>
                <a:spcPct val="35000"/>
              </a:spcAft>
            </a:pPr>
            <a:r>
              <a:rPr lang="en-US" sz="1400" kern="1200" dirty="0" smtClean="0"/>
              <a:t>Invite people to join group – Creates awareness</a:t>
            </a:r>
          </a:p>
          <a:p>
            <a:pPr marL="114300" lvl="1" indent="-114300" algn="l" defTabSz="622300">
              <a:lnSpc>
                <a:spcPct val="90000"/>
              </a:lnSpc>
              <a:spcBef>
                <a:spcPct val="0"/>
              </a:spcBef>
              <a:spcAft>
                <a:spcPct val="15000"/>
              </a:spcAft>
              <a:buChar char="••"/>
            </a:pPr>
            <a:r>
              <a:rPr lang="en-US" sz="1400" kern="1200" smtClean="0"/>
              <a:t>40% of the people invited, joined the group</a:t>
            </a:r>
            <a:endParaRPr lang="en-US" sz="1400" kern="1200" dirty="0" smtClean="0"/>
          </a:p>
        </p:txBody>
      </p:sp>
      <p:sp>
        <p:nvSpPr>
          <p:cNvPr id="27" name="Freeform 26"/>
          <p:cNvSpPr/>
          <p:nvPr/>
        </p:nvSpPr>
        <p:spPr>
          <a:xfrm>
            <a:off x="6324604" y="2871103"/>
            <a:ext cx="2653926" cy="920523"/>
          </a:xfrm>
          <a:custGeom>
            <a:avLst/>
            <a:gdLst>
              <a:gd name="connsiteX0" fmla="*/ 0 w 2653926"/>
              <a:gd name="connsiteY0" fmla="*/ 153424 h 920523"/>
              <a:gd name="connsiteX1" fmla="*/ 153424 w 2653926"/>
              <a:gd name="connsiteY1" fmla="*/ 0 h 920523"/>
              <a:gd name="connsiteX2" fmla="*/ 2500502 w 2653926"/>
              <a:gd name="connsiteY2" fmla="*/ 0 h 920523"/>
              <a:gd name="connsiteX3" fmla="*/ 2653926 w 2653926"/>
              <a:gd name="connsiteY3" fmla="*/ 153424 h 920523"/>
              <a:gd name="connsiteX4" fmla="*/ 2653926 w 2653926"/>
              <a:gd name="connsiteY4" fmla="*/ 767099 h 920523"/>
              <a:gd name="connsiteX5" fmla="*/ 2500502 w 2653926"/>
              <a:gd name="connsiteY5" fmla="*/ 920523 h 920523"/>
              <a:gd name="connsiteX6" fmla="*/ 153424 w 2653926"/>
              <a:gd name="connsiteY6" fmla="*/ 920523 h 920523"/>
              <a:gd name="connsiteX7" fmla="*/ 0 w 2653926"/>
              <a:gd name="connsiteY7" fmla="*/ 767099 h 920523"/>
              <a:gd name="connsiteX8" fmla="*/ 0 w 2653926"/>
              <a:gd name="connsiteY8" fmla="*/ 153424 h 9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926" h="920523">
                <a:moveTo>
                  <a:pt x="0" y="153424"/>
                </a:moveTo>
                <a:cubicBezTo>
                  <a:pt x="0" y="68690"/>
                  <a:pt x="68690" y="0"/>
                  <a:pt x="153424" y="0"/>
                </a:cubicBezTo>
                <a:lnTo>
                  <a:pt x="2500502" y="0"/>
                </a:lnTo>
                <a:cubicBezTo>
                  <a:pt x="2585236" y="0"/>
                  <a:pt x="2653926" y="68690"/>
                  <a:pt x="2653926" y="153424"/>
                </a:cubicBezTo>
                <a:lnTo>
                  <a:pt x="2653926" y="767099"/>
                </a:lnTo>
                <a:cubicBezTo>
                  <a:pt x="2653926" y="851833"/>
                  <a:pt x="2585236" y="920523"/>
                  <a:pt x="2500502" y="920523"/>
                </a:cubicBezTo>
                <a:lnTo>
                  <a:pt x="153424" y="920523"/>
                </a:lnTo>
                <a:cubicBezTo>
                  <a:pt x="68690" y="920523"/>
                  <a:pt x="0" y="851833"/>
                  <a:pt x="0" y="767099"/>
                </a:cubicBezTo>
                <a:lnTo>
                  <a:pt x="0" y="153424"/>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8276" tIns="98276" rIns="98276" bIns="98276" numCol="1" spcCol="1270" anchor="ctr" anchorCtr="0">
            <a:noAutofit/>
          </a:bodyPr>
          <a:lstStyle/>
          <a:p>
            <a:pPr lvl="0" algn="ctr" defTabSz="622300">
              <a:lnSpc>
                <a:spcPct val="90000"/>
              </a:lnSpc>
              <a:spcBef>
                <a:spcPct val="0"/>
              </a:spcBef>
              <a:spcAft>
                <a:spcPct val="35000"/>
              </a:spcAft>
            </a:pPr>
            <a:r>
              <a:rPr lang="en-US" sz="1400" kern="1200" dirty="0" smtClean="0"/>
              <a:t>Create groups for collaborators with Applications such as “</a:t>
            </a:r>
            <a:r>
              <a:rPr lang="en-US" sz="1400" kern="1200" dirty="0" err="1" smtClean="0"/>
              <a:t>Github</a:t>
            </a:r>
            <a:r>
              <a:rPr lang="en-US" sz="1400" kern="1200" dirty="0" smtClean="0"/>
              <a:t>” and “Projects and </a:t>
            </a:r>
            <a:r>
              <a:rPr lang="en-US" sz="1400" kern="1200" dirty="0" err="1" smtClean="0"/>
              <a:t>Teamspaces</a:t>
            </a:r>
            <a:r>
              <a:rPr lang="en-US" sz="1400" kern="1200" dirty="0" smtClean="0"/>
              <a:t>”</a:t>
            </a:r>
          </a:p>
        </p:txBody>
      </p:sp>
      <p:sp>
        <p:nvSpPr>
          <p:cNvPr id="28" name="Freeform 27"/>
          <p:cNvSpPr/>
          <p:nvPr/>
        </p:nvSpPr>
        <p:spPr>
          <a:xfrm>
            <a:off x="6172192" y="1310319"/>
            <a:ext cx="1703799" cy="652507"/>
          </a:xfrm>
          <a:custGeom>
            <a:avLst/>
            <a:gdLst>
              <a:gd name="connsiteX0" fmla="*/ 0 w 1703799"/>
              <a:gd name="connsiteY0" fmla="*/ 108753 h 652507"/>
              <a:gd name="connsiteX1" fmla="*/ 108753 w 1703799"/>
              <a:gd name="connsiteY1" fmla="*/ 0 h 652507"/>
              <a:gd name="connsiteX2" fmla="*/ 1595046 w 1703799"/>
              <a:gd name="connsiteY2" fmla="*/ 0 h 652507"/>
              <a:gd name="connsiteX3" fmla="*/ 1703799 w 1703799"/>
              <a:gd name="connsiteY3" fmla="*/ 108753 h 652507"/>
              <a:gd name="connsiteX4" fmla="*/ 1703799 w 1703799"/>
              <a:gd name="connsiteY4" fmla="*/ 543754 h 652507"/>
              <a:gd name="connsiteX5" fmla="*/ 1595046 w 1703799"/>
              <a:gd name="connsiteY5" fmla="*/ 652507 h 652507"/>
              <a:gd name="connsiteX6" fmla="*/ 108753 w 1703799"/>
              <a:gd name="connsiteY6" fmla="*/ 652507 h 652507"/>
              <a:gd name="connsiteX7" fmla="*/ 0 w 1703799"/>
              <a:gd name="connsiteY7" fmla="*/ 543754 h 652507"/>
              <a:gd name="connsiteX8" fmla="*/ 0 w 1703799"/>
              <a:gd name="connsiteY8" fmla="*/ 108753 h 6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799" h="652507">
                <a:moveTo>
                  <a:pt x="0" y="108753"/>
                </a:moveTo>
                <a:cubicBezTo>
                  <a:pt x="0" y="48690"/>
                  <a:pt x="48690" y="0"/>
                  <a:pt x="108753" y="0"/>
                </a:cubicBezTo>
                <a:lnTo>
                  <a:pt x="1595046" y="0"/>
                </a:lnTo>
                <a:cubicBezTo>
                  <a:pt x="1655109" y="0"/>
                  <a:pt x="1703799" y="48690"/>
                  <a:pt x="1703799" y="108753"/>
                </a:cubicBezTo>
                <a:lnTo>
                  <a:pt x="1703799" y="543754"/>
                </a:lnTo>
                <a:cubicBezTo>
                  <a:pt x="1703799" y="603817"/>
                  <a:pt x="1655109" y="652507"/>
                  <a:pt x="1595046" y="652507"/>
                </a:cubicBezTo>
                <a:lnTo>
                  <a:pt x="108753" y="652507"/>
                </a:lnTo>
                <a:cubicBezTo>
                  <a:pt x="48690" y="652507"/>
                  <a:pt x="0" y="603817"/>
                  <a:pt x="0" y="543754"/>
                </a:cubicBezTo>
                <a:lnTo>
                  <a:pt x="0" y="10875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5193" tIns="85193" rIns="85193" bIns="85193" numCol="1" spcCol="1270" anchor="ctr" anchorCtr="0">
            <a:noAutofit/>
          </a:bodyPr>
          <a:lstStyle/>
          <a:p>
            <a:pPr lvl="0" algn="ctr" defTabSz="622300">
              <a:lnSpc>
                <a:spcPct val="90000"/>
              </a:lnSpc>
              <a:spcBef>
                <a:spcPct val="0"/>
              </a:spcBef>
              <a:spcAft>
                <a:spcPct val="35000"/>
              </a:spcAft>
            </a:pPr>
            <a:r>
              <a:rPr lang="en-US" sz="1400" kern="1200" dirty="0" smtClean="0"/>
              <a:t>Post surveys on these group boards </a:t>
            </a:r>
          </a:p>
        </p:txBody>
      </p:sp>
      <p:sp>
        <p:nvSpPr>
          <p:cNvPr id="29" name="Freeform 28"/>
          <p:cNvSpPr/>
          <p:nvPr/>
        </p:nvSpPr>
        <p:spPr>
          <a:xfrm>
            <a:off x="3534853" y="613620"/>
            <a:ext cx="1799145" cy="739605"/>
          </a:xfrm>
          <a:custGeom>
            <a:avLst/>
            <a:gdLst>
              <a:gd name="connsiteX0" fmla="*/ 0 w 1799145"/>
              <a:gd name="connsiteY0" fmla="*/ 123270 h 739605"/>
              <a:gd name="connsiteX1" fmla="*/ 123270 w 1799145"/>
              <a:gd name="connsiteY1" fmla="*/ 0 h 739605"/>
              <a:gd name="connsiteX2" fmla="*/ 1675875 w 1799145"/>
              <a:gd name="connsiteY2" fmla="*/ 0 h 739605"/>
              <a:gd name="connsiteX3" fmla="*/ 1799145 w 1799145"/>
              <a:gd name="connsiteY3" fmla="*/ 123270 h 739605"/>
              <a:gd name="connsiteX4" fmla="*/ 1799145 w 1799145"/>
              <a:gd name="connsiteY4" fmla="*/ 616335 h 739605"/>
              <a:gd name="connsiteX5" fmla="*/ 1675875 w 1799145"/>
              <a:gd name="connsiteY5" fmla="*/ 739605 h 739605"/>
              <a:gd name="connsiteX6" fmla="*/ 123270 w 1799145"/>
              <a:gd name="connsiteY6" fmla="*/ 739605 h 739605"/>
              <a:gd name="connsiteX7" fmla="*/ 0 w 1799145"/>
              <a:gd name="connsiteY7" fmla="*/ 616335 h 739605"/>
              <a:gd name="connsiteX8" fmla="*/ 0 w 1799145"/>
              <a:gd name="connsiteY8" fmla="*/ 123270 h 73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145" h="739605">
                <a:moveTo>
                  <a:pt x="0" y="123270"/>
                </a:moveTo>
                <a:cubicBezTo>
                  <a:pt x="0" y="55190"/>
                  <a:pt x="55190" y="0"/>
                  <a:pt x="123270" y="0"/>
                </a:cubicBezTo>
                <a:lnTo>
                  <a:pt x="1675875" y="0"/>
                </a:lnTo>
                <a:cubicBezTo>
                  <a:pt x="1743955" y="0"/>
                  <a:pt x="1799145" y="55190"/>
                  <a:pt x="1799145" y="123270"/>
                </a:cubicBezTo>
                <a:lnTo>
                  <a:pt x="1799145" y="616335"/>
                </a:lnTo>
                <a:cubicBezTo>
                  <a:pt x="1799145" y="684415"/>
                  <a:pt x="1743955" y="739605"/>
                  <a:pt x="1675875" y="739605"/>
                </a:cubicBezTo>
                <a:lnTo>
                  <a:pt x="123270" y="739605"/>
                </a:lnTo>
                <a:cubicBezTo>
                  <a:pt x="55190" y="739605"/>
                  <a:pt x="0" y="684415"/>
                  <a:pt x="0" y="616335"/>
                </a:cubicBezTo>
                <a:lnTo>
                  <a:pt x="0" y="12327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9445" tIns="89445" rIns="89445" bIns="89445" numCol="1" spcCol="1270" anchor="ctr" anchorCtr="0">
            <a:noAutofit/>
          </a:bodyPr>
          <a:lstStyle/>
          <a:p>
            <a:pPr lvl="0" algn="ctr" defTabSz="622300">
              <a:lnSpc>
                <a:spcPct val="90000"/>
              </a:lnSpc>
              <a:spcBef>
                <a:spcPct val="0"/>
              </a:spcBef>
              <a:spcAft>
                <a:spcPct val="35000"/>
              </a:spcAft>
            </a:pPr>
            <a:r>
              <a:rPr lang="en-US" sz="1400" kern="1200" dirty="0" smtClean="0"/>
              <a:t>Provide access to Team members to post content </a:t>
            </a:r>
          </a:p>
        </p:txBody>
      </p:sp>
      <p:sp>
        <p:nvSpPr>
          <p:cNvPr id="30" name="Freeform 29"/>
          <p:cNvSpPr/>
          <p:nvPr/>
        </p:nvSpPr>
        <p:spPr>
          <a:xfrm>
            <a:off x="1066805" y="1196006"/>
            <a:ext cx="1763100" cy="728729"/>
          </a:xfrm>
          <a:custGeom>
            <a:avLst/>
            <a:gdLst>
              <a:gd name="connsiteX0" fmla="*/ 0 w 1763100"/>
              <a:gd name="connsiteY0" fmla="*/ 121457 h 728729"/>
              <a:gd name="connsiteX1" fmla="*/ 121457 w 1763100"/>
              <a:gd name="connsiteY1" fmla="*/ 0 h 728729"/>
              <a:gd name="connsiteX2" fmla="*/ 1641643 w 1763100"/>
              <a:gd name="connsiteY2" fmla="*/ 0 h 728729"/>
              <a:gd name="connsiteX3" fmla="*/ 1763100 w 1763100"/>
              <a:gd name="connsiteY3" fmla="*/ 121457 h 728729"/>
              <a:gd name="connsiteX4" fmla="*/ 1763100 w 1763100"/>
              <a:gd name="connsiteY4" fmla="*/ 607272 h 728729"/>
              <a:gd name="connsiteX5" fmla="*/ 1641643 w 1763100"/>
              <a:gd name="connsiteY5" fmla="*/ 728729 h 728729"/>
              <a:gd name="connsiteX6" fmla="*/ 121457 w 1763100"/>
              <a:gd name="connsiteY6" fmla="*/ 728729 h 728729"/>
              <a:gd name="connsiteX7" fmla="*/ 0 w 1763100"/>
              <a:gd name="connsiteY7" fmla="*/ 607272 h 728729"/>
              <a:gd name="connsiteX8" fmla="*/ 0 w 1763100"/>
              <a:gd name="connsiteY8" fmla="*/ 121457 h 7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100" h="728729">
                <a:moveTo>
                  <a:pt x="0" y="121457"/>
                </a:moveTo>
                <a:cubicBezTo>
                  <a:pt x="0" y="54378"/>
                  <a:pt x="54378" y="0"/>
                  <a:pt x="121457" y="0"/>
                </a:cubicBezTo>
                <a:lnTo>
                  <a:pt x="1641643" y="0"/>
                </a:lnTo>
                <a:cubicBezTo>
                  <a:pt x="1708722" y="0"/>
                  <a:pt x="1763100" y="54378"/>
                  <a:pt x="1763100" y="121457"/>
                </a:cubicBezTo>
                <a:lnTo>
                  <a:pt x="1763100" y="607272"/>
                </a:lnTo>
                <a:cubicBezTo>
                  <a:pt x="1763100" y="674351"/>
                  <a:pt x="1708722" y="728729"/>
                  <a:pt x="1641643" y="728729"/>
                </a:cubicBezTo>
                <a:lnTo>
                  <a:pt x="121457" y="728729"/>
                </a:lnTo>
                <a:cubicBezTo>
                  <a:pt x="54378" y="728729"/>
                  <a:pt x="0" y="674351"/>
                  <a:pt x="0" y="607272"/>
                </a:cubicBezTo>
                <a:lnTo>
                  <a:pt x="0" y="121457"/>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8914" tIns="88914" rIns="88914" bIns="88914" numCol="1" spcCol="1270" anchor="ctr" anchorCtr="0">
            <a:noAutofit/>
          </a:bodyPr>
          <a:lstStyle/>
          <a:p>
            <a:pPr lvl="0" algn="ctr" defTabSz="622300">
              <a:lnSpc>
                <a:spcPct val="90000"/>
              </a:lnSpc>
              <a:spcBef>
                <a:spcPct val="0"/>
              </a:spcBef>
              <a:spcAft>
                <a:spcPct val="35000"/>
              </a:spcAft>
            </a:pPr>
            <a:r>
              <a:rPr lang="en-US" sz="1400" kern="1200" dirty="0" smtClean="0"/>
              <a:t>Implement </a:t>
            </a:r>
            <a:r>
              <a:rPr lang="en-US" sz="1400" kern="1200" dirty="0" err="1" smtClean="0"/>
              <a:t>Linkedin</a:t>
            </a:r>
            <a:r>
              <a:rPr lang="en-US" sz="1400" kern="1200" dirty="0" smtClean="0"/>
              <a:t> button on the website</a:t>
            </a:r>
          </a:p>
        </p:txBody>
      </p:sp>
      <p:sp>
        <p:nvSpPr>
          <p:cNvPr id="31" name="Freeform 30"/>
          <p:cNvSpPr/>
          <p:nvPr/>
        </p:nvSpPr>
        <p:spPr>
          <a:xfrm>
            <a:off x="304810" y="2985409"/>
            <a:ext cx="2103633" cy="539527"/>
          </a:xfrm>
          <a:custGeom>
            <a:avLst/>
            <a:gdLst>
              <a:gd name="connsiteX0" fmla="*/ 0 w 2103633"/>
              <a:gd name="connsiteY0" fmla="*/ 89923 h 539527"/>
              <a:gd name="connsiteX1" fmla="*/ 89923 w 2103633"/>
              <a:gd name="connsiteY1" fmla="*/ 0 h 539527"/>
              <a:gd name="connsiteX2" fmla="*/ 2013710 w 2103633"/>
              <a:gd name="connsiteY2" fmla="*/ 0 h 539527"/>
              <a:gd name="connsiteX3" fmla="*/ 2103633 w 2103633"/>
              <a:gd name="connsiteY3" fmla="*/ 89923 h 539527"/>
              <a:gd name="connsiteX4" fmla="*/ 2103633 w 2103633"/>
              <a:gd name="connsiteY4" fmla="*/ 449604 h 539527"/>
              <a:gd name="connsiteX5" fmla="*/ 2013710 w 2103633"/>
              <a:gd name="connsiteY5" fmla="*/ 539527 h 539527"/>
              <a:gd name="connsiteX6" fmla="*/ 89923 w 2103633"/>
              <a:gd name="connsiteY6" fmla="*/ 539527 h 539527"/>
              <a:gd name="connsiteX7" fmla="*/ 0 w 2103633"/>
              <a:gd name="connsiteY7" fmla="*/ 449604 h 539527"/>
              <a:gd name="connsiteX8" fmla="*/ 0 w 2103633"/>
              <a:gd name="connsiteY8" fmla="*/ 89923 h 5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633" h="539527">
                <a:moveTo>
                  <a:pt x="0" y="89923"/>
                </a:moveTo>
                <a:cubicBezTo>
                  <a:pt x="0" y="40260"/>
                  <a:pt x="40260" y="0"/>
                  <a:pt x="89923" y="0"/>
                </a:cubicBezTo>
                <a:lnTo>
                  <a:pt x="2013710" y="0"/>
                </a:lnTo>
                <a:cubicBezTo>
                  <a:pt x="2063373" y="0"/>
                  <a:pt x="2103633" y="40260"/>
                  <a:pt x="2103633" y="89923"/>
                </a:cubicBezTo>
                <a:lnTo>
                  <a:pt x="2103633" y="449604"/>
                </a:lnTo>
                <a:cubicBezTo>
                  <a:pt x="2103633" y="499267"/>
                  <a:pt x="2063373" y="539527"/>
                  <a:pt x="2013710" y="539527"/>
                </a:cubicBezTo>
                <a:lnTo>
                  <a:pt x="89923" y="539527"/>
                </a:lnTo>
                <a:cubicBezTo>
                  <a:pt x="40260" y="539527"/>
                  <a:pt x="0" y="499267"/>
                  <a:pt x="0" y="449604"/>
                </a:cubicBezTo>
                <a:lnTo>
                  <a:pt x="0" y="8992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79678" tIns="79678" rIns="79678" bIns="79678" numCol="1" spcCol="1270" anchor="ctr" anchorCtr="0">
            <a:noAutofit/>
          </a:bodyPr>
          <a:lstStyle/>
          <a:p>
            <a:pPr lvl="0" algn="ctr" defTabSz="622300">
              <a:lnSpc>
                <a:spcPct val="90000"/>
              </a:lnSpc>
              <a:spcBef>
                <a:spcPct val="0"/>
              </a:spcBef>
              <a:spcAft>
                <a:spcPct val="35000"/>
              </a:spcAft>
            </a:pPr>
            <a:r>
              <a:rPr lang="en-US" sz="1400" kern="1200" dirty="0" smtClean="0"/>
              <a:t>Post keywords so people can find OpenH20</a:t>
            </a:r>
          </a:p>
        </p:txBody>
      </p:sp>
      <p:sp>
        <p:nvSpPr>
          <p:cNvPr id="32" name="Freeform 31"/>
          <p:cNvSpPr/>
          <p:nvPr/>
        </p:nvSpPr>
        <p:spPr>
          <a:xfrm>
            <a:off x="284026" y="4526656"/>
            <a:ext cx="1773375" cy="598480"/>
          </a:xfrm>
          <a:custGeom>
            <a:avLst/>
            <a:gdLst>
              <a:gd name="connsiteX0" fmla="*/ 0 w 1773375"/>
              <a:gd name="connsiteY0" fmla="*/ 99749 h 598480"/>
              <a:gd name="connsiteX1" fmla="*/ 99749 w 1773375"/>
              <a:gd name="connsiteY1" fmla="*/ 0 h 598480"/>
              <a:gd name="connsiteX2" fmla="*/ 1673626 w 1773375"/>
              <a:gd name="connsiteY2" fmla="*/ 0 h 598480"/>
              <a:gd name="connsiteX3" fmla="*/ 1773375 w 1773375"/>
              <a:gd name="connsiteY3" fmla="*/ 99749 h 598480"/>
              <a:gd name="connsiteX4" fmla="*/ 1773375 w 1773375"/>
              <a:gd name="connsiteY4" fmla="*/ 498731 h 598480"/>
              <a:gd name="connsiteX5" fmla="*/ 1673626 w 1773375"/>
              <a:gd name="connsiteY5" fmla="*/ 598480 h 598480"/>
              <a:gd name="connsiteX6" fmla="*/ 99749 w 1773375"/>
              <a:gd name="connsiteY6" fmla="*/ 598480 h 598480"/>
              <a:gd name="connsiteX7" fmla="*/ 0 w 1773375"/>
              <a:gd name="connsiteY7" fmla="*/ 498731 h 598480"/>
              <a:gd name="connsiteX8" fmla="*/ 0 w 1773375"/>
              <a:gd name="connsiteY8" fmla="*/ 99749 h 59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3375" h="598480">
                <a:moveTo>
                  <a:pt x="0" y="99749"/>
                </a:moveTo>
                <a:cubicBezTo>
                  <a:pt x="0" y="44659"/>
                  <a:pt x="44659" y="0"/>
                  <a:pt x="99749" y="0"/>
                </a:cubicBezTo>
                <a:lnTo>
                  <a:pt x="1673626" y="0"/>
                </a:lnTo>
                <a:cubicBezTo>
                  <a:pt x="1728716" y="0"/>
                  <a:pt x="1773375" y="44659"/>
                  <a:pt x="1773375" y="99749"/>
                </a:cubicBezTo>
                <a:lnTo>
                  <a:pt x="1773375" y="498731"/>
                </a:lnTo>
                <a:cubicBezTo>
                  <a:pt x="1773375" y="553821"/>
                  <a:pt x="1728716" y="598480"/>
                  <a:pt x="1673626" y="598480"/>
                </a:cubicBezTo>
                <a:lnTo>
                  <a:pt x="99749" y="598480"/>
                </a:lnTo>
                <a:cubicBezTo>
                  <a:pt x="44659" y="598480"/>
                  <a:pt x="0" y="553821"/>
                  <a:pt x="0" y="498731"/>
                </a:cubicBezTo>
                <a:lnTo>
                  <a:pt x="0" y="99749"/>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2555" tIns="82555" rIns="82555" bIns="82555" numCol="1" spcCol="1270" anchor="ctr" anchorCtr="0">
            <a:noAutofit/>
          </a:bodyPr>
          <a:lstStyle/>
          <a:p>
            <a:pPr lvl="0" algn="ctr" defTabSz="622300">
              <a:lnSpc>
                <a:spcPct val="90000"/>
              </a:lnSpc>
              <a:spcBef>
                <a:spcPct val="0"/>
              </a:spcBef>
              <a:spcAft>
                <a:spcPct val="35000"/>
              </a:spcAft>
            </a:pPr>
            <a:r>
              <a:rPr lang="en-US" sz="1400" kern="1200" dirty="0" smtClean="0"/>
              <a:t>Post job openings on the group boards</a:t>
            </a:r>
          </a:p>
        </p:txBody>
      </p:sp>
      <p:sp>
        <p:nvSpPr>
          <p:cNvPr id="33" name="Freeform 32"/>
          <p:cNvSpPr/>
          <p:nvPr/>
        </p:nvSpPr>
        <p:spPr>
          <a:xfrm>
            <a:off x="1523997" y="5816525"/>
            <a:ext cx="1771443" cy="719365"/>
          </a:xfrm>
          <a:custGeom>
            <a:avLst/>
            <a:gdLst>
              <a:gd name="connsiteX0" fmla="*/ 0 w 1771443"/>
              <a:gd name="connsiteY0" fmla="*/ 119897 h 719365"/>
              <a:gd name="connsiteX1" fmla="*/ 119897 w 1771443"/>
              <a:gd name="connsiteY1" fmla="*/ 0 h 719365"/>
              <a:gd name="connsiteX2" fmla="*/ 1651546 w 1771443"/>
              <a:gd name="connsiteY2" fmla="*/ 0 h 719365"/>
              <a:gd name="connsiteX3" fmla="*/ 1771443 w 1771443"/>
              <a:gd name="connsiteY3" fmla="*/ 119897 h 719365"/>
              <a:gd name="connsiteX4" fmla="*/ 1771443 w 1771443"/>
              <a:gd name="connsiteY4" fmla="*/ 599468 h 719365"/>
              <a:gd name="connsiteX5" fmla="*/ 1651546 w 1771443"/>
              <a:gd name="connsiteY5" fmla="*/ 719365 h 719365"/>
              <a:gd name="connsiteX6" fmla="*/ 119897 w 1771443"/>
              <a:gd name="connsiteY6" fmla="*/ 719365 h 719365"/>
              <a:gd name="connsiteX7" fmla="*/ 0 w 1771443"/>
              <a:gd name="connsiteY7" fmla="*/ 599468 h 719365"/>
              <a:gd name="connsiteX8" fmla="*/ 0 w 1771443"/>
              <a:gd name="connsiteY8" fmla="*/ 119897 h 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443" h="719365">
                <a:moveTo>
                  <a:pt x="0" y="119897"/>
                </a:moveTo>
                <a:cubicBezTo>
                  <a:pt x="0" y="53680"/>
                  <a:pt x="53680" y="0"/>
                  <a:pt x="119897" y="0"/>
                </a:cubicBezTo>
                <a:lnTo>
                  <a:pt x="1651546" y="0"/>
                </a:lnTo>
                <a:cubicBezTo>
                  <a:pt x="1717763" y="0"/>
                  <a:pt x="1771443" y="53680"/>
                  <a:pt x="1771443" y="119897"/>
                </a:cubicBezTo>
                <a:lnTo>
                  <a:pt x="1771443" y="599468"/>
                </a:lnTo>
                <a:cubicBezTo>
                  <a:pt x="1771443" y="665685"/>
                  <a:pt x="1717763" y="719365"/>
                  <a:pt x="1651546" y="719365"/>
                </a:cubicBezTo>
                <a:lnTo>
                  <a:pt x="119897" y="719365"/>
                </a:lnTo>
                <a:cubicBezTo>
                  <a:pt x="53680" y="719365"/>
                  <a:pt x="0" y="665685"/>
                  <a:pt x="0" y="599468"/>
                </a:cubicBezTo>
                <a:lnTo>
                  <a:pt x="0" y="119897"/>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8457" tIns="88457" rIns="88457" bIns="88457" numCol="1" spcCol="1270" anchor="ctr" anchorCtr="0">
            <a:noAutofit/>
          </a:bodyPr>
          <a:lstStyle/>
          <a:p>
            <a:pPr lvl="0" algn="ctr" defTabSz="622300">
              <a:lnSpc>
                <a:spcPct val="90000"/>
              </a:lnSpc>
              <a:spcBef>
                <a:spcPct val="0"/>
              </a:spcBef>
              <a:spcAft>
                <a:spcPct val="35000"/>
              </a:spcAft>
            </a:pPr>
            <a:r>
              <a:rPr lang="en-US" sz="1400" kern="1200" dirty="0" smtClean="0"/>
              <a:t>Post promotions and discussions on these group forums</a:t>
            </a:r>
          </a:p>
        </p:txBody>
      </p:sp>
      <p:sp>
        <p:nvSpPr>
          <p:cNvPr id="35" name="TextBox 34"/>
          <p:cNvSpPr txBox="1"/>
          <p:nvPr/>
        </p:nvSpPr>
        <p:spPr>
          <a:xfrm>
            <a:off x="2424958" y="3123973"/>
            <a:ext cx="3895752" cy="1200329"/>
          </a:xfrm>
          <a:prstGeom prst="rect">
            <a:avLst/>
          </a:prstGeom>
          <a:noFill/>
        </p:spPr>
        <p:txBody>
          <a:bodyPr wrap="square" rtlCol="0">
            <a:spAutoFit/>
          </a:bodyPr>
          <a:lstStyle/>
          <a:p>
            <a:pPr algn="ctr"/>
            <a:r>
              <a:rPr lang="en-US" sz="3600" i="1" dirty="0" smtClean="0">
                <a:solidFill>
                  <a:srgbClr val="FF0000"/>
                </a:solidFill>
                <a:latin typeface="+mn-lt"/>
              </a:rPr>
              <a:t>How to find collaborators? </a:t>
            </a:r>
            <a:endParaRPr lang="en-US" sz="3600" i="1" dirty="0">
              <a:solidFill>
                <a:srgbClr val="FF0000"/>
              </a:solidFill>
              <a:latin typeface="+mn-lt"/>
            </a:endParaRPr>
          </a:p>
        </p:txBody>
      </p:sp>
      <p:sp>
        <p:nvSpPr>
          <p:cNvPr id="36" name="Title 1"/>
          <p:cNvSpPr txBox="1">
            <a:spLocks/>
          </p:cNvSpPr>
          <p:nvPr/>
        </p:nvSpPr>
        <p:spPr>
          <a:xfrm>
            <a:off x="475488" y="13164"/>
            <a:ext cx="8229600" cy="6096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spcBef>
                <a:spcPts val="0"/>
              </a:spcBef>
              <a:buSzPct val="100000"/>
            </a:pPr>
            <a:r>
              <a:rPr lang="en-US" sz="3600" b="1" dirty="0">
                <a:solidFill>
                  <a:schemeClr val="dk1"/>
                </a:solidFill>
                <a:latin typeface="Arial"/>
                <a:ea typeface="Arial"/>
                <a:cs typeface="Arial"/>
              </a:rPr>
              <a:t>Experiments and Strategy</a:t>
            </a:r>
          </a:p>
        </p:txBody>
      </p:sp>
      <p:pic>
        <p:nvPicPr>
          <p:cNvPr id="37" name="Picture 11" descr="http://ccshipping.com/images/social-truck_linkedin.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60208" y="762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5" name="Rectangle 1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48675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67512"/>
          </a:xfrm>
        </p:spPr>
        <p:txBody>
          <a:bodyPr>
            <a:normAutofit/>
          </a:bodyPr>
          <a:lstStyle/>
          <a:p>
            <a:pPr>
              <a:spcBef>
                <a:spcPts val="0"/>
              </a:spcBef>
              <a:buSzPct val="100000"/>
            </a:pPr>
            <a:r>
              <a:rPr lang="en-US" sz="3600" b="1" dirty="0">
                <a:solidFill>
                  <a:schemeClr val="dk1"/>
                </a:solidFill>
                <a:latin typeface="Arial"/>
                <a:ea typeface="Arial"/>
                <a:cs typeface="Arial"/>
              </a:rPr>
              <a:t>Pros and Cons</a:t>
            </a:r>
          </a:p>
        </p:txBody>
      </p:sp>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99604800"/>
              </p:ext>
            </p:extLst>
          </p:nvPr>
        </p:nvGraphicFramePr>
        <p:xfrm>
          <a:off x="152400" y="838200"/>
          <a:ext cx="8915400" cy="5841288"/>
        </p:xfrm>
        <a:graphic>
          <a:graphicData uri="http://schemas.openxmlformats.org/drawingml/2006/table">
            <a:tbl>
              <a:tblPr firstRow="1" bandRow="1">
                <a:tableStyleId>{284E427A-3D55-4303-BF80-6455036E1DE7}</a:tableStyleId>
              </a:tblPr>
              <a:tblGrid>
                <a:gridCol w="1752600"/>
                <a:gridCol w="4038600"/>
                <a:gridCol w="3124200"/>
              </a:tblGrid>
              <a:tr h="614666">
                <a:tc>
                  <a:txBody>
                    <a:bodyPr/>
                    <a:lstStyle/>
                    <a:p>
                      <a:pPr algn="ctr"/>
                      <a:r>
                        <a:rPr lang="en-US" sz="2000" dirty="0" smtClean="0"/>
                        <a:t>Networking</a:t>
                      </a:r>
                      <a:r>
                        <a:rPr lang="en-US" sz="2000" baseline="0" dirty="0" smtClean="0"/>
                        <a:t> site</a:t>
                      </a:r>
                      <a:endParaRPr lang="en-US" sz="2000" dirty="0"/>
                    </a:p>
                  </a:txBody>
                  <a:tcPr/>
                </a:tc>
                <a:tc>
                  <a:txBody>
                    <a:bodyPr/>
                    <a:lstStyle/>
                    <a:p>
                      <a:pPr algn="ctr"/>
                      <a:r>
                        <a:rPr lang="en-US" sz="2000" dirty="0" smtClean="0"/>
                        <a:t>Pros</a:t>
                      </a:r>
                      <a:endParaRPr lang="en-US" sz="2000" dirty="0"/>
                    </a:p>
                  </a:txBody>
                  <a:tcPr/>
                </a:tc>
                <a:tc>
                  <a:txBody>
                    <a:bodyPr/>
                    <a:lstStyle/>
                    <a:p>
                      <a:pPr algn="ctr"/>
                      <a:r>
                        <a:rPr lang="en-US" sz="2000" dirty="0" smtClean="0"/>
                        <a:t>Cons</a:t>
                      </a:r>
                      <a:endParaRPr lang="en-US" sz="2000" dirty="0"/>
                    </a:p>
                  </a:txBody>
                  <a:tcPr/>
                </a:tc>
              </a:tr>
              <a:tr h="2089083">
                <a:tc>
                  <a:txBody>
                    <a:bodyPr/>
                    <a:lstStyle/>
                    <a:p>
                      <a:pPr algn="ctr"/>
                      <a:endParaRPr lang="en-US" sz="2800" dirty="0"/>
                    </a:p>
                  </a:txBody>
                  <a:tcPr/>
                </a:tc>
                <a:tc>
                  <a:txBody>
                    <a:bodyPr/>
                    <a:lstStyle/>
                    <a:p>
                      <a:pPr algn="l"/>
                      <a:r>
                        <a:rPr lang="en-US" sz="1600" dirty="0" smtClean="0"/>
                        <a:t>Bigger user base</a:t>
                      </a:r>
                      <a:r>
                        <a:rPr lang="en-US" sz="1600" baseline="0" dirty="0" smtClean="0"/>
                        <a:t> – increases visibility</a:t>
                      </a:r>
                      <a:endParaRPr lang="en-US" sz="1600" dirty="0"/>
                    </a:p>
                  </a:txBody>
                  <a:tcPr/>
                </a:tc>
                <a:tc>
                  <a:txBody>
                    <a:bodyPr/>
                    <a:lstStyle/>
                    <a:p>
                      <a:pPr marL="342900" indent="-342900" algn="l">
                        <a:buFont typeface="+mj-lt"/>
                        <a:buAutoNum type="arabicPeriod"/>
                      </a:pPr>
                      <a:r>
                        <a:rPr lang="en-US" sz="1600" dirty="0" smtClean="0"/>
                        <a:t>User</a:t>
                      </a:r>
                      <a:r>
                        <a:rPr lang="en-US" sz="1600" baseline="0" dirty="0" smtClean="0"/>
                        <a:t> base mostly younger</a:t>
                      </a:r>
                    </a:p>
                    <a:p>
                      <a:pPr marL="342900" indent="-342900" algn="l">
                        <a:buFont typeface="+mj-lt"/>
                        <a:buAutoNum type="arabicPeriod"/>
                      </a:pPr>
                      <a:r>
                        <a:rPr lang="en-US" sz="1600" baseline="0" dirty="0" smtClean="0"/>
                        <a:t>Limited interaction between users</a:t>
                      </a:r>
                    </a:p>
                    <a:p>
                      <a:pPr marL="342900" indent="-342900" algn="l">
                        <a:buFont typeface="+mj-lt"/>
                        <a:buAutoNum type="arabicPeriod"/>
                      </a:pPr>
                      <a:r>
                        <a:rPr lang="en-US" sz="1600" baseline="0" dirty="0" smtClean="0"/>
                        <a:t>Limited space to post content</a:t>
                      </a:r>
                    </a:p>
                    <a:p>
                      <a:pPr marL="342900" indent="-342900" algn="l">
                        <a:buFont typeface="+mj-lt"/>
                        <a:buAutoNum type="arabicPeriod"/>
                      </a:pPr>
                      <a:r>
                        <a:rPr lang="en-US" sz="1600" baseline="0" dirty="0" smtClean="0"/>
                        <a:t>Hard to find industry key  people</a:t>
                      </a:r>
                      <a:endParaRPr lang="en-US" sz="1600" dirty="0"/>
                    </a:p>
                  </a:txBody>
                  <a:tcPr/>
                </a:tc>
              </a:tr>
              <a:tr h="1119357">
                <a:tc>
                  <a:txBody>
                    <a:bodyPr/>
                    <a:lstStyle/>
                    <a:p>
                      <a:pPr algn="ctr"/>
                      <a:endParaRPr lang="en-US" sz="2800" dirty="0"/>
                    </a:p>
                  </a:txBody>
                  <a:tcPr/>
                </a:tc>
                <a:tc>
                  <a:txBody>
                    <a:bodyPr/>
                    <a:lstStyle/>
                    <a:p>
                      <a:pPr marL="342900" indent="-342900" algn="l">
                        <a:buFont typeface="+mj-lt"/>
                        <a:buAutoNum type="arabicPeriod"/>
                      </a:pPr>
                      <a:r>
                        <a:rPr lang="en-US" sz="1600" dirty="0" smtClean="0"/>
                        <a:t>Great</a:t>
                      </a:r>
                      <a:r>
                        <a:rPr lang="en-US" sz="1600" baseline="0" dirty="0" smtClean="0"/>
                        <a:t> to find Industry key people</a:t>
                      </a:r>
                    </a:p>
                    <a:p>
                      <a:pPr marL="342900" indent="-342900" algn="l">
                        <a:buFont typeface="+mj-lt"/>
                        <a:buAutoNum type="arabicPeriod"/>
                      </a:pPr>
                      <a:r>
                        <a:rPr lang="en-US" sz="1600" baseline="0" dirty="0" smtClean="0"/>
                        <a:t>Faster way to connect with people</a:t>
                      </a:r>
                    </a:p>
                    <a:p>
                      <a:pPr marL="342900" indent="-342900" algn="l">
                        <a:buFont typeface="+mj-lt"/>
                        <a:buAutoNum type="arabicPeriod"/>
                      </a:pPr>
                      <a:r>
                        <a:rPr lang="en-US" sz="1600" baseline="0" dirty="0" smtClean="0"/>
                        <a:t>Target audience can find us with #tags</a:t>
                      </a:r>
                    </a:p>
                    <a:p>
                      <a:pPr marL="342900" indent="-342900" algn="l">
                        <a:buFont typeface="+mj-lt"/>
                        <a:buAutoNum type="arabicPeriod"/>
                      </a:pPr>
                      <a:r>
                        <a:rPr lang="en-US" sz="1600" baseline="0" dirty="0" smtClean="0"/>
                        <a:t>Search engine indexed</a:t>
                      </a:r>
                      <a:endParaRPr lang="en-US" sz="1600" dirty="0"/>
                    </a:p>
                  </a:txBody>
                  <a:tcPr/>
                </a:tc>
                <a:tc>
                  <a:txBody>
                    <a:bodyPr/>
                    <a:lstStyle/>
                    <a:p>
                      <a:pPr algn="l"/>
                      <a:r>
                        <a:rPr lang="en-US" sz="1600" dirty="0" smtClean="0"/>
                        <a:t>Limited space available</a:t>
                      </a:r>
                      <a:r>
                        <a:rPr lang="en-US" sz="1600" baseline="0" dirty="0" smtClean="0"/>
                        <a:t> to post content</a:t>
                      </a:r>
                    </a:p>
                    <a:p>
                      <a:pPr algn="l"/>
                      <a:endParaRPr lang="en-US" sz="1600" dirty="0"/>
                    </a:p>
                  </a:txBody>
                  <a:tcPr/>
                </a:tc>
              </a:tr>
              <a:tr h="1931808">
                <a:tc>
                  <a:txBody>
                    <a:bodyPr/>
                    <a:lstStyle/>
                    <a:p>
                      <a:pPr algn="ctr"/>
                      <a:endParaRPr lang="en-US" sz="2800" dirty="0"/>
                    </a:p>
                  </a:txBody>
                  <a:tcPr/>
                </a:tc>
                <a:tc>
                  <a:txBody>
                    <a:bodyPr/>
                    <a:lstStyle/>
                    <a:p>
                      <a:pPr marL="342900" indent="-342900" algn="l">
                        <a:buFont typeface="+mj-lt"/>
                        <a:buAutoNum type="arabicPeriod"/>
                      </a:pPr>
                      <a:r>
                        <a:rPr lang="en-US" sz="1600" dirty="0" smtClean="0"/>
                        <a:t>Great</a:t>
                      </a:r>
                      <a:r>
                        <a:rPr lang="en-US" sz="1600" baseline="0" dirty="0" smtClean="0"/>
                        <a:t> to find Industry key people</a:t>
                      </a:r>
                    </a:p>
                    <a:p>
                      <a:pPr marL="342900" indent="-342900" algn="l">
                        <a:buFont typeface="+mj-lt"/>
                        <a:buAutoNum type="arabicPeriod"/>
                      </a:pPr>
                      <a:r>
                        <a:rPr lang="en-US" sz="1600" baseline="0" dirty="0" smtClean="0"/>
                        <a:t>Huge base of  technical collaborators available and can filter  out with geographic location</a:t>
                      </a:r>
                    </a:p>
                    <a:p>
                      <a:pPr marL="342900" indent="-342900" algn="l">
                        <a:buFont typeface="+mj-lt"/>
                        <a:buAutoNum type="arabicPeriod"/>
                      </a:pPr>
                      <a:r>
                        <a:rPr lang="en-US" sz="1600" baseline="0" dirty="0" smtClean="0"/>
                        <a:t>Search engine indexed and higher page rank on Google</a:t>
                      </a:r>
                    </a:p>
                    <a:p>
                      <a:pPr marL="342900" indent="-342900" algn="l">
                        <a:buFont typeface="+mj-lt"/>
                        <a:buAutoNum type="arabicPeriod"/>
                      </a:pPr>
                      <a:r>
                        <a:rPr lang="en-US" sz="1600" baseline="0" dirty="0" smtClean="0"/>
                        <a:t>Higher interaction between users</a:t>
                      </a:r>
                      <a:endParaRPr lang="en-US" sz="1600" dirty="0"/>
                    </a:p>
                  </a:txBody>
                  <a:tcPr/>
                </a:tc>
                <a:tc>
                  <a:txBody>
                    <a:bodyPr/>
                    <a:lstStyle/>
                    <a:p>
                      <a:pPr marL="342900" indent="-342900" algn="l">
                        <a:buFont typeface="+mj-lt"/>
                        <a:buAutoNum type="arabicPeriod"/>
                      </a:pPr>
                      <a:r>
                        <a:rPr lang="en-US" sz="1600" dirty="0" smtClean="0"/>
                        <a:t>No #tags</a:t>
                      </a:r>
                      <a:r>
                        <a:rPr lang="en-US" sz="1600" baseline="0" dirty="0" smtClean="0"/>
                        <a:t> available for people to find us</a:t>
                      </a:r>
                    </a:p>
                    <a:p>
                      <a:pPr marL="342900" indent="-342900" algn="l">
                        <a:buFont typeface="+mj-lt"/>
                        <a:buAutoNum type="arabicPeriod"/>
                      </a:pPr>
                      <a:r>
                        <a:rPr lang="en-US" sz="1600" baseline="0" dirty="0" smtClean="0"/>
                        <a:t>Need to reach out to people individually</a:t>
                      </a:r>
                    </a:p>
                    <a:p>
                      <a:pPr marL="342900" indent="-342900" algn="l">
                        <a:buFont typeface="+mj-lt"/>
                        <a:buAutoNum type="arabicPeriod"/>
                      </a:pPr>
                      <a:r>
                        <a:rPr lang="en-US" sz="1600" baseline="0" dirty="0" smtClean="0"/>
                        <a:t>Limited space to post content</a:t>
                      </a:r>
                      <a:endParaRPr lang="en-US" sz="1600" dirty="0"/>
                    </a:p>
                  </a:txBody>
                  <a:tcPr/>
                </a:tc>
              </a:tr>
            </a:tbl>
          </a:graphicData>
        </a:graphic>
      </p:graphicFrame>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pic>
        <p:nvPicPr>
          <p:cNvPr id="5" name="Picture 11" descr="http://ccshipping.com/images/social-truck_linkedin.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7463" y="5181600"/>
            <a:ext cx="1371600" cy="1371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4" descr="http://thepoliticalcarnival.net/wp-content/uploads/2012/03/twitter-logo1.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084" y="3657600"/>
            <a:ext cx="996043" cy="996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9" descr="http://tempebicycle.com/merchant/1513/images/site/facebook-logo.jpg"/>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366826" y="2049084"/>
            <a:ext cx="1444626" cy="5635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04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56"/>
        <p:cNvGrpSpPr/>
        <p:nvPr/>
      </p:nvGrpSpPr>
      <p:grpSpPr>
        <a:xfrm>
          <a:off x="0" y="0"/>
          <a:ext cx="0" cy="0"/>
          <a:chOff x="0" y="0"/>
          <a:chExt cx="0" cy="0"/>
        </a:xfrm>
      </p:grpSpPr>
      <p:sp>
        <p:nvSpPr>
          <p:cNvPr id="1057" name="Shape 1057"/>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Tools and Methodologies</a:t>
            </a:r>
            <a:endParaRPr lang="en"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80495762"/>
              </p:ext>
            </p:extLst>
          </p:nvPr>
        </p:nvGraphicFramePr>
        <p:xfrm>
          <a:off x="876300" y="1549400"/>
          <a:ext cx="7391400" cy="492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1230" y="0"/>
            <a:ext cx="8229600" cy="1143000"/>
          </a:xfrm>
        </p:spPr>
        <p:txBody>
          <a:bodyPr>
            <a:normAutofit/>
          </a:bodyPr>
          <a:lstStyle/>
          <a:p>
            <a:pPr>
              <a:spcBef>
                <a:spcPts val="0"/>
              </a:spcBef>
              <a:buSzPct val="100000"/>
            </a:pPr>
            <a:r>
              <a:rPr lang="en-US" sz="3600" b="1" dirty="0">
                <a:solidFill>
                  <a:schemeClr val="dk1"/>
                </a:solidFill>
                <a:latin typeface="Arial"/>
                <a:ea typeface="Arial"/>
                <a:cs typeface="Arial"/>
              </a:rPr>
              <a:t>Blogs for </a:t>
            </a:r>
            <a:r>
              <a:rPr lang="en-US" sz="3600" b="1" dirty="0" smtClean="0">
                <a:solidFill>
                  <a:schemeClr val="dk1"/>
                </a:solidFill>
                <a:latin typeface="Arial"/>
                <a:ea typeface="Arial"/>
                <a:cs typeface="Arial"/>
              </a:rPr>
              <a:t>OpenH20</a:t>
            </a:r>
            <a:endParaRPr lang="en-US" sz="3600" b="1" dirty="0">
              <a:solidFill>
                <a:schemeClr val="dk1"/>
              </a:solidFill>
              <a:latin typeface="Arial"/>
              <a:ea typeface="Arial"/>
              <a:cs typeface="Arial"/>
            </a:endParaRPr>
          </a:p>
        </p:txBody>
      </p:sp>
      <p:sp>
        <p:nvSpPr>
          <p:cNvPr id="4" name="Content Placeholder 3"/>
          <p:cNvSpPr>
            <a:spLocks noGrp="1"/>
          </p:cNvSpPr>
          <p:nvPr>
            <p:ph sz="quarter" idx="1"/>
          </p:nvPr>
        </p:nvSpPr>
        <p:spPr>
          <a:xfrm>
            <a:off x="531230" y="1143000"/>
            <a:ext cx="8229600" cy="5151120"/>
          </a:xfrm>
        </p:spPr>
        <p:txBody>
          <a:bodyPr>
            <a:normAutofit lnSpcReduction="10000"/>
          </a:bodyPr>
          <a:lstStyle/>
          <a:p>
            <a:pPr marL="0" indent="0">
              <a:buNone/>
            </a:pPr>
            <a:endParaRPr lang="en-US" i="1" dirty="0" smtClean="0"/>
          </a:p>
          <a:p>
            <a:pPr marL="0" indent="0">
              <a:buNone/>
            </a:pPr>
            <a:r>
              <a:rPr lang="en-US" i="1" dirty="0" smtClean="0"/>
              <a:t>Why Improve Blog?</a:t>
            </a:r>
          </a:p>
          <a:p>
            <a:r>
              <a:rPr lang="en-US" dirty="0" smtClean="0"/>
              <a:t>Enhance visibility</a:t>
            </a:r>
            <a:endParaRPr lang="en-US" dirty="0"/>
          </a:p>
          <a:p>
            <a:r>
              <a:rPr lang="en-US" dirty="0" smtClean="0"/>
              <a:t>Increase traffic for community website</a:t>
            </a:r>
            <a:endParaRPr lang="en-US" dirty="0"/>
          </a:p>
          <a:p>
            <a:r>
              <a:rPr lang="en-US" dirty="0" smtClean="0"/>
              <a:t>Establish </a:t>
            </a:r>
            <a:r>
              <a:rPr lang="en-US" dirty="0"/>
              <a:t>industry expertise</a:t>
            </a:r>
          </a:p>
          <a:p>
            <a:r>
              <a:rPr lang="en-US" dirty="0" smtClean="0"/>
              <a:t>Promote products</a:t>
            </a:r>
            <a:endParaRPr lang="en-US" dirty="0"/>
          </a:p>
          <a:p>
            <a:r>
              <a:rPr lang="en-US" dirty="0" smtClean="0"/>
              <a:t>Generate leads</a:t>
            </a:r>
          </a:p>
          <a:p>
            <a:pPr marL="0" indent="0">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r>
              <a:rPr lang="en-US" sz="1400" i="1" dirty="0" smtClean="0"/>
              <a:t>Sources:</a:t>
            </a:r>
          </a:p>
          <a:p>
            <a:pPr marL="0" indent="0">
              <a:buNone/>
            </a:pPr>
            <a:r>
              <a:rPr lang="en-US" sz="1400" i="1" dirty="0" smtClean="0">
                <a:hlinkClick r:id="rId3"/>
              </a:rPr>
              <a:t>http</a:t>
            </a:r>
            <a:r>
              <a:rPr lang="en-US" sz="1400" i="1" dirty="0">
                <a:hlinkClick r:id="rId3"/>
              </a:rPr>
              <a:t>://www.forbes.com/sites/kenmakovsky/2012/05/14/why-should-companies-blog</a:t>
            </a:r>
            <a:r>
              <a:rPr lang="en-US" sz="1400" i="1" dirty="0" smtClean="0">
                <a:hlinkClick r:id="rId3"/>
              </a:rPr>
              <a:t>/</a:t>
            </a:r>
            <a:endParaRPr lang="en-US" sz="1400" i="1" dirty="0" smtClean="0"/>
          </a:p>
          <a:p>
            <a:pPr marL="0" indent="0">
              <a:buNone/>
            </a:pPr>
            <a:endParaRPr lang="en-US" sz="1400" i="1" dirty="0"/>
          </a:p>
        </p:txBody>
      </p:sp>
      <p:sp>
        <p:nvSpPr>
          <p:cNvPr id="5" name="TextBox 4"/>
          <p:cNvSpPr txBox="1"/>
          <p:nvPr/>
        </p:nvSpPr>
        <p:spPr>
          <a:xfrm>
            <a:off x="320040" y="4536116"/>
            <a:ext cx="8682461" cy="830997"/>
          </a:xfrm>
          <a:prstGeom prst="rect">
            <a:avLst/>
          </a:prstGeom>
          <a:noFill/>
          <a:ln w="28575">
            <a:solidFill>
              <a:srgbClr val="FF0000"/>
            </a:solidFill>
          </a:ln>
        </p:spPr>
        <p:txBody>
          <a:bodyPr wrap="square" rtlCol="0">
            <a:spAutoFit/>
          </a:bodyPr>
          <a:lstStyle/>
          <a:p>
            <a:pPr algn="ctr"/>
            <a:r>
              <a:rPr lang="en-US" sz="2400" b="1" dirty="0" smtClean="0">
                <a:latin typeface="+mn-lt"/>
              </a:rPr>
              <a:t>25% of the survey participants would like to get information about  OpenH2O from Blogs</a:t>
            </a:r>
            <a:endParaRPr lang="en-US" sz="2400" b="1" dirty="0">
              <a:latin typeface="+mn-lt"/>
            </a:endParaRPr>
          </a:p>
        </p:txBody>
      </p:sp>
      <p:pic>
        <p:nvPicPr>
          <p:cNvPr id="6" name="Picture 13" descr="http://blog.alaskatravel.com/wp-content/themes/alaskatravel/images/blog_icon.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72400" y="762000"/>
            <a:ext cx="1079727" cy="7835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Rectangle 6"/>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93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98336" y="38100"/>
            <a:ext cx="8305800" cy="1143000"/>
          </a:xfrm>
        </p:spPr>
        <p:txBody>
          <a:bodyPr>
            <a:normAutofit/>
          </a:bodyPr>
          <a:lstStyle/>
          <a:p>
            <a:pPr>
              <a:spcBef>
                <a:spcPts val="0"/>
              </a:spcBef>
              <a:buSzPct val="100000"/>
            </a:pPr>
            <a:r>
              <a:rPr lang="en-US" sz="3600" b="1" dirty="0">
                <a:solidFill>
                  <a:schemeClr val="dk1"/>
                </a:solidFill>
                <a:latin typeface="Arial"/>
                <a:ea typeface="Arial"/>
                <a:cs typeface="Arial"/>
              </a:rPr>
              <a:t>Study </a:t>
            </a:r>
            <a:r>
              <a:rPr lang="en-US" sz="3600" b="1" dirty="0" smtClean="0">
                <a:solidFill>
                  <a:schemeClr val="dk1"/>
                </a:solidFill>
                <a:latin typeface="Arial"/>
                <a:ea typeface="Arial"/>
                <a:cs typeface="Arial"/>
              </a:rPr>
              <a:t>Other Community Blogs</a:t>
            </a:r>
            <a:endParaRPr lang="en-US" sz="3600" b="1" dirty="0">
              <a:solidFill>
                <a:schemeClr val="dk1"/>
              </a:solidFill>
              <a:latin typeface="Arial"/>
              <a:ea typeface="Arial"/>
              <a:cs typeface="Arial"/>
            </a:endParaRPr>
          </a:p>
        </p:txBody>
      </p:sp>
      <p:pic>
        <p:nvPicPr>
          <p:cNvPr id="4" name="Picture 13" descr="http://blog.alaskatravel.com/wp-content/themes/alaskatravel/images/blog_icon.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24800" y="609600"/>
            <a:ext cx="1079727" cy="7835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70838230"/>
              </p:ext>
            </p:extLst>
          </p:nvPr>
        </p:nvGraphicFramePr>
        <p:xfrm>
          <a:off x="838200" y="1219200"/>
          <a:ext cx="63246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2400" y="4953000"/>
            <a:ext cx="8991600" cy="1631216"/>
          </a:xfrm>
          <a:prstGeom prst="rect">
            <a:avLst/>
          </a:prstGeom>
          <a:noFill/>
        </p:spPr>
        <p:txBody>
          <a:bodyPr wrap="square" rtlCol="0">
            <a:spAutoFit/>
          </a:bodyPr>
          <a:lstStyle/>
          <a:p>
            <a:pPr marL="342900" indent="-342900">
              <a:buFont typeface="Arial" pitchFamily="34" charset="0"/>
              <a:buChar char="•"/>
            </a:pPr>
            <a:r>
              <a:rPr lang="en-US" sz="2000" dirty="0" smtClean="0">
                <a:latin typeface="+mn-lt"/>
              </a:rPr>
              <a:t>DIY drones – community allows members to post on blogs </a:t>
            </a:r>
          </a:p>
          <a:p>
            <a:pPr marL="342900" indent="-342900">
              <a:buFont typeface="Arial" pitchFamily="34" charset="0"/>
              <a:buChar char="•"/>
            </a:pPr>
            <a:r>
              <a:rPr lang="en-US" sz="2000" dirty="0" smtClean="0">
                <a:latin typeface="+mn-lt"/>
              </a:rPr>
              <a:t>Members can comment on blog posts</a:t>
            </a:r>
          </a:p>
          <a:p>
            <a:pPr marL="342900" indent="-342900">
              <a:buFont typeface="Arial" pitchFamily="34" charset="0"/>
              <a:buChar char="•"/>
            </a:pPr>
            <a:r>
              <a:rPr lang="en-US" sz="2000" dirty="0" smtClean="0">
                <a:latin typeface="+mn-lt"/>
              </a:rPr>
              <a:t>Blog is integrated with the website</a:t>
            </a:r>
          </a:p>
          <a:p>
            <a:pPr marL="342900" indent="-342900">
              <a:buFont typeface="Arial" pitchFamily="34" charset="0"/>
              <a:buChar char="•"/>
            </a:pPr>
            <a:r>
              <a:rPr lang="en-US" sz="2000" dirty="0" smtClean="0">
                <a:latin typeface="+mn-lt"/>
              </a:rPr>
              <a:t> Average of 35 blog posts by members</a:t>
            </a:r>
          </a:p>
          <a:p>
            <a:r>
              <a:rPr lang="en-US" sz="2000" dirty="0" smtClean="0">
                <a:latin typeface="+mn-lt"/>
              </a:rPr>
              <a:t> </a:t>
            </a:r>
            <a:r>
              <a:rPr lang="en-US" sz="1200" i="1" dirty="0" smtClean="0">
                <a:latin typeface="+mn-lt"/>
              </a:rPr>
              <a:t>source: </a:t>
            </a:r>
            <a:r>
              <a:rPr lang="en-US" sz="1200" i="1" dirty="0">
                <a:hlinkClick r:id="rId4"/>
              </a:rPr>
              <a:t>http://diydrones.com/profiles/blog/list</a:t>
            </a:r>
            <a:endParaRPr lang="en-US" sz="1200" i="1" dirty="0">
              <a:latin typeface="+mn-lt"/>
            </a:endParaRPr>
          </a:p>
        </p:txBody>
      </p:sp>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950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627888"/>
          </a:xfrm>
        </p:spPr>
        <p:txBody>
          <a:bodyPr>
            <a:noAutofit/>
          </a:bodyPr>
          <a:lstStyle/>
          <a:p>
            <a:pPr>
              <a:spcBef>
                <a:spcPts val="0"/>
              </a:spcBef>
              <a:buSzPct val="100000"/>
            </a:pPr>
            <a:r>
              <a:rPr lang="en-US" sz="3600" b="1" dirty="0">
                <a:solidFill>
                  <a:schemeClr val="dk1"/>
                </a:solidFill>
                <a:latin typeface="Arial"/>
                <a:ea typeface="Arial"/>
                <a:cs typeface="Arial"/>
              </a:rPr>
              <a:t>Recommendations for </a:t>
            </a:r>
            <a:r>
              <a:rPr lang="en-US" sz="3600" b="1" dirty="0" smtClean="0">
                <a:solidFill>
                  <a:schemeClr val="dk1"/>
                </a:solidFill>
                <a:latin typeface="Arial"/>
                <a:ea typeface="Arial"/>
                <a:cs typeface="Arial"/>
              </a:rPr>
              <a:t>Blog</a:t>
            </a:r>
            <a:endParaRPr lang="en-US" sz="3600" b="1" dirty="0">
              <a:solidFill>
                <a:schemeClr val="dk1"/>
              </a:solidFill>
              <a:latin typeface="Arial"/>
              <a:ea typeface="Arial"/>
              <a:cs typeface="Arial"/>
            </a:endParaRPr>
          </a:p>
        </p:txBody>
      </p:sp>
      <p:grpSp>
        <p:nvGrpSpPr>
          <p:cNvPr id="8" name="Group 7"/>
          <p:cNvGrpSpPr/>
          <p:nvPr/>
        </p:nvGrpSpPr>
        <p:grpSpPr>
          <a:xfrm>
            <a:off x="-76202" y="1752600"/>
            <a:ext cx="9144005" cy="5007626"/>
            <a:chOff x="-76202" y="2122148"/>
            <a:chExt cx="9144005" cy="5007626"/>
          </a:xfrm>
        </p:grpSpPr>
        <p:sp>
          <p:nvSpPr>
            <p:cNvPr id="9" name="Freeform 8"/>
            <p:cNvSpPr/>
            <p:nvPr/>
          </p:nvSpPr>
          <p:spPr>
            <a:xfrm>
              <a:off x="-76202" y="2137882"/>
              <a:ext cx="3066387" cy="4991892"/>
            </a:xfrm>
            <a:custGeom>
              <a:avLst/>
              <a:gdLst>
                <a:gd name="connsiteX0" fmla="*/ 0 w 4380551"/>
                <a:gd name="connsiteY0" fmla="*/ 0 h 3066386"/>
                <a:gd name="connsiteX1" fmla="*/ 2847358 w 4380551"/>
                <a:gd name="connsiteY1" fmla="*/ 0 h 3066386"/>
                <a:gd name="connsiteX2" fmla="*/ 4380551 w 4380551"/>
                <a:gd name="connsiteY2" fmla="*/ 1533193 h 3066386"/>
                <a:gd name="connsiteX3" fmla="*/ 2847358 w 4380551"/>
                <a:gd name="connsiteY3" fmla="*/ 3066386 h 3066386"/>
                <a:gd name="connsiteX4" fmla="*/ 0 w 4380551"/>
                <a:gd name="connsiteY4" fmla="*/ 3066386 h 3066386"/>
                <a:gd name="connsiteX5" fmla="*/ 1533193 w 4380551"/>
                <a:gd name="connsiteY5" fmla="*/ 1533193 h 3066386"/>
                <a:gd name="connsiteX6" fmla="*/ 0 w 4380551"/>
                <a:gd name="connsiteY6" fmla="*/ 0 h 306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0551" h="3066386">
                  <a:moveTo>
                    <a:pt x="4380550" y="0"/>
                  </a:moveTo>
                  <a:lnTo>
                    <a:pt x="4380550" y="1993151"/>
                  </a:lnTo>
                  <a:lnTo>
                    <a:pt x="2190276" y="3066386"/>
                  </a:lnTo>
                  <a:lnTo>
                    <a:pt x="1" y="1993151"/>
                  </a:lnTo>
                  <a:lnTo>
                    <a:pt x="1" y="0"/>
                  </a:lnTo>
                  <a:lnTo>
                    <a:pt x="2190276" y="1073235"/>
                  </a:lnTo>
                  <a:lnTo>
                    <a:pt x="438055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1" tIns="1547163" rIns="13970" bIns="1547164" numCol="1" spcCol="1270" anchor="ctr" anchorCtr="0">
              <a:noAutofit/>
            </a:bodyPr>
            <a:lstStyle/>
            <a:p>
              <a:pPr lvl="0" algn="ctr" defTabSz="977900" rtl="0">
                <a:lnSpc>
                  <a:spcPct val="90000"/>
                </a:lnSpc>
                <a:spcBef>
                  <a:spcPct val="0"/>
                </a:spcBef>
                <a:spcAft>
                  <a:spcPct val="35000"/>
                </a:spcAft>
              </a:pPr>
              <a:r>
                <a:rPr lang="en-US" sz="2200" kern="1200" dirty="0" smtClean="0"/>
                <a:t>Recommendations to improve the blog section for </a:t>
              </a:r>
              <a:r>
                <a:rPr lang="en-US" sz="2200" kern="1200" dirty="0" err="1" smtClean="0"/>
                <a:t>Protei</a:t>
              </a:r>
              <a:r>
                <a:rPr lang="en-US" sz="2200" kern="1200" dirty="0" smtClean="0"/>
                <a:t>/OpenH20, based on study</a:t>
              </a:r>
              <a:endParaRPr lang="en-US" sz="2200" kern="1200" dirty="0"/>
            </a:p>
          </p:txBody>
        </p:sp>
        <p:sp>
          <p:nvSpPr>
            <p:cNvPr id="10" name="Freeform 9"/>
            <p:cNvSpPr/>
            <p:nvPr/>
          </p:nvSpPr>
          <p:spPr>
            <a:xfrm>
              <a:off x="2990185" y="2122148"/>
              <a:ext cx="6077618" cy="3288052"/>
            </a:xfrm>
            <a:custGeom>
              <a:avLst/>
              <a:gdLst>
                <a:gd name="connsiteX0" fmla="*/ 474569 w 2847358"/>
                <a:gd name="connsiteY0" fmla="*/ 0 h 6077618"/>
                <a:gd name="connsiteX1" fmla="*/ 2372789 w 2847358"/>
                <a:gd name="connsiteY1" fmla="*/ 0 h 6077618"/>
                <a:gd name="connsiteX2" fmla="*/ 2847358 w 2847358"/>
                <a:gd name="connsiteY2" fmla="*/ 474569 h 6077618"/>
                <a:gd name="connsiteX3" fmla="*/ 2847358 w 2847358"/>
                <a:gd name="connsiteY3" fmla="*/ 6077618 h 6077618"/>
                <a:gd name="connsiteX4" fmla="*/ 2847358 w 2847358"/>
                <a:gd name="connsiteY4" fmla="*/ 6077618 h 6077618"/>
                <a:gd name="connsiteX5" fmla="*/ 0 w 2847358"/>
                <a:gd name="connsiteY5" fmla="*/ 6077618 h 6077618"/>
                <a:gd name="connsiteX6" fmla="*/ 0 w 2847358"/>
                <a:gd name="connsiteY6" fmla="*/ 6077618 h 6077618"/>
                <a:gd name="connsiteX7" fmla="*/ 0 w 2847358"/>
                <a:gd name="connsiteY7" fmla="*/ 474569 h 6077618"/>
                <a:gd name="connsiteX8" fmla="*/ 474569 w 2847358"/>
                <a:gd name="connsiteY8" fmla="*/ 0 h 607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7358" h="6077618">
                  <a:moveTo>
                    <a:pt x="2847358" y="1012957"/>
                  </a:moveTo>
                  <a:lnTo>
                    <a:pt x="2847358" y="5064661"/>
                  </a:lnTo>
                  <a:cubicBezTo>
                    <a:pt x="2847358" y="5624101"/>
                    <a:pt x="2747815" y="6077617"/>
                    <a:pt x="2625023" y="6077617"/>
                  </a:cubicBezTo>
                  <a:lnTo>
                    <a:pt x="0" y="6077617"/>
                  </a:lnTo>
                  <a:lnTo>
                    <a:pt x="0" y="6077617"/>
                  </a:lnTo>
                  <a:lnTo>
                    <a:pt x="0" y="1"/>
                  </a:lnTo>
                  <a:lnTo>
                    <a:pt x="0" y="1"/>
                  </a:lnTo>
                  <a:lnTo>
                    <a:pt x="2625023" y="1"/>
                  </a:lnTo>
                  <a:cubicBezTo>
                    <a:pt x="2747815" y="1"/>
                    <a:pt x="2847358" y="453517"/>
                    <a:pt x="2847358" y="1012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150427" rIns="150426" bIns="150429"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Integrate webpage with the website  and make navigation easier</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Provide login information to access the blog page to all members of the community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Allow members to post about industry related events/information</a:t>
              </a:r>
              <a:endParaRPr lang="en-US" sz="1800" kern="1200" dirty="0"/>
            </a:p>
            <a:p>
              <a:pPr marL="171450" lvl="1" indent="-171450" algn="l" defTabSz="800100">
                <a:lnSpc>
                  <a:spcPct val="90000"/>
                </a:lnSpc>
                <a:spcBef>
                  <a:spcPct val="0"/>
                </a:spcBef>
                <a:spcAft>
                  <a:spcPct val="15000"/>
                </a:spcAft>
                <a:buChar char="••"/>
              </a:pPr>
              <a:r>
                <a:rPr lang="en-US" sz="1800" kern="1200" dirty="0" smtClean="0"/>
                <a:t>Need to have comments section to allow people to interact</a:t>
              </a:r>
              <a:endParaRPr lang="en-US" sz="1800" kern="1200" dirty="0"/>
            </a:p>
            <a:p>
              <a:pPr marL="171450" lvl="1" indent="-171450" algn="l" defTabSz="800100">
                <a:lnSpc>
                  <a:spcPct val="90000"/>
                </a:lnSpc>
                <a:spcBef>
                  <a:spcPct val="0"/>
                </a:spcBef>
                <a:spcAft>
                  <a:spcPct val="15000"/>
                </a:spcAft>
                <a:buChar char="••"/>
              </a:pPr>
              <a:r>
                <a:rPr lang="en-US" sz="1800" kern="1200" dirty="0" smtClean="0"/>
                <a:t>Write articles/provide links to articles from industry</a:t>
              </a:r>
              <a:endParaRPr lang="en-US" sz="1800" kern="1200" dirty="0"/>
            </a:p>
            <a:p>
              <a:pPr marL="171450" lvl="1" indent="-171450" algn="l" defTabSz="800100">
                <a:lnSpc>
                  <a:spcPct val="90000"/>
                </a:lnSpc>
                <a:spcBef>
                  <a:spcPct val="0"/>
                </a:spcBef>
                <a:spcAft>
                  <a:spcPct val="15000"/>
                </a:spcAft>
                <a:buChar char="••"/>
              </a:pPr>
              <a:r>
                <a:rPr lang="en-US" sz="1800" kern="1200" dirty="0" smtClean="0"/>
                <a:t>Have industry key people post guest blogs</a:t>
              </a:r>
              <a:endParaRPr lang="en-US" sz="1800" kern="1200" dirty="0"/>
            </a:p>
            <a:p>
              <a:pPr marL="171450" lvl="1" indent="-171450" algn="l" defTabSz="800100">
                <a:lnSpc>
                  <a:spcPct val="90000"/>
                </a:lnSpc>
                <a:spcBef>
                  <a:spcPct val="0"/>
                </a:spcBef>
                <a:spcAft>
                  <a:spcPct val="15000"/>
                </a:spcAft>
                <a:buChar char="••"/>
              </a:pPr>
              <a:r>
                <a:rPr lang="en-US" sz="1800" kern="1200" dirty="0" smtClean="0"/>
                <a:t>Post interviews conducted with industry key people</a:t>
              </a:r>
              <a:endParaRPr lang="en-US" sz="1800" kern="1200" dirty="0"/>
            </a:p>
          </p:txBody>
        </p:sp>
      </p:grpSp>
      <p:pic>
        <p:nvPicPr>
          <p:cNvPr id="3" name="Picture 13" descr="http://blog.alaskatravel.com/wp-content/themes/alaskatravel/images/blog_icon.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64273" y="533400"/>
            <a:ext cx="1079727" cy="7835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Rectangle 6"/>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02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55"/>
        <p:cNvGrpSpPr/>
        <p:nvPr/>
      </p:nvGrpSpPr>
      <p:grpSpPr>
        <a:xfrm>
          <a:off x="0" y="0"/>
          <a:ext cx="0" cy="0"/>
          <a:chOff x="0" y="0"/>
          <a:chExt cx="0" cy="0"/>
        </a:xfrm>
      </p:grpSpPr>
      <p:sp>
        <p:nvSpPr>
          <p:cNvPr id="1456" name="Shape 1456"/>
          <p:cNvSpPr txBox="1">
            <a:spLocks noGrp="1"/>
          </p:cNvSpPr>
          <p:nvPr>
            <p:ph type="title"/>
          </p:nvPr>
        </p:nvSpPr>
        <p:spPr>
          <a:xfrm>
            <a:off x="457200" y="533400"/>
            <a:ext cx="8229600" cy="738633"/>
          </a:xfrm>
          <a:prstGeom prst="rect">
            <a:avLst/>
          </a:prstGeom>
        </p:spPr>
        <p:txBody>
          <a:bodyPr lIns="91425" tIns="91425" rIns="91425" bIns="91425" anchor="b" anchorCtr="0">
            <a:spAutoFit/>
          </a:bodyPr>
          <a:lstStyle/>
          <a:p>
            <a:pPr lvl="0" rtl="0">
              <a:buClr>
                <a:srgbClr val="000000"/>
              </a:buClr>
              <a:buSzPct val="30555"/>
              <a:buFont typeface="Arial"/>
              <a:buNone/>
            </a:pPr>
            <a:r>
              <a:rPr lang="en" dirty="0" smtClean="0"/>
              <a:t>Website Design</a:t>
            </a:r>
            <a:endParaRPr lang="en" dirty="0"/>
          </a:p>
        </p:txBody>
      </p:sp>
      <p:sp>
        <p:nvSpPr>
          <p:cNvPr id="1457" name="Shape 1457"/>
          <p:cNvSpPr txBox="1"/>
          <p:nvPr/>
        </p:nvSpPr>
        <p:spPr>
          <a:xfrm>
            <a:off x="457200" y="1189037"/>
            <a:ext cx="7486500" cy="457200"/>
          </a:xfrm>
          <a:prstGeom prst="rect">
            <a:avLst/>
          </a:prstGeom>
          <a:noFill/>
        </p:spPr>
        <p:txBody>
          <a:bodyPr lIns="91425" tIns="91425" rIns="91425" bIns="91425" anchor="t" anchorCtr="0">
            <a:spAutoFit/>
          </a:bodyPr>
          <a:lstStyle/>
          <a:p>
            <a:pPr>
              <a:buNone/>
            </a:pPr>
            <a:r>
              <a:rPr lang="en" sz="2400" b="1">
                <a:solidFill>
                  <a:schemeClr val="lt1"/>
                </a:solidFill>
              </a:rPr>
              <a:t>What Users want</a:t>
            </a:r>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66557258"/>
              </p:ext>
            </p:extLst>
          </p:nvPr>
        </p:nvGraphicFramePr>
        <p:xfrm>
          <a:off x="914400" y="1978052"/>
          <a:ext cx="7162800" cy="44989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2131333"/>
            <a:ext cx="7162800" cy="759230"/>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1451"/>
          <p:cNvSpPr txBox="1">
            <a:spLocks noGrp="1"/>
          </p:cNvSpPr>
          <p:nvPr>
            <p:ph type="body" idx="1"/>
          </p:nvPr>
        </p:nvSpPr>
        <p:spPr>
          <a:xfrm>
            <a:off x="381000" y="1371600"/>
            <a:ext cx="8229600" cy="584745"/>
          </a:xfrm>
          <a:prstGeom prst="rect">
            <a:avLst/>
          </a:prstGeom>
        </p:spPr>
        <p:txBody>
          <a:bodyPr lIns="91425" tIns="91425" rIns="91425" bIns="91425" anchor="t" anchorCtr="0">
            <a:spAutoFit/>
          </a:bodyPr>
          <a:lstStyle/>
          <a:p>
            <a:pPr marL="64770" indent="0">
              <a:buClr>
                <a:schemeClr val="dk1"/>
              </a:buClr>
              <a:buSzPct val="80000"/>
              <a:buNone/>
            </a:pPr>
            <a:r>
              <a:rPr lang="en" dirty="0" smtClean="0"/>
              <a:t>Feature responses participants most want to see</a:t>
            </a:r>
            <a:endParaRPr lang="en" dirty="0"/>
          </a:p>
        </p:txBody>
      </p:sp>
      <p:sp>
        <p:nvSpPr>
          <p:cNvPr id="2" name="TextBox 1"/>
          <p:cNvSpPr txBox="1"/>
          <p:nvPr/>
        </p:nvSpPr>
        <p:spPr>
          <a:xfrm>
            <a:off x="457200" y="1043433"/>
            <a:ext cx="2754280" cy="461665"/>
          </a:xfrm>
          <a:prstGeom prst="rect">
            <a:avLst/>
          </a:prstGeom>
          <a:noFill/>
        </p:spPr>
        <p:txBody>
          <a:bodyPr wrap="none" rtlCol="0">
            <a:spAutoFit/>
          </a:bodyPr>
          <a:lstStyle/>
          <a:p>
            <a:r>
              <a:rPr lang="en" sz="2400" dirty="0" smtClean="0"/>
              <a:t>Research </a:t>
            </a:r>
            <a:r>
              <a:rPr lang="en" sz="2400" dirty="0"/>
              <a:t>Findings</a:t>
            </a:r>
            <a:endParaRPr lang="en-US" sz="2400" dirty="0"/>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9"/>
        <p:cNvGrpSpPr/>
        <p:nvPr/>
      </p:nvGrpSpPr>
      <p:grpSpPr>
        <a:xfrm>
          <a:off x="0" y="0"/>
          <a:ext cx="0" cy="0"/>
          <a:chOff x="0" y="0"/>
          <a:chExt cx="0" cy="0"/>
        </a:xfrm>
      </p:grpSpPr>
      <p:sp>
        <p:nvSpPr>
          <p:cNvPr id="1450" name="Shape 1450"/>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Website </a:t>
            </a:r>
            <a:r>
              <a:rPr lang="en" dirty="0"/>
              <a:t>Design</a:t>
            </a:r>
          </a:p>
        </p:txBody>
      </p:sp>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2" name="Text Placeholder 1"/>
          <p:cNvSpPr>
            <a:spLocks noGrp="1"/>
          </p:cNvSpPr>
          <p:nvPr>
            <p:ph type="body" idx="1"/>
          </p:nvPr>
        </p:nvSpPr>
        <p:spPr/>
        <p:txBody>
          <a:bodyPr/>
          <a:lstStyle/>
          <a:p>
            <a:r>
              <a:rPr lang="en-US" dirty="0" smtClean="0"/>
              <a:t>Organizing the content</a:t>
            </a:r>
          </a:p>
          <a:p>
            <a:endParaRPr lang="en-US" dirty="0" smtClean="0"/>
          </a:p>
          <a:p>
            <a:r>
              <a:rPr lang="en-US" dirty="0" smtClean="0"/>
              <a:t>Project Centricity</a:t>
            </a:r>
          </a:p>
          <a:p>
            <a:pPr lvl="1"/>
            <a:r>
              <a:rPr lang="en-US" dirty="0" smtClean="0"/>
              <a:t>The “Project Space”</a:t>
            </a:r>
          </a:p>
          <a:p>
            <a:endParaRPr lang="en-US" dirty="0" smtClean="0"/>
          </a:p>
          <a:p>
            <a:r>
              <a:rPr lang="en-US" dirty="0" smtClean="0"/>
              <a:t>Forums</a:t>
            </a:r>
          </a:p>
          <a:p>
            <a:endParaRPr lang="en-US" dirty="0"/>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2"/>
        <p:cNvGrpSpPr/>
        <p:nvPr/>
      </p:nvGrpSpPr>
      <p:grpSpPr>
        <a:xfrm>
          <a:off x="0" y="0"/>
          <a:ext cx="0" cy="0"/>
          <a:chOff x="0" y="0"/>
          <a:chExt cx="0" cy="0"/>
        </a:xfrm>
      </p:grpSpPr>
      <p:sp>
        <p:nvSpPr>
          <p:cNvPr id="1464" name="Shape 1464"/>
          <p:cNvSpPr txBox="1"/>
          <p:nvPr/>
        </p:nvSpPr>
        <p:spPr>
          <a:xfrm>
            <a:off x="609600" y="893832"/>
            <a:ext cx="7486500" cy="553968"/>
          </a:xfrm>
          <a:prstGeom prst="rect">
            <a:avLst/>
          </a:prstGeom>
          <a:noFill/>
        </p:spPr>
        <p:txBody>
          <a:bodyPr lIns="91425" tIns="91425" rIns="91425" bIns="91425" anchor="t" anchorCtr="0">
            <a:spAutoFit/>
          </a:bodyPr>
          <a:lstStyle/>
          <a:p>
            <a:pPr lvl="0" rtl="0">
              <a:buClr>
                <a:srgbClr val="000000"/>
              </a:buClr>
              <a:buSzPct val="45833"/>
              <a:buFont typeface="Arial"/>
              <a:buNone/>
            </a:pPr>
            <a:r>
              <a:rPr lang="en" sz="2400" b="1" dirty="0" smtClean="0">
                <a:solidFill>
                  <a:schemeClr val="tx1"/>
                </a:solidFill>
              </a:rPr>
              <a:t>Organizing the content </a:t>
            </a:r>
            <a:endParaRPr lang="en" sz="2400" b="1" dirty="0">
              <a:solidFill>
                <a:schemeClr val="tx1"/>
              </a:solidFill>
            </a:endParaRPr>
          </a:p>
        </p:txBody>
      </p:sp>
      <p:sp>
        <p:nvSpPr>
          <p:cNvPr id="1465" name="Shape 1465"/>
          <p:cNvSpPr/>
          <p:nvPr/>
        </p:nvSpPr>
        <p:spPr>
          <a:xfrm>
            <a:off x="381000" y="1447800"/>
            <a:ext cx="8382000" cy="5207991"/>
          </a:xfrm>
          <a:prstGeom prst="rect">
            <a:avLst/>
          </a:prstGeom>
          <a:blipFill>
            <a:blip r:embed="rId3"/>
            <a:stretch>
              <a:fillRect/>
            </a:stretch>
          </a:blipFill>
          <a:ln>
            <a:noFill/>
          </a:ln>
        </p:spPr>
      </p:sp>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7" name="Shape 1479"/>
          <p:cNvSpPr txBox="1">
            <a:spLocks/>
          </p:cNvSpPr>
          <p:nvPr/>
        </p:nvSpPr>
        <p:spPr>
          <a:xfrm>
            <a:off x="609600" y="415772"/>
            <a:ext cx="7507200" cy="738633"/>
          </a:xfrm>
          <a:prstGeom prst="rect">
            <a:avLst/>
          </a:prstGeom>
        </p:spPr>
        <p:txBody>
          <a:bodyPr vert="horz" wrap="square" lIns="91425" tIns="91425" rIns="91425" bIns="91425" anchor="ctr"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buClr>
                <a:srgbClr val="000000"/>
              </a:buClr>
              <a:buSzPct val="25000"/>
            </a:pPr>
            <a:r>
              <a:rPr lang="en" sz="3600" b="1" dirty="0" smtClean="0">
                <a:solidFill>
                  <a:schemeClr val="tx1"/>
                </a:solidFill>
                <a:latin typeface="Arial" pitchFamily="34" charset="0"/>
                <a:cs typeface="Arial" pitchFamily="34" charset="0"/>
              </a:rPr>
              <a:t>Website </a:t>
            </a:r>
            <a:r>
              <a:rPr lang="en" sz="3600" b="1" dirty="0">
                <a:solidFill>
                  <a:schemeClr val="tx1"/>
                </a:solidFill>
                <a:latin typeface="Arial" pitchFamily="34" charset="0"/>
                <a:cs typeface="Arial" pitchFamily="34" charset="0"/>
              </a:rPr>
              <a:t>Design</a:t>
            </a:r>
            <a:endParaRPr lang="en" sz="3600" dirty="0"/>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hape 1472"/>
          <p:cNvSpPr txBox="1"/>
          <p:nvPr/>
        </p:nvSpPr>
        <p:spPr>
          <a:xfrm>
            <a:off x="609600" y="884237"/>
            <a:ext cx="7486500" cy="553968"/>
          </a:xfrm>
          <a:prstGeom prst="rect">
            <a:avLst/>
          </a:prstGeom>
          <a:noFill/>
        </p:spPr>
        <p:txBody>
          <a:bodyPr lIns="91425" tIns="91425" rIns="91425" bIns="91425" anchor="t" anchorCtr="0">
            <a:spAutoFit/>
          </a:bodyPr>
          <a:lstStyle/>
          <a:p>
            <a:pPr lvl="0" rtl="0">
              <a:buClr>
                <a:srgbClr val="000000"/>
              </a:buClr>
              <a:buSzPct val="45833"/>
              <a:buFont typeface="Arial"/>
              <a:buNone/>
            </a:pPr>
            <a:r>
              <a:rPr lang="en" sz="2400" b="1" dirty="0">
                <a:solidFill>
                  <a:schemeClr val="tx1"/>
                </a:solidFill>
              </a:rPr>
              <a:t>Project Centricity</a:t>
            </a:r>
          </a:p>
        </p:txBody>
      </p:sp>
      <p:grpSp>
        <p:nvGrpSpPr>
          <p:cNvPr id="23" name="Group 22"/>
          <p:cNvGrpSpPr/>
          <p:nvPr/>
        </p:nvGrpSpPr>
        <p:grpSpPr>
          <a:xfrm>
            <a:off x="1574578" y="1752600"/>
            <a:ext cx="6121622" cy="972472"/>
            <a:chOff x="1574578" y="1752600"/>
            <a:chExt cx="6121622" cy="972472"/>
          </a:xfrm>
        </p:grpSpPr>
        <p:sp>
          <p:nvSpPr>
            <p:cNvPr id="8" name="TextBox 7"/>
            <p:cNvSpPr txBox="1"/>
            <p:nvPr/>
          </p:nvSpPr>
          <p:spPr>
            <a:xfrm>
              <a:off x="1574578" y="1770965"/>
              <a:ext cx="1406154" cy="954107"/>
            </a:xfrm>
            <a:prstGeom prst="rect">
              <a:avLst/>
            </a:prstGeom>
            <a:noFill/>
          </p:spPr>
          <p:txBody>
            <a:bodyPr wrap="none" rtlCol="0">
              <a:spAutoFit/>
            </a:bodyPr>
            <a:lstStyle/>
            <a:p>
              <a:pPr algn="ctr"/>
              <a:r>
                <a:rPr lang="en-US" sz="2800" dirty="0" smtClean="0"/>
                <a:t>College</a:t>
              </a:r>
              <a:br>
                <a:rPr lang="en-US" sz="2800" dirty="0" smtClean="0"/>
              </a:br>
              <a:r>
                <a:rPr lang="en-US" sz="2800" dirty="0" smtClean="0"/>
                <a:t>Portal</a:t>
              </a:r>
              <a:endParaRPr lang="en-US" sz="2800" dirty="0"/>
            </a:p>
          </p:txBody>
        </p:sp>
        <p:sp>
          <p:nvSpPr>
            <p:cNvPr id="9" name="TextBox 8"/>
            <p:cNvSpPr txBox="1"/>
            <p:nvPr/>
          </p:nvSpPr>
          <p:spPr>
            <a:xfrm>
              <a:off x="5054130" y="1752600"/>
              <a:ext cx="2642070" cy="954107"/>
            </a:xfrm>
            <a:prstGeom prst="rect">
              <a:avLst/>
            </a:prstGeom>
            <a:noFill/>
          </p:spPr>
          <p:txBody>
            <a:bodyPr wrap="none" rtlCol="0">
              <a:spAutoFit/>
            </a:bodyPr>
            <a:lstStyle/>
            <a:p>
              <a:pPr algn="ctr"/>
              <a:r>
                <a:rPr lang="en-US" sz="2800" dirty="0" smtClean="0"/>
                <a:t>Individual</a:t>
              </a:r>
              <a:br>
                <a:rPr lang="en-US" sz="2800" dirty="0" smtClean="0"/>
              </a:br>
              <a:r>
                <a:rPr lang="en-US" sz="2800" dirty="0" smtClean="0"/>
                <a:t>Student</a:t>
              </a:r>
              <a:r>
                <a:rPr lang="en-US" sz="2800" dirty="0"/>
                <a:t> </a:t>
              </a:r>
              <a:r>
                <a:rPr lang="en-US" sz="2800" dirty="0" smtClean="0"/>
                <a:t>Space </a:t>
              </a:r>
              <a:endParaRPr lang="en-US" sz="2800" dirty="0"/>
            </a:p>
          </p:txBody>
        </p:sp>
        <p:cxnSp>
          <p:nvCxnSpPr>
            <p:cNvPr id="13" name="Straight Arrow Connector 12"/>
            <p:cNvCxnSpPr>
              <a:stCxn id="8" idx="3"/>
              <a:endCxn id="9" idx="1"/>
            </p:cNvCxnSpPr>
            <p:nvPr/>
          </p:nvCxnSpPr>
          <p:spPr>
            <a:xfrm flipV="1">
              <a:off x="2980732" y="2229654"/>
              <a:ext cx="2073398" cy="1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500493" y="2819400"/>
            <a:ext cx="6131989" cy="533400"/>
            <a:chOff x="1500493" y="2819400"/>
            <a:chExt cx="6131989" cy="533400"/>
          </a:xfrm>
        </p:grpSpPr>
        <p:sp>
          <p:nvSpPr>
            <p:cNvPr id="10" name="TextBox 9"/>
            <p:cNvSpPr txBox="1"/>
            <p:nvPr/>
          </p:nvSpPr>
          <p:spPr>
            <a:xfrm>
              <a:off x="1500493" y="2829580"/>
              <a:ext cx="1803699" cy="523220"/>
            </a:xfrm>
            <a:prstGeom prst="rect">
              <a:avLst/>
            </a:prstGeom>
            <a:noFill/>
          </p:spPr>
          <p:txBody>
            <a:bodyPr wrap="none" rtlCol="0">
              <a:spAutoFit/>
            </a:bodyPr>
            <a:lstStyle/>
            <a:p>
              <a:pPr algn="ctr"/>
              <a:r>
                <a:rPr lang="en-US" sz="2800" dirty="0" smtClean="0"/>
                <a:t>OpenH</a:t>
              </a:r>
              <a:r>
                <a:rPr lang="en-US" sz="2000" dirty="0" smtClean="0"/>
                <a:t>2</a:t>
              </a:r>
              <a:r>
                <a:rPr lang="en-US" sz="2800" dirty="0" smtClean="0"/>
                <a:t>O</a:t>
              </a:r>
              <a:endParaRPr lang="en-US" sz="2800" dirty="0"/>
            </a:p>
          </p:txBody>
        </p:sp>
        <p:sp>
          <p:nvSpPr>
            <p:cNvPr id="11" name="TextBox 10"/>
            <p:cNvSpPr txBox="1"/>
            <p:nvPr/>
          </p:nvSpPr>
          <p:spPr>
            <a:xfrm>
              <a:off x="5210024" y="2819400"/>
              <a:ext cx="2422458" cy="523220"/>
            </a:xfrm>
            <a:prstGeom prst="rect">
              <a:avLst/>
            </a:prstGeom>
            <a:noFill/>
          </p:spPr>
          <p:txBody>
            <a:bodyPr wrap="none" rtlCol="0">
              <a:spAutoFit/>
            </a:bodyPr>
            <a:lstStyle/>
            <a:p>
              <a:pPr algn="ctr"/>
              <a:r>
                <a:rPr lang="en-US" sz="2800" dirty="0" smtClean="0"/>
                <a:t>Project Space</a:t>
              </a:r>
              <a:endParaRPr lang="en-US" sz="2800" dirty="0"/>
            </a:p>
          </p:txBody>
        </p:sp>
        <p:cxnSp>
          <p:nvCxnSpPr>
            <p:cNvPr id="15" name="Straight Arrow Connector 14"/>
            <p:cNvCxnSpPr>
              <a:stCxn id="10" idx="3"/>
              <a:endCxn id="11" idx="1"/>
            </p:cNvCxnSpPr>
            <p:nvPr/>
          </p:nvCxnSpPr>
          <p:spPr>
            <a:xfrm flipV="1">
              <a:off x="3304192" y="3081010"/>
              <a:ext cx="1905832" cy="10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1600" y="3505200"/>
            <a:ext cx="6400800" cy="3200400"/>
          </a:xfrm>
          <a:prstGeom prst="rect">
            <a:avLst/>
          </a:prstGeom>
        </p:spPr>
      </p:pic>
      <p:sp>
        <p:nvSpPr>
          <p:cNvPr id="14" name="Rectangle 1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16" name="Shape 1479"/>
          <p:cNvSpPr txBox="1">
            <a:spLocks/>
          </p:cNvSpPr>
          <p:nvPr/>
        </p:nvSpPr>
        <p:spPr>
          <a:xfrm>
            <a:off x="609600" y="415772"/>
            <a:ext cx="7507200" cy="738633"/>
          </a:xfrm>
          <a:prstGeom prst="rect">
            <a:avLst/>
          </a:prstGeom>
        </p:spPr>
        <p:txBody>
          <a:bodyPr vert="horz" wrap="square" lIns="91425" tIns="91425" rIns="91425" bIns="91425" anchor="ctr"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buClr>
                <a:srgbClr val="000000"/>
              </a:buClr>
              <a:buSzPct val="25000"/>
            </a:pPr>
            <a:r>
              <a:rPr lang="en" sz="3600" b="1" dirty="0" smtClean="0">
                <a:solidFill>
                  <a:schemeClr val="tx1"/>
                </a:solidFill>
                <a:latin typeface="Arial" pitchFamily="34" charset="0"/>
                <a:cs typeface="Arial" pitchFamily="34" charset="0"/>
              </a:rPr>
              <a:t>Website </a:t>
            </a:r>
            <a:r>
              <a:rPr lang="en" sz="3600" b="1" dirty="0">
                <a:solidFill>
                  <a:schemeClr val="tx1"/>
                </a:solidFill>
                <a:latin typeface="Arial" pitchFamily="34" charset="0"/>
                <a:cs typeface="Arial" pitchFamily="34" charset="0"/>
              </a:rPr>
              <a:t>Design</a:t>
            </a:r>
            <a:endParaRPr lang="en"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52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24"/>
                                        </p:tgtEl>
                                      </p:cBhvr>
                                    </p:animEffect>
                                    <p:animScale>
                                      <p:cBhvr>
                                        <p:cTn id="18"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70"/>
        <p:cNvGrpSpPr/>
        <p:nvPr/>
      </p:nvGrpSpPr>
      <p:grpSpPr>
        <a:xfrm>
          <a:off x="0" y="0"/>
          <a:ext cx="0" cy="0"/>
          <a:chOff x="0" y="0"/>
          <a:chExt cx="0" cy="0"/>
        </a:xfrm>
      </p:grpSpPr>
      <p:sp>
        <p:nvSpPr>
          <p:cNvPr id="1472" name="Shape 1472"/>
          <p:cNvSpPr txBox="1"/>
          <p:nvPr/>
        </p:nvSpPr>
        <p:spPr>
          <a:xfrm>
            <a:off x="609600" y="884237"/>
            <a:ext cx="7486500" cy="553968"/>
          </a:xfrm>
          <a:prstGeom prst="rect">
            <a:avLst/>
          </a:prstGeom>
          <a:noFill/>
        </p:spPr>
        <p:txBody>
          <a:bodyPr lIns="91425" tIns="91425" rIns="91425" bIns="91425" anchor="t" anchorCtr="0">
            <a:spAutoFit/>
          </a:bodyPr>
          <a:lstStyle/>
          <a:p>
            <a:pPr lvl="0" rtl="0">
              <a:buClr>
                <a:srgbClr val="000000"/>
              </a:buClr>
              <a:buSzPct val="45833"/>
              <a:buFont typeface="Arial"/>
              <a:buNone/>
            </a:pPr>
            <a:r>
              <a:rPr lang="en" sz="2400" b="1" dirty="0" smtClean="0">
                <a:solidFill>
                  <a:schemeClr val="tx1"/>
                </a:solidFill>
              </a:rPr>
              <a:t>Introducing the Project Space</a:t>
            </a:r>
            <a:endParaRPr lang="en" sz="2400" b="1" dirty="0">
              <a:solidFill>
                <a:schemeClr val="tx1"/>
              </a:solidFill>
            </a:endParaRPr>
          </a:p>
        </p:txBody>
      </p:sp>
      <p:sp>
        <p:nvSpPr>
          <p:cNvPr id="1473" name="Shape 1473"/>
          <p:cNvSpPr/>
          <p:nvPr/>
        </p:nvSpPr>
        <p:spPr>
          <a:xfrm>
            <a:off x="272369" y="1422519"/>
            <a:ext cx="6131631" cy="5157606"/>
          </a:xfrm>
          <a:prstGeom prst="rect">
            <a:avLst/>
          </a:prstGeom>
          <a:blipFill>
            <a:blip r:embed="rId3"/>
            <a:stretch>
              <a:fillRect/>
            </a:stretch>
          </a:blipFill>
        </p:spPr>
      </p:sp>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3" name="TextBox 2"/>
          <p:cNvSpPr txBox="1"/>
          <p:nvPr/>
        </p:nvSpPr>
        <p:spPr>
          <a:xfrm>
            <a:off x="6477000" y="2732544"/>
            <a:ext cx="2434061" cy="2677656"/>
          </a:xfrm>
          <a:prstGeom prst="rect">
            <a:avLst/>
          </a:prstGeom>
          <a:noFill/>
        </p:spPr>
        <p:txBody>
          <a:bodyPr wrap="square" rtlCol="0">
            <a:spAutoFit/>
          </a:bodyPr>
          <a:lstStyle/>
          <a:p>
            <a:r>
              <a:rPr lang="en-US" sz="2400" dirty="0" smtClean="0"/>
              <a:t>All projects share the same feature set:</a:t>
            </a:r>
          </a:p>
          <a:p>
            <a:endParaRPr lang="en-US" sz="2400" dirty="0"/>
          </a:p>
          <a:p>
            <a:pPr marL="285750" indent="-285750">
              <a:buFont typeface="Arial" pitchFamily="34" charset="0"/>
              <a:buChar char="•"/>
            </a:pPr>
            <a:r>
              <a:rPr lang="en-US" sz="2400" dirty="0" smtClean="0"/>
              <a:t>About</a:t>
            </a:r>
          </a:p>
          <a:p>
            <a:pPr marL="285750" indent="-285750">
              <a:buFont typeface="Arial" pitchFamily="34" charset="0"/>
              <a:buChar char="•"/>
            </a:pPr>
            <a:r>
              <a:rPr lang="en-US" sz="2400" dirty="0" smtClean="0"/>
              <a:t>Showcase</a:t>
            </a:r>
          </a:p>
          <a:p>
            <a:pPr marL="285750" indent="-285750">
              <a:buFont typeface="Arial" pitchFamily="34" charset="0"/>
              <a:buChar char="•"/>
            </a:pPr>
            <a:r>
              <a:rPr lang="en-US" sz="2400" dirty="0" smtClean="0"/>
              <a:t>Workspace</a:t>
            </a:r>
            <a:endParaRPr lang="en-US" sz="2400" dirty="0"/>
          </a:p>
        </p:txBody>
      </p:sp>
      <p:sp>
        <p:nvSpPr>
          <p:cNvPr id="4" name="Oval 3"/>
          <p:cNvSpPr/>
          <p:nvPr/>
        </p:nvSpPr>
        <p:spPr>
          <a:xfrm>
            <a:off x="196169" y="2133600"/>
            <a:ext cx="870631"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6800" y="2133600"/>
            <a:ext cx="870631"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48769" y="2133600"/>
            <a:ext cx="870631"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1479"/>
          <p:cNvSpPr txBox="1">
            <a:spLocks/>
          </p:cNvSpPr>
          <p:nvPr/>
        </p:nvSpPr>
        <p:spPr>
          <a:xfrm>
            <a:off x="609600" y="415772"/>
            <a:ext cx="7507200" cy="738633"/>
          </a:xfrm>
          <a:prstGeom prst="rect">
            <a:avLst/>
          </a:prstGeom>
        </p:spPr>
        <p:txBody>
          <a:bodyPr vert="horz" wrap="square" lIns="91425" tIns="91425" rIns="91425" bIns="91425" anchor="ctr"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buClr>
                <a:srgbClr val="000000"/>
              </a:buClr>
              <a:buSzPct val="25000"/>
            </a:pPr>
            <a:r>
              <a:rPr lang="en" sz="3600" b="1" dirty="0" smtClean="0">
                <a:solidFill>
                  <a:schemeClr val="tx1"/>
                </a:solidFill>
                <a:latin typeface="Arial" pitchFamily="34" charset="0"/>
                <a:cs typeface="Arial" pitchFamily="34" charset="0"/>
              </a:rPr>
              <a:t>Website </a:t>
            </a:r>
            <a:r>
              <a:rPr lang="en" sz="3600" b="1" dirty="0">
                <a:solidFill>
                  <a:schemeClr val="tx1"/>
                </a:solidFill>
                <a:latin typeface="Arial" pitchFamily="34" charset="0"/>
                <a:cs typeface="Arial" pitchFamily="34" charset="0"/>
              </a:rPr>
              <a:t>Design</a:t>
            </a:r>
            <a:endParaRPr lang="en" sz="36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3" grpId="0" animBg="1"/>
      <p:bldP spid="13" grpId="1" animBg="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86"/>
        <p:cNvGrpSpPr/>
        <p:nvPr/>
      </p:nvGrpSpPr>
      <p:grpSpPr>
        <a:xfrm>
          <a:off x="0" y="0"/>
          <a:ext cx="0" cy="0"/>
          <a:chOff x="0" y="0"/>
          <a:chExt cx="0" cy="0"/>
        </a:xfrm>
      </p:grpSpPr>
      <p:sp>
        <p:nvSpPr>
          <p:cNvPr id="1487" name="Shape 1487"/>
          <p:cNvSpPr txBox="1"/>
          <p:nvPr/>
        </p:nvSpPr>
        <p:spPr>
          <a:xfrm>
            <a:off x="584662" y="934323"/>
            <a:ext cx="7486500" cy="553968"/>
          </a:xfrm>
          <a:prstGeom prst="rect">
            <a:avLst/>
          </a:prstGeom>
          <a:noFill/>
        </p:spPr>
        <p:txBody>
          <a:bodyPr lIns="91425" tIns="91425" rIns="91425" bIns="91425" anchor="t" anchorCtr="0">
            <a:spAutoFit/>
          </a:bodyPr>
          <a:lstStyle/>
          <a:p>
            <a:pPr lvl="0" rtl="0">
              <a:buClr>
                <a:srgbClr val="000000"/>
              </a:buClr>
              <a:buSzPct val="45833"/>
              <a:buFont typeface="Arial"/>
              <a:buNone/>
            </a:pPr>
            <a:r>
              <a:rPr lang="en" sz="2400" b="1" dirty="0">
                <a:solidFill>
                  <a:schemeClr val="tx1"/>
                </a:solidFill>
              </a:rPr>
              <a:t>Project </a:t>
            </a:r>
            <a:r>
              <a:rPr lang="en" sz="2400" b="1" dirty="0" smtClean="0">
                <a:solidFill>
                  <a:schemeClr val="tx1"/>
                </a:solidFill>
              </a:rPr>
              <a:t>Centricity: The Workspace</a:t>
            </a:r>
            <a:endParaRPr lang="en" sz="2400" b="1" dirty="0">
              <a:solidFill>
                <a:schemeClr val="tx1"/>
              </a:solidFill>
            </a:endParaRPr>
          </a:p>
        </p:txBody>
      </p:sp>
      <p:sp>
        <p:nvSpPr>
          <p:cNvPr id="1489" name="Shape 1489"/>
          <p:cNvSpPr txBox="1"/>
          <p:nvPr/>
        </p:nvSpPr>
        <p:spPr>
          <a:xfrm>
            <a:off x="609600" y="1600200"/>
            <a:ext cx="6522899" cy="1661963"/>
          </a:xfrm>
          <a:prstGeom prst="rect">
            <a:avLst/>
          </a:prstGeom>
          <a:noFill/>
        </p:spPr>
        <p:txBody>
          <a:bodyPr lIns="91425" tIns="91425" rIns="91425" bIns="91425" anchor="t" anchorCtr="0">
            <a:spAutoFit/>
          </a:bodyPr>
          <a:lstStyle/>
          <a:p>
            <a:pPr lvl="0" rtl="0">
              <a:buNone/>
            </a:pPr>
            <a:r>
              <a:rPr lang="en" sz="2400" b="1" dirty="0">
                <a:solidFill>
                  <a:schemeClr val="tx1"/>
                </a:solidFill>
              </a:rPr>
              <a:t>The Workspace:</a:t>
            </a:r>
          </a:p>
          <a:p>
            <a:pPr marL="457200" lvl="0" indent="-317500" rtl="0">
              <a:buClr>
                <a:srgbClr val="FFFFFF"/>
              </a:buClr>
              <a:buSzPct val="97222"/>
              <a:buFont typeface="Arial"/>
              <a:buChar char="•"/>
            </a:pPr>
            <a:r>
              <a:rPr lang="en" sz="2400" dirty="0">
                <a:solidFill>
                  <a:schemeClr val="tx1"/>
                </a:solidFill>
              </a:rPr>
              <a:t>A set of integrated collaborative tools</a:t>
            </a:r>
          </a:p>
          <a:p>
            <a:endParaRPr lang="en" sz="2400" dirty="0">
              <a:solidFill>
                <a:schemeClr val="tx1"/>
              </a:solidFill>
            </a:endParaRPr>
          </a:p>
          <a:p>
            <a:endParaRPr lang="en" sz="2400" dirty="0">
              <a:solidFill>
                <a:schemeClr val="tx1"/>
              </a:solidFill>
            </a:endParaRPr>
          </a:p>
        </p:txBody>
      </p:sp>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10" name="Shape 1479"/>
          <p:cNvSpPr txBox="1">
            <a:spLocks/>
          </p:cNvSpPr>
          <p:nvPr/>
        </p:nvSpPr>
        <p:spPr>
          <a:xfrm>
            <a:off x="609600" y="415772"/>
            <a:ext cx="7507200" cy="738633"/>
          </a:xfrm>
          <a:prstGeom prst="rect">
            <a:avLst/>
          </a:prstGeom>
        </p:spPr>
        <p:txBody>
          <a:bodyPr vert="horz" wrap="square" lIns="91425" tIns="91425" rIns="91425" bIns="91425" anchor="ctr"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buClr>
                <a:srgbClr val="000000"/>
              </a:buClr>
              <a:buSzPct val="25000"/>
            </a:pPr>
            <a:r>
              <a:rPr lang="en" sz="3600" b="1" dirty="0" smtClean="0">
                <a:solidFill>
                  <a:schemeClr val="tx1"/>
                </a:solidFill>
                <a:latin typeface="Arial" pitchFamily="34" charset="0"/>
                <a:cs typeface="Arial" pitchFamily="34" charset="0"/>
              </a:rPr>
              <a:t>Website </a:t>
            </a:r>
            <a:r>
              <a:rPr lang="en" sz="3600" b="1" dirty="0">
                <a:solidFill>
                  <a:schemeClr val="tx1"/>
                </a:solidFill>
                <a:latin typeface="Arial" pitchFamily="34" charset="0"/>
                <a:cs typeface="Arial" pitchFamily="34" charset="0"/>
              </a:rPr>
              <a:t>Design</a:t>
            </a:r>
            <a:endParaRPr lang="en" sz="3600" dirty="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0600" y="2488742"/>
            <a:ext cx="7357913" cy="4140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Oval 12"/>
          <p:cNvSpPr/>
          <p:nvPr/>
        </p:nvSpPr>
        <p:spPr>
          <a:xfrm>
            <a:off x="1295400" y="3949472"/>
            <a:ext cx="1143000" cy="470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78"/>
        <p:cNvGrpSpPr/>
        <p:nvPr/>
      </p:nvGrpSpPr>
      <p:grpSpPr>
        <a:xfrm>
          <a:off x="0" y="0"/>
          <a:ext cx="0" cy="0"/>
          <a:chOff x="0" y="0"/>
          <a:chExt cx="0" cy="0"/>
        </a:xfrm>
      </p:grpSpPr>
      <p:sp>
        <p:nvSpPr>
          <p:cNvPr id="1479" name="Shape 1479"/>
          <p:cNvSpPr txBox="1">
            <a:spLocks noGrp="1"/>
          </p:cNvSpPr>
          <p:nvPr>
            <p:ph type="title"/>
          </p:nvPr>
        </p:nvSpPr>
        <p:spPr>
          <a:xfrm>
            <a:off x="609600" y="415772"/>
            <a:ext cx="7507200" cy="738633"/>
          </a:xfrm>
          <a:prstGeom prst="rect">
            <a:avLst/>
          </a:prstGeom>
        </p:spPr>
        <p:txBody>
          <a:bodyPr wrap="square" lIns="91425" tIns="91425" rIns="91425" bIns="91425" anchor="ctr" anchorCtr="0">
            <a:spAutoFit/>
          </a:bodyPr>
          <a:lstStyle/>
          <a:p>
            <a:pPr lvl="0">
              <a:buClr>
                <a:srgbClr val="000000"/>
              </a:buClr>
              <a:buSzPct val="25000"/>
              <a:buFont typeface="Arial"/>
              <a:buNone/>
            </a:pPr>
            <a:r>
              <a:rPr lang="en" sz="3600" b="1" dirty="0" smtClean="0">
                <a:solidFill>
                  <a:schemeClr val="tx1"/>
                </a:solidFill>
                <a:latin typeface="Arial" pitchFamily="34" charset="0"/>
                <a:cs typeface="Arial" pitchFamily="34" charset="0"/>
              </a:rPr>
              <a:t>Website Design</a:t>
            </a:r>
            <a:endParaRPr lang="en" sz="3600" b="1" dirty="0">
              <a:solidFill>
                <a:schemeClr val="tx1"/>
              </a:solidFill>
              <a:latin typeface="Arial" pitchFamily="34" charset="0"/>
              <a:cs typeface="Arial" pitchFamily="34" charset="0"/>
            </a:endParaRPr>
          </a:p>
        </p:txBody>
      </p:sp>
      <p:sp>
        <p:nvSpPr>
          <p:cNvPr id="1480" name="Shape 1480"/>
          <p:cNvSpPr txBox="1"/>
          <p:nvPr/>
        </p:nvSpPr>
        <p:spPr>
          <a:xfrm>
            <a:off x="609600" y="960437"/>
            <a:ext cx="7486500" cy="553968"/>
          </a:xfrm>
          <a:prstGeom prst="rect">
            <a:avLst/>
          </a:prstGeom>
          <a:noFill/>
        </p:spPr>
        <p:txBody>
          <a:bodyPr lIns="91425" tIns="91425" rIns="91425" bIns="91425" anchor="t" anchorCtr="0">
            <a:spAutoFit/>
          </a:bodyPr>
          <a:lstStyle/>
          <a:p>
            <a:pPr lvl="0">
              <a:buClr>
                <a:srgbClr val="000000"/>
              </a:buClr>
              <a:buSzPct val="45833"/>
            </a:pPr>
            <a:r>
              <a:rPr lang="en" sz="2400" b="1" dirty="0">
                <a:solidFill>
                  <a:schemeClr val="tx1"/>
                </a:solidFill>
              </a:rPr>
              <a:t>Project Centricity: The Showcase </a:t>
            </a:r>
            <a:r>
              <a:rPr lang="en" sz="2400" b="1" dirty="0" smtClean="0">
                <a:solidFill>
                  <a:schemeClr val="tx1"/>
                </a:solidFill>
              </a:rPr>
              <a:t>Page</a:t>
            </a:r>
            <a:endParaRPr lang="en" sz="2400" b="1" dirty="0">
              <a:solidFill>
                <a:schemeClr val="tx1"/>
              </a:solidFill>
            </a:endParaRPr>
          </a:p>
        </p:txBody>
      </p:sp>
      <p:sp>
        <p:nvSpPr>
          <p:cNvPr id="6" name="Rectangle 5"/>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95885" y="1480090"/>
            <a:ext cx="4938315" cy="5911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62"/>
        <p:cNvGrpSpPr/>
        <p:nvPr/>
      </p:nvGrpSpPr>
      <p:grpSpPr>
        <a:xfrm>
          <a:off x="0" y="0"/>
          <a:ext cx="0" cy="0"/>
          <a:chOff x="0" y="0"/>
          <a:chExt cx="0" cy="0"/>
        </a:xfrm>
      </p:grpSpPr>
      <p:sp>
        <p:nvSpPr>
          <p:cNvPr id="1063" name="Shape 1063"/>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i="1" dirty="0"/>
              <a:t>Diagnosis</a:t>
            </a:r>
            <a:r>
              <a:rPr lang="en" dirty="0"/>
              <a:t>: </a:t>
            </a:r>
            <a:r>
              <a:rPr lang="en" dirty="0" smtClean="0"/>
              <a:t>The Opportunity</a:t>
            </a:r>
            <a:endParaRPr lang="en" dirty="0"/>
          </a:p>
        </p:txBody>
      </p:sp>
      <p:sp>
        <p:nvSpPr>
          <p:cNvPr id="1064" name="Shape 1064"/>
          <p:cNvSpPr txBox="1">
            <a:spLocks noGrp="1"/>
          </p:cNvSpPr>
          <p:nvPr>
            <p:ph type="body" idx="1"/>
          </p:nvPr>
        </p:nvSpPr>
        <p:spPr>
          <a:xfrm>
            <a:off x="457200" y="1600200"/>
            <a:ext cx="8229600" cy="1545008"/>
          </a:xfrm>
          <a:prstGeom prst="rect">
            <a:avLst/>
          </a:prstGeom>
        </p:spPr>
        <p:txBody>
          <a:bodyPr lIns="91425" tIns="91425" rIns="91425" bIns="91425" anchor="t" anchorCtr="0">
            <a:spAutoFit/>
          </a:bodyPr>
          <a:lstStyle/>
          <a:p>
            <a:pPr marL="38100" lvl="0" indent="0" rtl="0">
              <a:buClr>
                <a:schemeClr val="dk1"/>
              </a:buClr>
              <a:buSzPct val="166666"/>
              <a:buNone/>
            </a:pPr>
            <a:r>
              <a:rPr lang="en" u="sng" dirty="0" smtClean="0"/>
              <a:t>Tools Used</a:t>
            </a:r>
          </a:p>
          <a:p>
            <a:pPr marL="457200" lvl="0" indent="-419100" rtl="0">
              <a:buClr>
                <a:schemeClr val="dk1"/>
              </a:buClr>
              <a:buSzPct val="166666"/>
              <a:buFont typeface="Arial"/>
              <a:buChar char="•"/>
            </a:pPr>
            <a:r>
              <a:rPr lang="en" dirty="0" smtClean="0"/>
              <a:t>Technology Adoption Life Cycle (TALC)</a:t>
            </a:r>
            <a:endParaRPr lang="en" dirty="0"/>
          </a:p>
          <a:p>
            <a:pPr marL="457200" lvl="0" indent="-419100" rtl="0">
              <a:buClr>
                <a:schemeClr val="dk1"/>
              </a:buClr>
              <a:buSzPct val="166666"/>
              <a:buFont typeface="Arial"/>
              <a:buChar char="•"/>
            </a:pPr>
            <a:r>
              <a:rPr lang="en" dirty="0" smtClean="0"/>
              <a:t>Identifying the market </a:t>
            </a:r>
            <a:endParaRPr lang="en" dirty="0"/>
          </a:p>
        </p:txBody>
      </p:sp>
      <p:sp>
        <p:nvSpPr>
          <p:cNvPr id="7" name="Rectangle 6"/>
          <p:cNvSpPr/>
          <p:nvPr/>
        </p:nvSpPr>
        <p:spPr>
          <a:xfrm>
            <a:off x="7315200" y="117157"/>
            <a:ext cx="1672061" cy="492443"/>
          </a:xfrm>
          <a:prstGeom prst="rect">
            <a:avLst/>
          </a:prstGeom>
        </p:spPr>
        <p:txBody>
          <a:bodyPr wrap="none">
            <a:spAutoFit/>
          </a:bodyPr>
          <a:lstStyle/>
          <a:p>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E-DART</a:t>
            </a:r>
            <a:endParaRPr lang="en-US" sz="2600" kern="1200" dirty="0">
              <a:solidFill>
                <a:schemeClr val="accent1"/>
              </a:solidFill>
              <a:latin typeface="+mn-lt"/>
              <a:ea typeface="+mn-ea"/>
              <a:cs typeface="+mn-cs"/>
            </a:endParaRPr>
          </a:p>
        </p:txBody>
      </p:sp>
      <p:grpSp>
        <p:nvGrpSpPr>
          <p:cNvPr id="2" name="Group 1"/>
          <p:cNvGrpSpPr/>
          <p:nvPr/>
        </p:nvGrpSpPr>
        <p:grpSpPr>
          <a:xfrm>
            <a:off x="4156733" y="4267200"/>
            <a:ext cx="4149067" cy="1295400"/>
            <a:chOff x="553610" y="2667000"/>
            <a:chExt cx="8031590" cy="2503487"/>
          </a:xfrm>
        </p:grpSpPr>
        <p:sp>
          <p:nvSpPr>
            <p:cNvPr id="11" name="Shape 1069"/>
            <p:cNvSpPr/>
            <p:nvPr/>
          </p:nvSpPr>
          <p:spPr>
            <a:xfrm>
              <a:off x="553610" y="4903787"/>
              <a:ext cx="1189012" cy="266700"/>
            </a:xfrm>
            <a:custGeom>
              <a:avLst/>
              <a:gdLst/>
              <a:ahLst/>
              <a:cxnLst/>
              <a:rect l="0" t="0" r="0" b="0"/>
              <a:pathLst>
                <a:path w="248" h="168" extrusionOk="0">
                  <a:moveTo>
                    <a:pt x="0" y="167"/>
                  </a:moveTo>
                  <a:lnTo>
                    <a:pt x="247" y="167"/>
                  </a:lnTo>
                  <a:lnTo>
                    <a:pt x="247" y="0"/>
                  </a:lnTo>
                  <a:lnTo>
                    <a:pt x="0" y="63"/>
                  </a:lnTo>
                  <a:lnTo>
                    <a:pt x="0" y="167"/>
                  </a:lnTo>
                </a:path>
              </a:pathLst>
            </a:custGeom>
            <a:solidFill>
              <a:srgbClr val="92CCDC"/>
            </a:solidFill>
            <a:ln w="25400" cap="rnd">
              <a:noFill/>
              <a:prstDash val="solid"/>
              <a:round/>
              <a:headEnd type="none" w="med" len="med"/>
              <a:tailEnd type="none" w="med" len="med"/>
            </a:ln>
          </p:spPr>
          <p:txBody>
            <a:bodyPr wrap="square" lIns="91425" tIns="45700" rIns="91425" bIns="45700" anchor="t" anchorCtr="0">
              <a:spAutoFit/>
            </a:bodyPr>
            <a:lstStyle/>
            <a:p>
              <a:endParaRPr/>
            </a:p>
          </p:txBody>
        </p:sp>
        <p:sp>
          <p:nvSpPr>
            <p:cNvPr id="12" name="Shape 1070"/>
            <p:cNvSpPr/>
            <p:nvPr/>
          </p:nvSpPr>
          <p:spPr>
            <a:xfrm>
              <a:off x="1772810" y="4370388"/>
              <a:ext cx="1247774" cy="800099"/>
            </a:xfrm>
            <a:custGeom>
              <a:avLst/>
              <a:gdLst/>
              <a:ahLst/>
              <a:cxnLst/>
              <a:rect l="0" t="0" r="0" b="0"/>
              <a:pathLst>
                <a:path w="786" h="504" extrusionOk="0">
                  <a:moveTo>
                    <a:pt x="0" y="503"/>
                  </a:moveTo>
                  <a:lnTo>
                    <a:pt x="785" y="503"/>
                  </a:lnTo>
                  <a:lnTo>
                    <a:pt x="785" y="0"/>
                  </a:lnTo>
                  <a:lnTo>
                    <a:pt x="737" y="48"/>
                  </a:lnTo>
                  <a:lnTo>
                    <a:pt x="671" y="88"/>
                  </a:lnTo>
                  <a:lnTo>
                    <a:pt x="600" y="144"/>
                  </a:lnTo>
                  <a:lnTo>
                    <a:pt x="480" y="176"/>
                  </a:lnTo>
                  <a:lnTo>
                    <a:pt x="384" y="224"/>
                  </a:lnTo>
                  <a:lnTo>
                    <a:pt x="280" y="255"/>
                  </a:lnTo>
                  <a:lnTo>
                    <a:pt x="176" y="295"/>
                  </a:lnTo>
                  <a:lnTo>
                    <a:pt x="80" y="328"/>
                  </a:lnTo>
                  <a:lnTo>
                    <a:pt x="0" y="336"/>
                  </a:lnTo>
                  <a:lnTo>
                    <a:pt x="0" y="495"/>
                  </a:lnTo>
                  <a:lnTo>
                    <a:pt x="0" y="503"/>
                  </a:lnTo>
                </a:path>
              </a:pathLst>
            </a:custGeom>
            <a:solidFill>
              <a:srgbClr val="92CCDC"/>
            </a:solidFill>
            <a:ln w="25400" cap="rnd">
              <a:noFill/>
              <a:prstDash val="solid"/>
              <a:round/>
              <a:headEnd type="none" w="med" len="med"/>
              <a:tailEnd type="none" w="med" len="med"/>
            </a:ln>
          </p:spPr>
          <p:txBody>
            <a:bodyPr lIns="91425" tIns="45700" rIns="91425" bIns="45700" anchor="t" anchorCtr="0">
              <a:spAutoFit/>
            </a:bodyPr>
            <a:lstStyle/>
            <a:p>
              <a:endParaRPr/>
            </a:p>
          </p:txBody>
        </p:sp>
        <p:sp>
          <p:nvSpPr>
            <p:cNvPr id="13" name="Shape 1071"/>
            <p:cNvSpPr/>
            <p:nvPr/>
          </p:nvSpPr>
          <p:spPr>
            <a:xfrm>
              <a:off x="3592513" y="2667000"/>
              <a:ext cx="1665287" cy="2503487"/>
            </a:xfrm>
            <a:custGeom>
              <a:avLst/>
              <a:gdLst/>
              <a:ahLst/>
              <a:cxnLst/>
              <a:rect l="0" t="0" r="0" b="0"/>
              <a:pathLst>
                <a:path w="1049" h="1577" extrusionOk="0">
                  <a:moveTo>
                    <a:pt x="0" y="1576"/>
                  </a:moveTo>
                  <a:lnTo>
                    <a:pt x="1048" y="1576"/>
                  </a:lnTo>
                  <a:lnTo>
                    <a:pt x="1048" y="0"/>
                  </a:lnTo>
                  <a:lnTo>
                    <a:pt x="1015" y="0"/>
                  </a:lnTo>
                  <a:lnTo>
                    <a:pt x="967" y="0"/>
                  </a:lnTo>
                  <a:lnTo>
                    <a:pt x="919" y="17"/>
                  </a:lnTo>
                  <a:lnTo>
                    <a:pt x="846" y="32"/>
                  </a:lnTo>
                  <a:lnTo>
                    <a:pt x="767" y="73"/>
                  </a:lnTo>
                  <a:lnTo>
                    <a:pt x="710" y="96"/>
                  </a:lnTo>
                  <a:lnTo>
                    <a:pt x="639" y="128"/>
                  </a:lnTo>
                  <a:lnTo>
                    <a:pt x="583" y="184"/>
                  </a:lnTo>
                  <a:lnTo>
                    <a:pt x="510" y="257"/>
                  </a:lnTo>
                  <a:lnTo>
                    <a:pt x="455" y="328"/>
                  </a:lnTo>
                  <a:lnTo>
                    <a:pt x="399" y="393"/>
                  </a:lnTo>
                  <a:lnTo>
                    <a:pt x="366" y="480"/>
                  </a:lnTo>
                  <a:lnTo>
                    <a:pt x="326" y="593"/>
                  </a:lnTo>
                  <a:lnTo>
                    <a:pt x="278" y="696"/>
                  </a:lnTo>
                  <a:lnTo>
                    <a:pt x="247" y="777"/>
                  </a:lnTo>
                  <a:lnTo>
                    <a:pt x="207" y="833"/>
                  </a:lnTo>
                  <a:lnTo>
                    <a:pt x="159" y="904"/>
                  </a:lnTo>
                  <a:lnTo>
                    <a:pt x="96" y="969"/>
                  </a:lnTo>
                  <a:lnTo>
                    <a:pt x="63" y="1007"/>
                  </a:lnTo>
                  <a:lnTo>
                    <a:pt x="0" y="1073"/>
                  </a:lnTo>
                  <a:lnTo>
                    <a:pt x="0" y="1568"/>
                  </a:lnTo>
                  <a:lnTo>
                    <a:pt x="0" y="1576"/>
                  </a:lnTo>
                </a:path>
              </a:pathLst>
            </a:custGeom>
            <a:solidFill>
              <a:srgbClr val="92CCDC"/>
            </a:solidFill>
            <a:ln w="25400" cap="rnd">
              <a:noFill/>
              <a:prstDash val="solid"/>
              <a:round/>
              <a:headEnd type="none" w="med" len="med"/>
              <a:tailEnd type="none" w="med" len="med"/>
            </a:ln>
          </p:spPr>
          <p:txBody>
            <a:bodyPr lIns="91425" tIns="45700" rIns="91425" bIns="45700" anchor="t" anchorCtr="0">
              <a:spAutoFit/>
            </a:bodyPr>
            <a:lstStyle/>
            <a:p>
              <a:endParaRPr/>
            </a:p>
          </p:txBody>
        </p:sp>
        <p:sp>
          <p:nvSpPr>
            <p:cNvPr id="14" name="Shape 1072"/>
            <p:cNvSpPr/>
            <p:nvPr/>
          </p:nvSpPr>
          <p:spPr>
            <a:xfrm>
              <a:off x="5284788" y="2667000"/>
              <a:ext cx="1649412" cy="2503487"/>
            </a:xfrm>
            <a:custGeom>
              <a:avLst/>
              <a:gdLst/>
              <a:ahLst/>
              <a:cxnLst/>
              <a:rect l="0" t="0" r="0" b="0"/>
              <a:pathLst>
                <a:path w="1039" h="1577" extrusionOk="0">
                  <a:moveTo>
                    <a:pt x="0" y="1576"/>
                  </a:moveTo>
                  <a:lnTo>
                    <a:pt x="1038" y="1576"/>
                  </a:lnTo>
                  <a:lnTo>
                    <a:pt x="1038" y="1073"/>
                  </a:lnTo>
                  <a:lnTo>
                    <a:pt x="1015" y="1057"/>
                  </a:lnTo>
                  <a:lnTo>
                    <a:pt x="982" y="1017"/>
                  </a:lnTo>
                  <a:lnTo>
                    <a:pt x="950" y="977"/>
                  </a:lnTo>
                  <a:lnTo>
                    <a:pt x="911" y="929"/>
                  </a:lnTo>
                  <a:lnTo>
                    <a:pt x="871" y="888"/>
                  </a:lnTo>
                  <a:lnTo>
                    <a:pt x="831" y="815"/>
                  </a:lnTo>
                  <a:lnTo>
                    <a:pt x="791" y="744"/>
                  </a:lnTo>
                  <a:lnTo>
                    <a:pt x="768" y="681"/>
                  </a:lnTo>
                  <a:lnTo>
                    <a:pt x="727" y="593"/>
                  </a:lnTo>
                  <a:lnTo>
                    <a:pt x="687" y="504"/>
                  </a:lnTo>
                  <a:lnTo>
                    <a:pt x="647" y="416"/>
                  </a:lnTo>
                  <a:lnTo>
                    <a:pt x="614" y="368"/>
                  </a:lnTo>
                  <a:lnTo>
                    <a:pt x="583" y="328"/>
                  </a:lnTo>
                  <a:lnTo>
                    <a:pt x="528" y="257"/>
                  </a:lnTo>
                  <a:lnTo>
                    <a:pt x="462" y="201"/>
                  </a:lnTo>
                  <a:lnTo>
                    <a:pt x="391" y="144"/>
                  </a:lnTo>
                  <a:lnTo>
                    <a:pt x="318" y="88"/>
                  </a:lnTo>
                  <a:lnTo>
                    <a:pt x="240" y="55"/>
                  </a:lnTo>
                  <a:lnTo>
                    <a:pt x="151" y="17"/>
                  </a:lnTo>
                  <a:lnTo>
                    <a:pt x="48" y="0"/>
                  </a:lnTo>
                  <a:lnTo>
                    <a:pt x="0" y="0"/>
                  </a:lnTo>
                  <a:lnTo>
                    <a:pt x="0" y="1568"/>
                  </a:lnTo>
                  <a:lnTo>
                    <a:pt x="0" y="1576"/>
                  </a:lnTo>
                </a:path>
              </a:pathLst>
            </a:custGeom>
            <a:solidFill>
              <a:srgbClr val="92CCDC"/>
            </a:solidFill>
            <a:ln w="25400" cap="rnd">
              <a:noFill/>
              <a:prstDash val="solid"/>
              <a:round/>
              <a:headEnd type="none" w="med" len="med"/>
              <a:tailEnd type="none" w="med" len="med"/>
            </a:ln>
          </p:spPr>
          <p:txBody>
            <a:bodyPr lIns="91425" tIns="45700" rIns="91425" bIns="45700" anchor="t" anchorCtr="0">
              <a:spAutoFit/>
            </a:bodyPr>
            <a:lstStyle/>
            <a:p>
              <a:endParaRPr/>
            </a:p>
          </p:txBody>
        </p:sp>
        <p:sp>
          <p:nvSpPr>
            <p:cNvPr id="15" name="Shape 1073"/>
            <p:cNvSpPr/>
            <p:nvPr/>
          </p:nvSpPr>
          <p:spPr>
            <a:xfrm>
              <a:off x="6954813" y="4370387"/>
              <a:ext cx="1630387" cy="800100"/>
            </a:xfrm>
            <a:custGeom>
              <a:avLst/>
              <a:gdLst/>
              <a:ahLst/>
              <a:cxnLst/>
              <a:rect l="0" t="0" r="0" b="0"/>
              <a:pathLst>
                <a:path w="921" h="504" extrusionOk="0">
                  <a:moveTo>
                    <a:pt x="0" y="0"/>
                  </a:moveTo>
                  <a:lnTo>
                    <a:pt x="0" y="7"/>
                  </a:lnTo>
                  <a:lnTo>
                    <a:pt x="0" y="503"/>
                  </a:lnTo>
                  <a:lnTo>
                    <a:pt x="920" y="503"/>
                  </a:lnTo>
                  <a:lnTo>
                    <a:pt x="920" y="343"/>
                  </a:lnTo>
                  <a:lnTo>
                    <a:pt x="816" y="320"/>
                  </a:lnTo>
                  <a:lnTo>
                    <a:pt x="695" y="288"/>
                  </a:lnTo>
                  <a:lnTo>
                    <a:pt x="607" y="263"/>
                  </a:lnTo>
                  <a:lnTo>
                    <a:pt x="480" y="232"/>
                  </a:lnTo>
                  <a:lnTo>
                    <a:pt x="400" y="199"/>
                  </a:lnTo>
                  <a:lnTo>
                    <a:pt x="271" y="159"/>
                  </a:lnTo>
                  <a:lnTo>
                    <a:pt x="175" y="103"/>
                  </a:lnTo>
                  <a:lnTo>
                    <a:pt x="64" y="55"/>
                  </a:lnTo>
                  <a:lnTo>
                    <a:pt x="0" y="0"/>
                  </a:lnTo>
                  <a:lnTo>
                    <a:pt x="0" y="503"/>
                  </a:lnTo>
                  <a:lnTo>
                    <a:pt x="0" y="0"/>
                  </a:lnTo>
                </a:path>
              </a:pathLst>
            </a:custGeom>
            <a:solidFill>
              <a:srgbClr val="92CCDC"/>
            </a:solidFill>
            <a:ln w="25400" cap="rnd">
              <a:noFill/>
              <a:prstDash val="solid"/>
              <a:round/>
              <a:headEnd type="none" w="med" len="med"/>
              <a:tailEnd type="none" w="med" len="med"/>
            </a:ln>
          </p:spPr>
          <p:txBody>
            <a:bodyPr wrap="square" lIns="91425" tIns="45700" rIns="91425" bIns="45700" anchor="t" anchorCtr="0">
              <a:spAutoFit/>
            </a:bodyPr>
            <a:lstStyle/>
            <a:p>
              <a:endParaRPr/>
            </a:p>
          </p:txBody>
        </p:sp>
      </p:grpSp>
      <p:pic>
        <p:nvPicPr>
          <p:cNvPr id="16" name="Picture 10" descr="http://t2.gstatic.com/images?q=tbn:ANd9GcRbh44GiByw8emBaHFmjf00U9zcsXO5vofkoChIRBX3JohlIdeXuA"/>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25385" y="4114800"/>
            <a:ext cx="695565" cy="125368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 name="Picture 1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3000" y="4741641"/>
            <a:ext cx="922999" cy="1011506"/>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94"/>
        <p:cNvGrpSpPr/>
        <p:nvPr/>
      </p:nvGrpSpPr>
      <p:grpSpPr>
        <a:xfrm>
          <a:off x="0" y="0"/>
          <a:ext cx="0" cy="0"/>
          <a:chOff x="0" y="0"/>
          <a:chExt cx="0" cy="0"/>
        </a:xfrm>
      </p:grpSpPr>
      <p:sp>
        <p:nvSpPr>
          <p:cNvPr id="1496" name="Shape 1496"/>
          <p:cNvSpPr txBox="1"/>
          <p:nvPr/>
        </p:nvSpPr>
        <p:spPr>
          <a:xfrm>
            <a:off x="609600" y="960437"/>
            <a:ext cx="7486500" cy="553968"/>
          </a:xfrm>
          <a:prstGeom prst="rect">
            <a:avLst/>
          </a:prstGeom>
          <a:noFill/>
        </p:spPr>
        <p:txBody>
          <a:bodyPr lIns="91425" tIns="91425" rIns="91425" bIns="91425" anchor="t" anchorCtr="0">
            <a:spAutoFit/>
          </a:bodyPr>
          <a:lstStyle/>
          <a:p>
            <a:pPr lvl="0" rtl="0">
              <a:buClr>
                <a:srgbClr val="000000"/>
              </a:buClr>
              <a:buSzPct val="45833"/>
              <a:buFont typeface="Arial"/>
              <a:buNone/>
            </a:pPr>
            <a:r>
              <a:rPr lang="en" sz="2400" b="1" dirty="0">
                <a:solidFill>
                  <a:schemeClr val="tx1"/>
                </a:solidFill>
              </a:rPr>
              <a:t>Forums</a:t>
            </a:r>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7" name="Shape 1479"/>
          <p:cNvSpPr txBox="1">
            <a:spLocks noGrp="1"/>
          </p:cNvSpPr>
          <p:nvPr>
            <p:ph type="title"/>
          </p:nvPr>
        </p:nvSpPr>
        <p:spPr>
          <a:xfrm>
            <a:off x="609600" y="456184"/>
            <a:ext cx="7862888" cy="738633"/>
          </a:xfrm>
          <a:prstGeom prst="rect">
            <a:avLst/>
          </a:prstGeom>
        </p:spPr>
        <p:txBody>
          <a:bodyPr wrap="square" lIns="91425" tIns="91425" rIns="91425" bIns="91425" anchor="ctr" anchorCtr="0">
            <a:spAutoFit/>
          </a:bodyPr>
          <a:lstStyle/>
          <a:p>
            <a:pPr lvl="0">
              <a:buClr>
                <a:srgbClr val="000000"/>
              </a:buClr>
              <a:buSzPct val="25000"/>
            </a:pPr>
            <a:r>
              <a:rPr lang="en" sz="3600" b="1" dirty="0" smtClean="0">
                <a:solidFill>
                  <a:schemeClr val="tx1"/>
                </a:solidFill>
                <a:latin typeface="Arial" pitchFamily="34" charset="0"/>
                <a:cs typeface="Arial" pitchFamily="34" charset="0"/>
              </a:rPr>
              <a:t>Website </a:t>
            </a:r>
            <a:r>
              <a:rPr lang="en" sz="3600" b="1" dirty="0">
                <a:solidFill>
                  <a:schemeClr val="tx1"/>
                </a:solidFill>
                <a:latin typeface="Arial" pitchFamily="34" charset="0"/>
                <a:cs typeface="Arial" pitchFamily="34" charset="0"/>
              </a:rPr>
              <a:t>Design</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78978" y="1514405"/>
            <a:ext cx="6822022" cy="5082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01"/>
        <p:cNvGrpSpPr/>
        <p:nvPr/>
      </p:nvGrpSpPr>
      <p:grpSpPr>
        <a:xfrm>
          <a:off x="0" y="0"/>
          <a:ext cx="0" cy="0"/>
          <a:chOff x="0" y="0"/>
          <a:chExt cx="0" cy="0"/>
        </a:xfrm>
      </p:grpSpPr>
      <p:sp>
        <p:nvSpPr>
          <p:cNvPr id="1502" name="Shape 1502"/>
          <p:cNvSpPr txBox="1">
            <a:spLocks noGrp="1"/>
          </p:cNvSpPr>
          <p:nvPr>
            <p:ph type="title"/>
          </p:nvPr>
        </p:nvSpPr>
        <p:spPr>
          <a:xfrm>
            <a:off x="457200" y="280387"/>
            <a:ext cx="8229600" cy="756299"/>
          </a:xfrm>
          <a:prstGeom prst="rect">
            <a:avLst/>
          </a:prstGeom>
        </p:spPr>
        <p:txBody>
          <a:bodyPr lIns="91425" tIns="91425" rIns="91425" bIns="91425" anchor="b" anchorCtr="0">
            <a:spAutoFit/>
          </a:bodyPr>
          <a:lstStyle/>
          <a:p>
            <a:pPr lvl="0">
              <a:buClr>
                <a:srgbClr val="000000"/>
              </a:buClr>
              <a:buSzPct val="30555"/>
              <a:buFont typeface="Arial"/>
              <a:buNone/>
            </a:pPr>
            <a:r>
              <a:rPr lang="en" dirty="0"/>
              <a:t>Analysis: Partnerships</a:t>
            </a:r>
          </a:p>
        </p:txBody>
      </p:sp>
      <p:graphicFrame>
        <p:nvGraphicFramePr>
          <p:cNvPr id="1503" name="Shape 150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37452518"/>
              </p:ext>
            </p:extLst>
          </p:nvPr>
        </p:nvGraphicFramePr>
        <p:xfrm>
          <a:off x="359200" y="1685400"/>
          <a:ext cx="8530300" cy="4682785"/>
        </p:xfrm>
        <a:graphic>
          <a:graphicData uri="http://schemas.openxmlformats.org/drawingml/2006/table">
            <a:tbl>
              <a:tblPr>
                <a:noFill/>
                <a:tableStyleId>{B896F495-1299-4726-98DF-5731CC67635B}</a:tableStyleId>
              </a:tblPr>
              <a:tblGrid>
                <a:gridCol w="3829250"/>
                <a:gridCol w="4701050"/>
              </a:tblGrid>
              <a:tr h="603325">
                <a:tc>
                  <a:txBody>
                    <a:bodyPr/>
                    <a:lstStyle/>
                    <a:p>
                      <a:pPr>
                        <a:buNone/>
                      </a:pPr>
                      <a:r>
                        <a:rPr lang="en" sz="2200" b="1" dirty="0">
                          <a:solidFill>
                            <a:schemeClr val="tx1"/>
                          </a:solidFill>
                        </a:rPr>
                        <a:t>Parnership groups</a:t>
                      </a:r>
                    </a:p>
                  </a:txBody>
                  <a:tcPr marL="91425" marR="91425" marT="91425" marB="91425"/>
                </a:tc>
                <a:tc>
                  <a:txBody>
                    <a:bodyPr/>
                    <a:lstStyle/>
                    <a:p>
                      <a:pPr>
                        <a:buNone/>
                      </a:pPr>
                      <a:r>
                        <a:rPr lang="en" sz="2200" b="1">
                          <a:solidFill>
                            <a:schemeClr val="tx1"/>
                          </a:solidFill>
                        </a:rPr>
                        <a:t>Examples</a:t>
                      </a:r>
                    </a:p>
                  </a:txBody>
                  <a:tcPr marL="91425" marR="91425" marT="91425" marB="91425"/>
                </a:tc>
              </a:tr>
              <a:tr h="966225">
                <a:tc>
                  <a:txBody>
                    <a:bodyPr/>
                    <a:lstStyle/>
                    <a:p>
                      <a:pPr>
                        <a:buNone/>
                      </a:pPr>
                      <a:r>
                        <a:rPr lang="en" sz="2200" dirty="0">
                          <a:solidFill>
                            <a:schemeClr val="tx1"/>
                          </a:solidFill>
                        </a:rPr>
                        <a:t>University </a:t>
                      </a:r>
                      <a:endParaRPr lang="en" sz="2200" dirty="0" smtClean="0">
                        <a:solidFill>
                          <a:schemeClr val="tx1"/>
                        </a:solidFill>
                      </a:endParaRPr>
                    </a:p>
                    <a:p>
                      <a:pPr>
                        <a:buNone/>
                      </a:pPr>
                      <a:r>
                        <a:rPr lang="en" sz="2200" dirty="0" smtClean="0">
                          <a:solidFill>
                            <a:schemeClr val="tx1"/>
                          </a:solidFill>
                        </a:rPr>
                        <a:t>with </a:t>
                      </a:r>
                      <a:r>
                        <a:rPr lang="en" sz="2200" dirty="0">
                          <a:solidFill>
                            <a:schemeClr val="tx1"/>
                          </a:solidFill>
                        </a:rPr>
                        <a:t>Ocean Programs</a:t>
                      </a:r>
                    </a:p>
                  </a:txBody>
                  <a:tcPr marL="91425" marR="91425" marT="91425" marB="91425"/>
                </a:tc>
                <a:tc>
                  <a:txBody>
                    <a:bodyPr/>
                    <a:lstStyle/>
                    <a:p>
                      <a:pPr>
                        <a:buNone/>
                      </a:pPr>
                      <a:r>
                        <a:rPr lang="en" sz="2200">
                          <a:solidFill>
                            <a:schemeClr val="tx1"/>
                          </a:solidFill>
                        </a:rPr>
                        <a:t>Stanford, University of California (Santa Cruz), California State University</a:t>
                      </a:r>
                    </a:p>
                  </a:txBody>
                  <a:tcPr marL="91425" marR="91425" marT="91425" marB="91425"/>
                </a:tc>
              </a:tr>
              <a:tr h="591975">
                <a:tc>
                  <a:txBody>
                    <a:bodyPr/>
                    <a:lstStyle/>
                    <a:p>
                      <a:pPr>
                        <a:buNone/>
                      </a:pPr>
                      <a:r>
                        <a:rPr lang="en" sz="2200">
                          <a:solidFill>
                            <a:schemeClr val="tx1"/>
                          </a:solidFill>
                        </a:rPr>
                        <a:t>Companies interested in ocean</a:t>
                      </a:r>
                    </a:p>
                  </a:txBody>
                  <a:tcPr marL="91425" marR="91425" marT="91425" marB="91425"/>
                </a:tc>
                <a:tc>
                  <a:txBody>
                    <a:bodyPr/>
                    <a:lstStyle/>
                    <a:p>
                      <a:pPr>
                        <a:buNone/>
                      </a:pPr>
                      <a:r>
                        <a:rPr lang="en" sz="2200" dirty="0">
                          <a:solidFill>
                            <a:schemeClr val="tx1"/>
                          </a:solidFill>
                        </a:rPr>
                        <a:t>Show </a:t>
                      </a:r>
                      <a:r>
                        <a:rPr lang="en" sz="2200" dirty="0" smtClean="0">
                          <a:solidFill>
                            <a:schemeClr val="tx1"/>
                          </a:solidFill>
                        </a:rPr>
                        <a:t>Boats,</a:t>
                      </a:r>
                      <a:r>
                        <a:rPr lang="en" sz="2200" baseline="0" dirty="0" smtClean="0">
                          <a:solidFill>
                            <a:schemeClr val="tx1"/>
                          </a:solidFill>
                        </a:rPr>
                        <a:t> Odyssey Marine Exploration, </a:t>
                      </a:r>
                      <a:r>
                        <a:rPr lang="en-US" sz="2200" baseline="0" dirty="0" err="1" smtClean="0">
                          <a:solidFill>
                            <a:schemeClr val="tx1"/>
                          </a:solidFill>
                        </a:rPr>
                        <a:t>Airmar</a:t>
                      </a:r>
                      <a:r>
                        <a:rPr lang="en-US" sz="2200" baseline="0" dirty="0" smtClean="0">
                          <a:solidFill>
                            <a:schemeClr val="tx1"/>
                          </a:solidFill>
                        </a:rPr>
                        <a:t>, Bluefin Robotics</a:t>
                      </a:r>
                      <a:endParaRPr lang="en" sz="2200" dirty="0">
                        <a:solidFill>
                          <a:schemeClr val="tx1"/>
                        </a:solidFill>
                      </a:endParaRPr>
                    </a:p>
                  </a:txBody>
                  <a:tcPr marL="91425" marR="91425" marT="91425" marB="91425"/>
                </a:tc>
              </a:tr>
              <a:tr h="591975">
                <a:tc>
                  <a:txBody>
                    <a:bodyPr/>
                    <a:lstStyle/>
                    <a:p>
                      <a:pPr>
                        <a:buNone/>
                      </a:pPr>
                      <a:r>
                        <a:rPr lang="en" sz="2200">
                          <a:solidFill>
                            <a:schemeClr val="tx1"/>
                          </a:solidFill>
                        </a:rPr>
                        <a:t>Government</a:t>
                      </a:r>
                    </a:p>
                  </a:txBody>
                  <a:tcPr marL="91425" marR="91425" marT="91425" marB="91425"/>
                </a:tc>
                <a:tc>
                  <a:txBody>
                    <a:bodyPr/>
                    <a:lstStyle/>
                    <a:p>
                      <a:pPr>
                        <a:buNone/>
                      </a:pPr>
                      <a:r>
                        <a:rPr lang="en" sz="2200">
                          <a:solidFill>
                            <a:schemeClr val="tx1"/>
                          </a:solidFill>
                        </a:rPr>
                        <a:t>Environmental Protection Agency (EPA), National Science Foundation</a:t>
                      </a:r>
                    </a:p>
                  </a:txBody>
                  <a:tcPr marL="91425" marR="91425" marT="91425" marB="91425"/>
                </a:tc>
              </a:tr>
              <a:tr h="591975">
                <a:tc>
                  <a:txBody>
                    <a:bodyPr/>
                    <a:lstStyle/>
                    <a:p>
                      <a:pPr>
                        <a:buNone/>
                      </a:pPr>
                      <a:r>
                        <a:rPr lang="en" sz="2200">
                          <a:solidFill>
                            <a:schemeClr val="tx1"/>
                          </a:solidFill>
                        </a:rPr>
                        <a:t>Open-source communities</a:t>
                      </a:r>
                    </a:p>
                  </a:txBody>
                  <a:tcPr marL="91425" marR="91425" marT="91425" marB="91425"/>
                </a:tc>
                <a:tc>
                  <a:txBody>
                    <a:bodyPr/>
                    <a:lstStyle/>
                    <a:p>
                      <a:pPr>
                        <a:buNone/>
                      </a:pPr>
                      <a:r>
                        <a:rPr lang="en" sz="2200">
                          <a:solidFill>
                            <a:schemeClr val="tx1"/>
                          </a:solidFill>
                        </a:rPr>
                        <a:t>instructables.com, diydrones.com</a:t>
                      </a:r>
                    </a:p>
                  </a:txBody>
                  <a:tcPr marL="91425" marR="91425" marT="91425" marB="91425"/>
                </a:tc>
              </a:tr>
              <a:tr h="591975">
                <a:tc>
                  <a:txBody>
                    <a:bodyPr/>
                    <a:lstStyle/>
                    <a:p>
                      <a:pPr>
                        <a:buNone/>
                      </a:pPr>
                      <a:r>
                        <a:rPr lang="en" sz="2200">
                          <a:solidFill>
                            <a:schemeClr val="tx1"/>
                          </a:solidFill>
                        </a:rPr>
                        <a:t>Online ocean sites</a:t>
                      </a:r>
                    </a:p>
                  </a:txBody>
                  <a:tcPr marL="91425" marR="91425" marT="91425" marB="91425"/>
                </a:tc>
                <a:tc>
                  <a:txBody>
                    <a:bodyPr/>
                    <a:lstStyle/>
                    <a:p>
                      <a:pPr>
                        <a:buNone/>
                      </a:pPr>
                      <a:r>
                        <a:rPr lang="en" sz="2200" dirty="0">
                          <a:solidFill>
                            <a:schemeClr val="tx1"/>
                          </a:solidFill>
                        </a:rPr>
                        <a:t>oceanforyouth.org, seasky.org</a:t>
                      </a:r>
                    </a:p>
                  </a:txBody>
                  <a:tcPr marL="91425" marR="91425" marT="91425" marB="91425"/>
                </a:tc>
              </a:tr>
            </a:tbl>
          </a:graphicData>
        </a:graphic>
      </p:graphicFrame>
      <p:sp>
        <p:nvSpPr>
          <p:cNvPr id="1504" name="Shape 1504"/>
          <p:cNvSpPr txBox="1"/>
          <p:nvPr/>
        </p:nvSpPr>
        <p:spPr>
          <a:xfrm>
            <a:off x="538800" y="808087"/>
            <a:ext cx="3657600" cy="457200"/>
          </a:xfrm>
          <a:prstGeom prst="rect">
            <a:avLst/>
          </a:prstGeom>
          <a:noFill/>
        </p:spPr>
        <p:txBody>
          <a:bodyPr lIns="91425" tIns="91425" rIns="91425" bIns="91425" anchor="t" anchorCtr="0">
            <a:spAutoFit/>
          </a:bodyPr>
          <a:lstStyle/>
          <a:p>
            <a:pPr>
              <a:buNone/>
            </a:pPr>
            <a:r>
              <a:rPr lang="en" sz="2400" b="1"/>
              <a:t>An Illustrative List</a:t>
            </a:r>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3761842"/>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08"/>
        <p:cNvGrpSpPr/>
        <p:nvPr/>
      </p:nvGrpSpPr>
      <p:grpSpPr>
        <a:xfrm>
          <a:off x="0" y="0"/>
          <a:ext cx="0" cy="0"/>
          <a:chOff x="0" y="0"/>
          <a:chExt cx="0" cy="0"/>
        </a:xfrm>
      </p:grpSpPr>
      <p:sp>
        <p:nvSpPr>
          <p:cNvPr id="1509" name="Shape 150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a:solidFill>
                  <a:schemeClr val="tx1"/>
                </a:solidFill>
              </a:rPr>
              <a:t>Analysis: Partnerships</a:t>
            </a:r>
          </a:p>
        </p:txBody>
      </p:sp>
      <p:cxnSp>
        <p:nvCxnSpPr>
          <p:cNvPr id="1511" name="Shape 1511"/>
          <p:cNvCxnSpPr/>
          <p:nvPr/>
        </p:nvCxnSpPr>
        <p:spPr>
          <a:xfrm>
            <a:off x="4543500" y="2041625"/>
            <a:ext cx="0" cy="3524999"/>
          </a:xfrm>
          <a:prstGeom prst="straightConnector1">
            <a:avLst/>
          </a:prstGeom>
          <a:noFill/>
          <a:ln w="19050" cap="flat">
            <a:solidFill>
              <a:schemeClr val="dk2"/>
            </a:solidFill>
            <a:prstDash val="solid"/>
            <a:round/>
            <a:headEnd type="none" w="lg" len="lg"/>
            <a:tailEnd type="none" w="lg" len="lg"/>
          </a:ln>
        </p:spPr>
      </p:cxnSp>
      <p:sp>
        <p:nvSpPr>
          <p:cNvPr id="1512" name="Shape 1512"/>
          <p:cNvSpPr txBox="1"/>
          <p:nvPr/>
        </p:nvSpPr>
        <p:spPr>
          <a:xfrm>
            <a:off x="152401" y="1668725"/>
            <a:ext cx="533399" cy="553968"/>
          </a:xfrm>
          <a:prstGeom prst="rect">
            <a:avLst/>
          </a:prstGeom>
          <a:noFill/>
        </p:spPr>
        <p:txBody>
          <a:bodyPr wrap="square" lIns="91425" tIns="91425" rIns="91425" bIns="91425" anchor="t" anchorCtr="0">
            <a:spAutoFit/>
          </a:bodyPr>
          <a:lstStyle/>
          <a:p>
            <a:pPr>
              <a:buNone/>
            </a:pPr>
            <a:r>
              <a:rPr lang="en" sz="2400" b="1" dirty="0">
                <a:solidFill>
                  <a:schemeClr val="tx1"/>
                </a:solidFill>
                <a:latin typeface="+mn-lt"/>
              </a:rPr>
              <a:t>$$</a:t>
            </a:r>
          </a:p>
        </p:txBody>
      </p:sp>
      <p:sp>
        <p:nvSpPr>
          <p:cNvPr id="1513" name="Shape 1513"/>
          <p:cNvSpPr txBox="1"/>
          <p:nvPr/>
        </p:nvSpPr>
        <p:spPr>
          <a:xfrm>
            <a:off x="6400800" y="5863325"/>
            <a:ext cx="1957975" cy="553968"/>
          </a:xfrm>
          <a:prstGeom prst="rect">
            <a:avLst/>
          </a:prstGeom>
          <a:noFill/>
        </p:spPr>
        <p:txBody>
          <a:bodyPr wrap="square" lIns="91425" tIns="91425" rIns="91425" bIns="91425" anchor="t" anchorCtr="0">
            <a:spAutoFit/>
          </a:bodyPr>
          <a:lstStyle/>
          <a:p>
            <a:pPr>
              <a:buNone/>
            </a:pPr>
            <a:r>
              <a:rPr lang="en" sz="2400" b="1" dirty="0">
                <a:solidFill>
                  <a:schemeClr val="tx1"/>
                </a:solidFill>
                <a:latin typeface="+mn-lt"/>
              </a:rPr>
              <a:t>Knowledge</a:t>
            </a:r>
          </a:p>
        </p:txBody>
      </p:sp>
      <p:sp>
        <p:nvSpPr>
          <p:cNvPr id="1514" name="Shape 1514"/>
          <p:cNvSpPr txBox="1"/>
          <p:nvPr/>
        </p:nvSpPr>
        <p:spPr>
          <a:xfrm>
            <a:off x="1350075" y="2044875"/>
            <a:ext cx="2174399" cy="457200"/>
          </a:xfrm>
          <a:prstGeom prst="rect">
            <a:avLst/>
          </a:prstGeom>
          <a:noFill/>
        </p:spPr>
        <p:txBody>
          <a:bodyPr lIns="91425" tIns="91425" rIns="91425" bIns="91425" anchor="t" anchorCtr="0">
            <a:spAutoFit/>
          </a:bodyPr>
          <a:lstStyle/>
          <a:p>
            <a:pPr>
              <a:buNone/>
            </a:pPr>
            <a:r>
              <a:rPr lang="en" sz="1800" b="1" dirty="0">
                <a:solidFill>
                  <a:schemeClr val="tx1"/>
                </a:solidFill>
                <a:latin typeface="+mn-lt"/>
              </a:rPr>
              <a:t>Earning Partners</a:t>
            </a:r>
          </a:p>
        </p:txBody>
      </p:sp>
      <p:sp>
        <p:nvSpPr>
          <p:cNvPr id="1515" name="Shape 1515"/>
          <p:cNvSpPr txBox="1"/>
          <p:nvPr/>
        </p:nvSpPr>
        <p:spPr>
          <a:xfrm>
            <a:off x="5887425" y="5074575"/>
            <a:ext cx="2139599" cy="457200"/>
          </a:xfrm>
          <a:prstGeom prst="rect">
            <a:avLst/>
          </a:prstGeom>
          <a:noFill/>
        </p:spPr>
        <p:txBody>
          <a:bodyPr lIns="91425" tIns="91425" rIns="91425" bIns="91425" anchor="t" anchorCtr="0">
            <a:spAutoFit/>
          </a:bodyPr>
          <a:lstStyle/>
          <a:p>
            <a:pPr>
              <a:buNone/>
            </a:pPr>
            <a:r>
              <a:rPr lang="en" sz="1800" b="1" dirty="0">
                <a:solidFill>
                  <a:schemeClr val="tx1"/>
                </a:solidFill>
                <a:latin typeface="+mn-lt"/>
              </a:rPr>
              <a:t>Learning Partners</a:t>
            </a:r>
          </a:p>
        </p:txBody>
      </p:sp>
      <p:sp>
        <p:nvSpPr>
          <p:cNvPr id="1516" name="Shape 1516"/>
          <p:cNvSpPr txBox="1"/>
          <p:nvPr/>
        </p:nvSpPr>
        <p:spPr>
          <a:xfrm>
            <a:off x="5800166" y="2006775"/>
            <a:ext cx="2226899" cy="457200"/>
          </a:xfrm>
          <a:prstGeom prst="rect">
            <a:avLst/>
          </a:prstGeom>
          <a:noFill/>
        </p:spPr>
        <p:txBody>
          <a:bodyPr lIns="91425" tIns="91425" rIns="91425" bIns="91425" anchor="t" anchorCtr="0">
            <a:spAutoFit/>
          </a:bodyPr>
          <a:lstStyle/>
          <a:p>
            <a:pPr>
              <a:buNone/>
            </a:pPr>
            <a:r>
              <a:rPr lang="en" sz="1800" b="1">
                <a:solidFill>
                  <a:schemeClr val="tx1"/>
                </a:solidFill>
                <a:latin typeface="+mn-lt"/>
              </a:rPr>
              <a:t>Strategic Partners</a:t>
            </a:r>
          </a:p>
        </p:txBody>
      </p:sp>
      <p:sp>
        <p:nvSpPr>
          <p:cNvPr id="1517" name="Shape 1517"/>
          <p:cNvSpPr txBox="1"/>
          <p:nvPr/>
        </p:nvSpPr>
        <p:spPr>
          <a:xfrm>
            <a:off x="1371600" y="5063525"/>
            <a:ext cx="2069699" cy="457200"/>
          </a:xfrm>
          <a:prstGeom prst="rect">
            <a:avLst/>
          </a:prstGeom>
          <a:noFill/>
        </p:spPr>
        <p:txBody>
          <a:bodyPr lIns="91425" tIns="91425" rIns="91425" bIns="91425" anchor="t" anchorCtr="0">
            <a:spAutoFit/>
          </a:bodyPr>
          <a:lstStyle/>
          <a:p>
            <a:pPr>
              <a:buNone/>
            </a:pPr>
            <a:r>
              <a:rPr lang="en" sz="1800" b="1" dirty="0">
                <a:solidFill>
                  <a:schemeClr val="tx1"/>
                </a:solidFill>
                <a:latin typeface="+mn-lt"/>
              </a:rPr>
              <a:t>Limited Partners</a:t>
            </a:r>
          </a:p>
        </p:txBody>
      </p:sp>
      <p:sp>
        <p:nvSpPr>
          <p:cNvPr id="1518" name="Shape 1518"/>
          <p:cNvSpPr txBox="1"/>
          <p:nvPr/>
        </p:nvSpPr>
        <p:spPr>
          <a:xfrm>
            <a:off x="6725325" y="4617375"/>
            <a:ext cx="1301699" cy="430857"/>
          </a:xfrm>
          <a:prstGeom prst="rect">
            <a:avLst/>
          </a:prstGeom>
          <a:noFill/>
        </p:spPr>
        <p:txBody>
          <a:bodyPr lIns="91425" tIns="91425" rIns="91425" bIns="91425" anchor="t" anchorCtr="0">
            <a:spAutoFit/>
          </a:bodyPr>
          <a:lstStyle/>
          <a:p>
            <a:pPr>
              <a:buNone/>
            </a:pPr>
            <a:r>
              <a:rPr lang="en" sz="1600" dirty="0">
                <a:solidFill>
                  <a:schemeClr val="tx1"/>
                </a:solidFill>
                <a:latin typeface="+mn-lt"/>
              </a:rPr>
              <a:t>Universities</a:t>
            </a:r>
          </a:p>
        </p:txBody>
      </p:sp>
      <p:sp>
        <p:nvSpPr>
          <p:cNvPr id="1519" name="Shape 1519"/>
          <p:cNvSpPr txBox="1"/>
          <p:nvPr/>
        </p:nvSpPr>
        <p:spPr>
          <a:xfrm>
            <a:off x="5579868" y="4238700"/>
            <a:ext cx="2540699" cy="430857"/>
          </a:xfrm>
          <a:prstGeom prst="rect">
            <a:avLst/>
          </a:prstGeom>
          <a:noFill/>
        </p:spPr>
        <p:txBody>
          <a:bodyPr lIns="91425" tIns="91425" rIns="91425" bIns="91425" anchor="t" anchorCtr="0">
            <a:spAutoFit/>
          </a:bodyPr>
          <a:lstStyle/>
          <a:p>
            <a:pPr>
              <a:buNone/>
            </a:pPr>
            <a:r>
              <a:rPr lang="en" sz="1600" dirty="0">
                <a:solidFill>
                  <a:schemeClr val="tx1"/>
                </a:solidFill>
                <a:latin typeface="+mn-lt"/>
              </a:rPr>
              <a:t>Open-source communities</a:t>
            </a:r>
          </a:p>
        </p:txBody>
      </p:sp>
      <p:sp>
        <p:nvSpPr>
          <p:cNvPr id="1520" name="Shape 1520"/>
          <p:cNvSpPr txBox="1"/>
          <p:nvPr/>
        </p:nvSpPr>
        <p:spPr>
          <a:xfrm>
            <a:off x="6603266" y="2425875"/>
            <a:ext cx="1423799" cy="430857"/>
          </a:xfrm>
          <a:prstGeom prst="rect">
            <a:avLst/>
          </a:prstGeom>
          <a:noFill/>
        </p:spPr>
        <p:txBody>
          <a:bodyPr lIns="91425" tIns="91425" rIns="91425" bIns="91425" anchor="t" anchorCtr="0">
            <a:spAutoFit/>
          </a:bodyPr>
          <a:lstStyle/>
          <a:p>
            <a:pPr algn="just">
              <a:buNone/>
            </a:pPr>
            <a:r>
              <a:rPr lang="en" sz="1600">
                <a:solidFill>
                  <a:schemeClr val="tx1"/>
                </a:solidFill>
                <a:latin typeface="+mn-lt"/>
              </a:rPr>
              <a:t>Government</a:t>
            </a:r>
          </a:p>
        </p:txBody>
      </p:sp>
      <p:sp>
        <p:nvSpPr>
          <p:cNvPr id="1521" name="Shape 1521"/>
          <p:cNvSpPr txBox="1"/>
          <p:nvPr/>
        </p:nvSpPr>
        <p:spPr>
          <a:xfrm>
            <a:off x="1376325" y="2425875"/>
            <a:ext cx="1214399" cy="430857"/>
          </a:xfrm>
          <a:prstGeom prst="rect">
            <a:avLst/>
          </a:prstGeom>
          <a:noFill/>
        </p:spPr>
        <p:txBody>
          <a:bodyPr lIns="91425" tIns="91425" rIns="91425" bIns="91425" anchor="t" anchorCtr="0">
            <a:spAutoFit/>
          </a:bodyPr>
          <a:lstStyle/>
          <a:p>
            <a:pPr>
              <a:buNone/>
            </a:pPr>
            <a:r>
              <a:rPr lang="en" sz="1600">
                <a:solidFill>
                  <a:schemeClr val="tx1"/>
                </a:solidFill>
                <a:latin typeface="+mn-lt"/>
              </a:rPr>
              <a:t>Companies</a:t>
            </a:r>
          </a:p>
        </p:txBody>
      </p:sp>
      <p:cxnSp>
        <p:nvCxnSpPr>
          <p:cNvPr id="1522" name="Shape 1522"/>
          <p:cNvCxnSpPr/>
          <p:nvPr/>
        </p:nvCxnSpPr>
        <p:spPr>
          <a:xfrm>
            <a:off x="1326225" y="3699475"/>
            <a:ext cx="6700799" cy="0"/>
          </a:xfrm>
          <a:prstGeom prst="straightConnector1">
            <a:avLst/>
          </a:prstGeom>
          <a:noFill/>
          <a:ln w="19050" cap="flat">
            <a:solidFill>
              <a:schemeClr val="dk2"/>
            </a:solidFill>
            <a:prstDash val="solid"/>
            <a:round/>
            <a:headEnd type="none" w="lg" len="lg"/>
            <a:tailEnd type="none" w="lg" len="lg"/>
          </a:ln>
        </p:spPr>
      </p:cxnSp>
      <p:cxnSp>
        <p:nvCxnSpPr>
          <p:cNvPr id="1523" name="Shape 1523"/>
          <p:cNvCxnSpPr/>
          <p:nvPr/>
        </p:nvCxnSpPr>
        <p:spPr>
          <a:xfrm>
            <a:off x="855075" y="5863325"/>
            <a:ext cx="7608299" cy="0"/>
          </a:xfrm>
          <a:prstGeom prst="straightConnector1">
            <a:avLst/>
          </a:prstGeom>
          <a:noFill/>
          <a:ln w="19050" cap="flat">
            <a:solidFill>
              <a:schemeClr val="dk2"/>
            </a:solidFill>
            <a:prstDash val="solid"/>
            <a:round/>
            <a:headEnd type="none" w="lg" len="lg"/>
            <a:tailEnd type="triangle" w="lg" len="lg"/>
          </a:ln>
        </p:spPr>
      </p:cxnSp>
      <p:sp>
        <p:nvSpPr>
          <p:cNvPr id="1524" name="Shape 1524"/>
          <p:cNvSpPr txBox="1"/>
          <p:nvPr/>
        </p:nvSpPr>
        <p:spPr>
          <a:xfrm>
            <a:off x="1388624" y="4267200"/>
            <a:ext cx="2509875" cy="430857"/>
          </a:xfrm>
          <a:prstGeom prst="rect">
            <a:avLst/>
          </a:prstGeom>
          <a:noFill/>
        </p:spPr>
        <p:txBody>
          <a:bodyPr wrap="square" lIns="91425" tIns="91425" rIns="91425" bIns="91425" anchor="t" anchorCtr="0">
            <a:spAutoFit/>
          </a:bodyPr>
          <a:lstStyle/>
          <a:p>
            <a:pPr>
              <a:buNone/>
            </a:pPr>
            <a:r>
              <a:rPr lang="en" sz="1600" dirty="0" smtClean="0">
                <a:solidFill>
                  <a:schemeClr val="tx1"/>
                </a:solidFill>
                <a:latin typeface="+mn-lt"/>
              </a:rPr>
              <a:t>Non Profit Organizations</a:t>
            </a:r>
          </a:p>
        </p:txBody>
      </p:sp>
      <p:sp>
        <p:nvSpPr>
          <p:cNvPr id="1525" name="Shape 1525"/>
          <p:cNvSpPr txBox="1"/>
          <p:nvPr/>
        </p:nvSpPr>
        <p:spPr>
          <a:xfrm>
            <a:off x="1376325" y="2806875"/>
            <a:ext cx="1143900" cy="430857"/>
          </a:xfrm>
          <a:prstGeom prst="rect">
            <a:avLst/>
          </a:prstGeom>
          <a:noFill/>
        </p:spPr>
        <p:txBody>
          <a:bodyPr lIns="91425" tIns="91425" rIns="91425" bIns="91425" anchor="t" anchorCtr="0">
            <a:spAutoFit/>
          </a:bodyPr>
          <a:lstStyle/>
          <a:p>
            <a:pPr>
              <a:buNone/>
            </a:pPr>
            <a:r>
              <a:rPr lang="en" sz="1600">
                <a:solidFill>
                  <a:schemeClr val="tx1"/>
                </a:solidFill>
                <a:latin typeface="+mn-lt"/>
              </a:rPr>
              <a:t>Sponsors</a:t>
            </a:r>
          </a:p>
        </p:txBody>
      </p:sp>
      <p:sp>
        <p:nvSpPr>
          <p:cNvPr id="19" name="Rectangle 18"/>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20" name="Shape 1524"/>
          <p:cNvSpPr txBox="1"/>
          <p:nvPr/>
        </p:nvSpPr>
        <p:spPr>
          <a:xfrm>
            <a:off x="1388624" y="4648200"/>
            <a:ext cx="2509875" cy="430857"/>
          </a:xfrm>
          <a:prstGeom prst="rect">
            <a:avLst/>
          </a:prstGeom>
          <a:noFill/>
        </p:spPr>
        <p:txBody>
          <a:bodyPr wrap="square" lIns="91425" tIns="91425" rIns="91425" bIns="91425" anchor="t" anchorCtr="0">
            <a:spAutoFit/>
          </a:bodyPr>
          <a:lstStyle/>
          <a:p>
            <a:pPr>
              <a:buNone/>
            </a:pPr>
            <a:r>
              <a:rPr lang="en" sz="1600" dirty="0" smtClean="0">
                <a:solidFill>
                  <a:schemeClr val="tx1"/>
                </a:solidFill>
                <a:latin typeface="+mn-lt"/>
              </a:rPr>
              <a:t>Online Ocean Sites</a:t>
            </a:r>
            <a:endParaRPr lang="en" sz="1600" dirty="0">
              <a:solidFill>
                <a:schemeClr val="tx1"/>
              </a:solidFill>
              <a:latin typeface="+mn-lt"/>
            </a:endParaRPr>
          </a:p>
        </p:txBody>
      </p:sp>
      <p:sp>
        <p:nvSpPr>
          <p:cNvPr id="2" name="Oval 1"/>
          <p:cNvSpPr/>
          <p:nvPr/>
        </p:nvSpPr>
        <p:spPr>
          <a:xfrm>
            <a:off x="5105400" y="3972144"/>
            <a:ext cx="3657600" cy="15944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855075" y="1668725"/>
            <a:ext cx="0" cy="419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0086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29"/>
        <p:cNvGrpSpPr/>
        <p:nvPr/>
      </p:nvGrpSpPr>
      <p:grpSpPr>
        <a:xfrm>
          <a:off x="0" y="0"/>
          <a:ext cx="0" cy="0"/>
          <a:chOff x="0" y="0"/>
          <a:chExt cx="0" cy="0"/>
        </a:xfrm>
      </p:grpSpPr>
      <p:sp>
        <p:nvSpPr>
          <p:cNvPr id="1530" name="Shape 1530"/>
          <p:cNvSpPr txBox="1">
            <a:spLocks noGrp="1"/>
          </p:cNvSpPr>
          <p:nvPr>
            <p:ph type="title"/>
          </p:nvPr>
        </p:nvSpPr>
        <p:spPr>
          <a:xfrm>
            <a:off x="457200" y="125006"/>
            <a:ext cx="8229600" cy="1292631"/>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Partnerships: Open Source Communities</a:t>
            </a:r>
            <a:endParaRPr lang="en" dirty="0"/>
          </a:p>
        </p:txBody>
      </p:sp>
      <p:graphicFrame>
        <p:nvGraphicFramePr>
          <p:cNvPr id="1531" name="Shape 1531"/>
          <p:cNvGraphicFramePr/>
          <p:nvPr/>
        </p:nvGraphicFramePr>
        <p:xfrm>
          <a:off x="411525" y="1667950"/>
          <a:ext cx="8338425" cy="4913370"/>
        </p:xfrm>
        <a:graphic>
          <a:graphicData uri="http://schemas.openxmlformats.org/drawingml/2006/table">
            <a:tbl>
              <a:tblPr>
                <a:noFill/>
                <a:tableStyleId>{502FCD6A-E7DD-4152-A08D-4DF28EAF314A}</a:tableStyleId>
              </a:tblPr>
              <a:tblGrid>
                <a:gridCol w="2779475"/>
                <a:gridCol w="2779475"/>
                <a:gridCol w="2779475"/>
              </a:tblGrid>
              <a:tr h="799800">
                <a:tc>
                  <a:txBody>
                    <a:bodyPr/>
                    <a:lstStyle/>
                    <a:p>
                      <a:pPr>
                        <a:buNone/>
                      </a:pPr>
                      <a:r>
                        <a:rPr lang="en" sz="2000" b="1"/>
                        <a:t>Potential stakes to bet on partnership</a:t>
                      </a:r>
                    </a:p>
                  </a:txBody>
                  <a:tcPr marL="91425" marR="91425" marT="91425" marB="91425"/>
                </a:tc>
                <a:tc>
                  <a:txBody>
                    <a:bodyPr/>
                    <a:lstStyle/>
                    <a:p>
                      <a:pPr algn="ctr">
                        <a:buNone/>
                      </a:pPr>
                      <a:r>
                        <a:rPr lang="en" sz="2000" b="1"/>
                        <a:t>Partner can give</a:t>
                      </a:r>
                    </a:p>
                  </a:txBody>
                  <a:tcPr marL="91425" marR="91425" marT="91425" marB="91425"/>
                </a:tc>
                <a:tc>
                  <a:txBody>
                    <a:bodyPr/>
                    <a:lstStyle/>
                    <a:p>
                      <a:pPr algn="ctr">
                        <a:buNone/>
                      </a:pPr>
                      <a:r>
                        <a:rPr lang="en" sz="2000" b="1"/>
                        <a:t>Partner can get</a:t>
                      </a:r>
                    </a:p>
                  </a:txBody>
                  <a:tcPr marL="91425" marR="91425" marT="91425" marB="91425"/>
                </a:tc>
              </a:tr>
              <a:tr h="799800">
                <a:tc>
                  <a:txBody>
                    <a:bodyPr/>
                    <a:lstStyle/>
                    <a:p>
                      <a:pPr>
                        <a:buNone/>
                      </a:pPr>
                      <a:r>
                        <a:rPr lang="en" sz="1600"/>
                        <a:t>Assets</a:t>
                      </a:r>
                    </a:p>
                  </a:txBody>
                  <a:tcPr marL="91425" marR="91425" marT="91425" marB="91425"/>
                </a:tc>
                <a:tc>
                  <a:txBody>
                    <a:bodyPr/>
                    <a:lstStyle/>
                    <a:p>
                      <a:pPr>
                        <a:buNone/>
                      </a:pPr>
                      <a:r>
                        <a:rPr lang="en" sz="1600"/>
                        <a:t>Customer base</a:t>
                      </a:r>
                    </a:p>
                  </a:txBody>
                  <a:tcPr marL="91425" marR="91425" marT="91425" marB="91425"/>
                </a:tc>
                <a:tc>
                  <a:txBody>
                    <a:bodyPr/>
                    <a:lstStyle/>
                    <a:p>
                      <a:pPr>
                        <a:buNone/>
                      </a:pPr>
                      <a:r>
                        <a:rPr lang="en" sz="1600"/>
                        <a:t>Traffic back from OpenH2O community</a:t>
                      </a:r>
                    </a:p>
                  </a:txBody>
                  <a:tcPr marL="91425" marR="91425" marT="91425" marB="91425"/>
                </a:tc>
              </a:tr>
              <a:tr h="799800">
                <a:tc>
                  <a:txBody>
                    <a:bodyPr/>
                    <a:lstStyle/>
                    <a:p>
                      <a:pPr>
                        <a:buNone/>
                      </a:pPr>
                      <a:r>
                        <a:rPr lang="en" sz="1600"/>
                        <a:t>Technology</a:t>
                      </a:r>
                    </a:p>
                  </a:txBody>
                  <a:tcPr marL="91425" marR="91425" marT="91425" marB="91425"/>
                </a:tc>
                <a:tc>
                  <a:txBody>
                    <a:bodyPr/>
                    <a:lstStyle/>
                    <a:p>
                      <a:pPr>
                        <a:buNone/>
                      </a:pPr>
                      <a:r>
                        <a:rPr lang="en" sz="1600"/>
                        <a:t>Information about other cool technologies</a:t>
                      </a:r>
                    </a:p>
                  </a:txBody>
                  <a:tcPr marL="91425" marR="91425" marT="91425" marB="91425"/>
                </a:tc>
                <a:tc>
                  <a:txBody>
                    <a:bodyPr/>
                    <a:lstStyle/>
                    <a:p>
                      <a:pPr>
                        <a:buNone/>
                      </a:pPr>
                      <a:r>
                        <a:rPr lang="en" sz="1600"/>
                        <a:t>Information about innovative projects/events happening on OpenH2O</a:t>
                      </a:r>
                    </a:p>
                  </a:txBody>
                  <a:tcPr marL="91425" marR="91425" marT="91425" marB="91425"/>
                </a:tc>
              </a:tr>
              <a:tr h="799800">
                <a:tc>
                  <a:txBody>
                    <a:bodyPr/>
                    <a:lstStyle/>
                    <a:p>
                      <a:pPr>
                        <a:buNone/>
                      </a:pPr>
                      <a:r>
                        <a:rPr lang="en" sz="1600"/>
                        <a:t>Resources</a:t>
                      </a:r>
                    </a:p>
                  </a:txBody>
                  <a:tcPr marL="91425" marR="91425" marT="91425" marB="91425"/>
                </a:tc>
                <a:tc>
                  <a:txBody>
                    <a:bodyPr/>
                    <a:lstStyle/>
                    <a:p>
                      <a:pPr>
                        <a:buNone/>
                      </a:pPr>
                      <a:r>
                        <a:rPr lang="en" sz="1600"/>
                        <a:t>Knowledge about how to build a community</a:t>
                      </a:r>
                    </a:p>
                  </a:txBody>
                  <a:tcPr marL="91425" marR="91425" marT="91425" marB="91425"/>
                </a:tc>
                <a:tc>
                  <a:txBody>
                    <a:bodyPr/>
                    <a:lstStyle/>
                    <a:p>
                      <a:pPr>
                        <a:buNone/>
                      </a:pPr>
                      <a:r>
                        <a:rPr lang="en" sz="1600"/>
                        <a:t>New technology resources</a:t>
                      </a:r>
                    </a:p>
                  </a:txBody>
                  <a:tcPr marL="91425" marR="91425" marT="91425" marB="91425"/>
                </a:tc>
              </a:tr>
              <a:tr h="799800">
                <a:tc>
                  <a:txBody>
                    <a:bodyPr/>
                    <a:lstStyle/>
                    <a:p>
                      <a:pPr>
                        <a:buNone/>
                      </a:pPr>
                      <a:r>
                        <a:rPr lang="en" sz="1600"/>
                        <a:t>Reputation</a:t>
                      </a:r>
                    </a:p>
                  </a:txBody>
                  <a:tcPr marL="91425" marR="91425" marT="91425" marB="91425"/>
                </a:tc>
                <a:tc>
                  <a:txBody>
                    <a:bodyPr/>
                    <a:lstStyle/>
                    <a:p>
                      <a:pPr>
                        <a:buNone/>
                      </a:pPr>
                      <a:r>
                        <a:rPr lang="en" sz="1600"/>
                        <a:t>Credit as cutting edge projects</a:t>
                      </a:r>
                    </a:p>
                  </a:txBody>
                  <a:tcPr marL="91425" marR="91425" marT="91425" marB="91425"/>
                </a:tc>
                <a:tc>
                  <a:txBody>
                    <a:bodyPr/>
                    <a:lstStyle/>
                    <a:p>
                      <a:pPr>
                        <a:buNone/>
                      </a:pPr>
                      <a:r>
                        <a:rPr lang="en" sz="1600"/>
                        <a:t>Featured as innovative technologies on OpenH2O</a:t>
                      </a:r>
                    </a:p>
                  </a:txBody>
                  <a:tcPr marL="91425" marR="91425" marT="91425" marB="91425"/>
                </a:tc>
              </a:tr>
              <a:tr h="799800">
                <a:tc>
                  <a:txBody>
                    <a:bodyPr/>
                    <a:lstStyle/>
                    <a:p>
                      <a:pPr>
                        <a:buNone/>
                      </a:pPr>
                      <a:r>
                        <a:rPr lang="en" sz="1600"/>
                        <a:t>Core competencies</a:t>
                      </a:r>
                    </a:p>
                  </a:txBody>
                  <a:tcPr marL="91425" marR="91425" marT="91425" marB="91425"/>
                </a:tc>
                <a:tc>
                  <a:txBody>
                    <a:bodyPr/>
                    <a:lstStyle/>
                    <a:p>
                      <a:pPr>
                        <a:buNone/>
                      </a:pPr>
                      <a:r>
                        <a:rPr lang="en" sz="1600"/>
                        <a:t>Increase traffic to OpenH2O</a:t>
                      </a:r>
                    </a:p>
                  </a:txBody>
                  <a:tcPr marL="91425" marR="91425" marT="91425" marB="91425"/>
                </a:tc>
                <a:tc>
                  <a:txBody>
                    <a:bodyPr/>
                    <a:lstStyle/>
                    <a:p>
                      <a:pPr>
                        <a:buNone/>
                      </a:pPr>
                      <a:r>
                        <a:rPr lang="en" sz="1600"/>
                        <a:t>Official support from OpenH2O on technologies</a:t>
                      </a:r>
                    </a:p>
                  </a:txBody>
                  <a:tcPr marL="91425" marR="91425" marT="91425" marB="91425"/>
                </a:tc>
              </a:tr>
            </a:tbl>
          </a:graphicData>
        </a:graphic>
      </p:graphicFrame>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5" name="Shape 1236"/>
          <p:cNvSpPr txBox="1"/>
          <p:nvPr/>
        </p:nvSpPr>
        <p:spPr>
          <a:xfrm>
            <a:off x="1181100" y="6550264"/>
            <a:ext cx="6781800" cy="307736"/>
          </a:xfrm>
          <a:prstGeom prst="rect">
            <a:avLst/>
          </a:prstGeom>
          <a:noFill/>
          <a:ln>
            <a:noFill/>
          </a:ln>
        </p:spPr>
        <p:txBody>
          <a:bodyPr lIns="91425" tIns="45700" rIns="91425" bIns="45700" anchor="t" anchorCtr="0">
            <a:spAutoFit/>
          </a:bodyPr>
          <a:lstStyle/>
          <a:p>
            <a:pPr lvl="0" algn="ctr" rtl="0">
              <a:spcBef>
                <a:spcPts val="700"/>
              </a:spcBef>
              <a:buClr>
                <a:srgbClr val="000000"/>
              </a:buClr>
              <a:buSzPct val="78571"/>
              <a:buFont typeface="Arial"/>
              <a:buNone/>
            </a:pPr>
            <a:r>
              <a:rPr lang="en" dirty="0">
                <a:solidFill>
                  <a:schemeClr val="dk1"/>
                </a:solidFill>
                <a:latin typeface="+mn-lt"/>
                <a:ea typeface="Times New Roman"/>
                <a:cs typeface="Times New Roman"/>
                <a:sym typeface="Times New Roman"/>
              </a:rPr>
              <a:t>Source: </a:t>
            </a:r>
            <a:r>
              <a:rPr lang="en" dirty="0" smtClean="0">
                <a:solidFill>
                  <a:schemeClr val="dk1"/>
                </a:solidFill>
                <a:latin typeface="+mn-lt"/>
                <a:ea typeface="Times New Roman"/>
                <a:cs typeface="Times New Roman"/>
                <a:sym typeface="Times New Roman"/>
              </a:rPr>
              <a:t>Kosnik (2000), “Managing a Portfolio of Polygamous Partnerships?”</a:t>
            </a:r>
            <a:endParaRPr lang="en" i="1" dirty="0">
              <a:solidFill>
                <a:schemeClr val="dk1"/>
              </a:solidFill>
              <a:latin typeface="+mn-lt"/>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35"/>
        <p:cNvGrpSpPr/>
        <p:nvPr/>
      </p:nvGrpSpPr>
      <p:grpSpPr>
        <a:xfrm>
          <a:off x="0" y="0"/>
          <a:ext cx="0" cy="0"/>
          <a:chOff x="0" y="0"/>
          <a:chExt cx="0" cy="0"/>
        </a:xfrm>
      </p:grpSpPr>
      <p:sp>
        <p:nvSpPr>
          <p:cNvPr id="1536" name="Shape 1536"/>
          <p:cNvSpPr txBox="1">
            <a:spLocks noGrp="1"/>
          </p:cNvSpPr>
          <p:nvPr>
            <p:ph type="title"/>
          </p:nvPr>
        </p:nvSpPr>
        <p:spPr>
          <a:xfrm>
            <a:off x="402787" y="620904"/>
            <a:ext cx="687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Partnerships: Universities</a:t>
            </a:r>
            <a:endParaRPr lang="en" dirty="0"/>
          </a:p>
        </p:txBody>
      </p:sp>
      <p:graphicFrame>
        <p:nvGraphicFramePr>
          <p:cNvPr id="1537" name="Shape 153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72292798"/>
              </p:ext>
            </p:extLst>
          </p:nvPr>
        </p:nvGraphicFramePr>
        <p:xfrm>
          <a:off x="402787" y="1493837"/>
          <a:ext cx="8338425" cy="4913370"/>
        </p:xfrm>
        <a:graphic>
          <a:graphicData uri="http://schemas.openxmlformats.org/drawingml/2006/table">
            <a:tbl>
              <a:tblPr>
                <a:noFill/>
                <a:tableStyleId>{BE850C1A-58FC-43E2-84C0-2448EEEA914C}</a:tableStyleId>
              </a:tblPr>
              <a:tblGrid>
                <a:gridCol w="2779475"/>
                <a:gridCol w="2779475"/>
                <a:gridCol w="2779475"/>
              </a:tblGrid>
              <a:tr h="799800">
                <a:tc>
                  <a:txBody>
                    <a:bodyPr/>
                    <a:lstStyle/>
                    <a:p>
                      <a:pPr lvl="0" rtl="0">
                        <a:buClr>
                          <a:srgbClr val="000000"/>
                        </a:buClr>
                        <a:buSzPct val="55000"/>
                        <a:buFont typeface="Arial"/>
                        <a:buNone/>
                      </a:pPr>
                      <a:r>
                        <a:rPr lang="en" sz="2000" b="1">
                          <a:solidFill>
                            <a:schemeClr val="tx1"/>
                          </a:solidFill>
                        </a:rPr>
                        <a:t>Potential stakes to bet on partnership</a:t>
                      </a:r>
                    </a:p>
                  </a:txBody>
                  <a:tcPr marL="91425" marR="91425" marT="91425" marB="91425"/>
                </a:tc>
                <a:tc>
                  <a:txBody>
                    <a:bodyPr/>
                    <a:lstStyle/>
                    <a:p>
                      <a:pPr lvl="0" algn="ctr" rtl="0">
                        <a:buClr>
                          <a:srgbClr val="000000"/>
                        </a:buClr>
                        <a:buSzPct val="55000"/>
                        <a:buFont typeface="Arial"/>
                        <a:buNone/>
                      </a:pPr>
                      <a:r>
                        <a:rPr lang="en" sz="2000" b="1">
                          <a:solidFill>
                            <a:schemeClr val="tx1"/>
                          </a:solidFill>
                        </a:rPr>
                        <a:t>Partner can give</a:t>
                      </a:r>
                    </a:p>
                  </a:txBody>
                  <a:tcPr marL="91425" marR="91425" marT="91425" marB="91425"/>
                </a:tc>
                <a:tc>
                  <a:txBody>
                    <a:bodyPr/>
                    <a:lstStyle/>
                    <a:p>
                      <a:pPr lvl="0" algn="ctr" rtl="0">
                        <a:buClr>
                          <a:srgbClr val="000000"/>
                        </a:buClr>
                        <a:buSzPct val="55000"/>
                        <a:buFont typeface="Arial"/>
                        <a:buNone/>
                      </a:pPr>
                      <a:r>
                        <a:rPr lang="en" sz="2000" b="1">
                          <a:solidFill>
                            <a:schemeClr val="tx1"/>
                          </a:solidFill>
                        </a:rPr>
                        <a:t>Partner can get</a:t>
                      </a:r>
                    </a:p>
                  </a:txBody>
                  <a:tcPr marL="91425" marR="91425" marT="91425" marB="91425"/>
                </a:tc>
              </a:tr>
              <a:tr h="799800">
                <a:tc>
                  <a:txBody>
                    <a:bodyPr/>
                    <a:lstStyle/>
                    <a:p>
                      <a:pPr lvl="0" rtl="0">
                        <a:buClr>
                          <a:srgbClr val="000000"/>
                        </a:buClr>
                        <a:buSzPct val="68750"/>
                        <a:buFont typeface="Arial"/>
                        <a:buNone/>
                      </a:pPr>
                      <a:r>
                        <a:rPr lang="en" sz="1600">
                          <a:solidFill>
                            <a:schemeClr val="tx1"/>
                          </a:solidFill>
                        </a:rPr>
                        <a:t>Assets</a:t>
                      </a:r>
                    </a:p>
                  </a:txBody>
                  <a:tcPr marL="91425" marR="91425" marT="91425" marB="91425"/>
                </a:tc>
                <a:tc>
                  <a:txBody>
                    <a:bodyPr/>
                    <a:lstStyle/>
                    <a:p>
                      <a:pPr lvl="0" rtl="0">
                        <a:buClr>
                          <a:srgbClr val="000000"/>
                        </a:buClr>
                        <a:buSzPct val="68750"/>
                        <a:buFont typeface="Arial"/>
                        <a:buNone/>
                      </a:pPr>
                      <a:r>
                        <a:rPr lang="en" sz="1600">
                          <a:solidFill>
                            <a:schemeClr val="tx1"/>
                          </a:solidFill>
                        </a:rPr>
                        <a:t>Customer base</a:t>
                      </a:r>
                    </a:p>
                  </a:txBody>
                  <a:tcPr marL="91425" marR="91425" marT="91425" marB="91425"/>
                </a:tc>
                <a:tc>
                  <a:txBody>
                    <a:bodyPr/>
                    <a:lstStyle/>
                    <a:p>
                      <a:pPr lvl="0" rtl="0">
                        <a:buClr>
                          <a:srgbClr val="000000"/>
                        </a:buClr>
                        <a:buSzPct val="68750"/>
                        <a:buFont typeface="Arial"/>
                        <a:buNone/>
                      </a:pPr>
                      <a:r>
                        <a:rPr lang="en" sz="1600">
                          <a:solidFill>
                            <a:schemeClr val="tx1"/>
                          </a:solidFill>
                        </a:rPr>
                        <a:t>Innovative practical projects for teaching purposes</a:t>
                      </a:r>
                    </a:p>
                  </a:txBody>
                  <a:tcPr marL="91425" marR="91425" marT="91425" marB="91425"/>
                </a:tc>
              </a:tr>
              <a:tr h="799800">
                <a:tc>
                  <a:txBody>
                    <a:bodyPr/>
                    <a:lstStyle/>
                    <a:p>
                      <a:pPr lvl="0" rtl="0">
                        <a:buClr>
                          <a:srgbClr val="000000"/>
                        </a:buClr>
                        <a:buSzPct val="68750"/>
                        <a:buFont typeface="Arial"/>
                        <a:buNone/>
                      </a:pPr>
                      <a:r>
                        <a:rPr lang="en" sz="1600">
                          <a:solidFill>
                            <a:schemeClr val="tx1"/>
                          </a:solidFill>
                        </a:rPr>
                        <a:t>Technologies</a:t>
                      </a:r>
                    </a:p>
                  </a:txBody>
                  <a:tcPr marL="91425" marR="91425" marT="91425" marB="91425"/>
                </a:tc>
                <a:tc>
                  <a:txBody>
                    <a:bodyPr/>
                    <a:lstStyle/>
                    <a:p>
                      <a:pPr lvl="0" rtl="0">
                        <a:buClr>
                          <a:srgbClr val="000000"/>
                        </a:buClr>
                        <a:buSzPct val="68750"/>
                        <a:buFont typeface="Arial"/>
                        <a:buNone/>
                      </a:pPr>
                      <a:r>
                        <a:rPr lang="en" sz="1600">
                          <a:solidFill>
                            <a:schemeClr val="tx1"/>
                          </a:solidFill>
                        </a:rPr>
                        <a:t>Knowledge from universities' ocean program</a:t>
                      </a:r>
                    </a:p>
                  </a:txBody>
                  <a:tcPr marL="91425" marR="91425" marT="91425" marB="91425"/>
                </a:tc>
                <a:tc>
                  <a:txBody>
                    <a:bodyPr/>
                    <a:lstStyle/>
                    <a:p>
                      <a:pPr lvl="0" rtl="0">
                        <a:buClr>
                          <a:srgbClr val="000000"/>
                        </a:buClr>
                        <a:buSzPct val="68750"/>
                        <a:buFont typeface="Arial"/>
                        <a:buNone/>
                      </a:pPr>
                      <a:r>
                        <a:rPr lang="en" sz="1600">
                          <a:solidFill>
                            <a:schemeClr val="tx1"/>
                          </a:solidFill>
                        </a:rPr>
                        <a:t>Instructors/Instructions, demo sessions for students</a:t>
                      </a:r>
                    </a:p>
                  </a:txBody>
                  <a:tcPr marL="91425" marR="91425" marT="91425" marB="91425"/>
                </a:tc>
              </a:tr>
              <a:tr h="799800">
                <a:tc>
                  <a:txBody>
                    <a:bodyPr/>
                    <a:lstStyle/>
                    <a:p>
                      <a:pPr lvl="0" rtl="0">
                        <a:buClr>
                          <a:srgbClr val="000000"/>
                        </a:buClr>
                        <a:buSzPct val="68750"/>
                        <a:buFont typeface="Arial"/>
                        <a:buNone/>
                      </a:pPr>
                      <a:r>
                        <a:rPr lang="en" sz="1600">
                          <a:solidFill>
                            <a:schemeClr val="tx1"/>
                          </a:solidFill>
                        </a:rPr>
                        <a:t>Resources</a:t>
                      </a:r>
                    </a:p>
                  </a:txBody>
                  <a:tcPr marL="91425" marR="91425" marT="91425" marB="91425"/>
                </a:tc>
                <a:tc>
                  <a:txBody>
                    <a:bodyPr/>
                    <a:lstStyle/>
                    <a:p>
                      <a:pPr lvl="0" rtl="0">
                        <a:buClr>
                          <a:srgbClr val="000000"/>
                        </a:buClr>
                        <a:buSzPct val="68750"/>
                        <a:buFont typeface="Arial"/>
                        <a:buNone/>
                      </a:pPr>
                      <a:r>
                        <a:rPr lang="en" sz="1600">
                          <a:solidFill>
                            <a:schemeClr val="tx1"/>
                          </a:solidFill>
                        </a:rPr>
                        <a:t>Contributions from students, professors</a:t>
                      </a:r>
                    </a:p>
                  </a:txBody>
                  <a:tcPr marL="91425" marR="91425" marT="91425" marB="91425"/>
                </a:tc>
                <a:tc>
                  <a:txBody>
                    <a:bodyPr/>
                    <a:lstStyle/>
                    <a:p>
                      <a:pPr lvl="0" rtl="0">
                        <a:buClr>
                          <a:srgbClr val="000000"/>
                        </a:buClr>
                        <a:buSzPct val="68750"/>
                        <a:buFont typeface="Arial"/>
                        <a:buNone/>
                      </a:pPr>
                      <a:r>
                        <a:rPr lang="en" sz="1600">
                          <a:solidFill>
                            <a:schemeClr val="tx1"/>
                          </a:solidFill>
                        </a:rPr>
                        <a:t>Real world project for ocean programs</a:t>
                      </a:r>
                    </a:p>
                  </a:txBody>
                  <a:tcPr marL="91425" marR="91425" marT="91425" marB="91425"/>
                </a:tc>
              </a:tr>
              <a:tr h="799800">
                <a:tc>
                  <a:txBody>
                    <a:bodyPr/>
                    <a:lstStyle/>
                    <a:p>
                      <a:pPr lvl="0" rtl="0">
                        <a:buClr>
                          <a:srgbClr val="000000"/>
                        </a:buClr>
                        <a:buSzPct val="68750"/>
                        <a:buFont typeface="Arial"/>
                        <a:buNone/>
                      </a:pPr>
                      <a:r>
                        <a:rPr lang="en" sz="1600">
                          <a:solidFill>
                            <a:schemeClr val="tx1"/>
                          </a:solidFill>
                        </a:rPr>
                        <a:t>Reputation</a:t>
                      </a:r>
                    </a:p>
                  </a:txBody>
                  <a:tcPr marL="91425" marR="91425" marT="91425" marB="91425"/>
                </a:tc>
                <a:tc>
                  <a:txBody>
                    <a:bodyPr/>
                    <a:lstStyle/>
                    <a:p>
                      <a:pPr lvl="0" rtl="0">
                        <a:buClr>
                          <a:srgbClr val="000000"/>
                        </a:buClr>
                        <a:buSzPct val="68750"/>
                        <a:buFont typeface="Arial"/>
                        <a:buNone/>
                      </a:pPr>
                      <a:r>
                        <a:rPr lang="en" sz="1600">
                          <a:solidFill>
                            <a:schemeClr val="tx1"/>
                          </a:solidFill>
                        </a:rPr>
                        <a:t>Endorsement</a:t>
                      </a:r>
                    </a:p>
                  </a:txBody>
                  <a:tcPr marL="91425" marR="91425" marT="91425" marB="91425"/>
                </a:tc>
                <a:tc>
                  <a:txBody>
                    <a:bodyPr/>
                    <a:lstStyle/>
                    <a:p>
                      <a:pPr lvl="0" rtl="0">
                        <a:buClr>
                          <a:srgbClr val="000000"/>
                        </a:buClr>
                        <a:buSzPct val="68750"/>
                        <a:buFont typeface="Arial"/>
                        <a:buNone/>
                      </a:pPr>
                      <a:r>
                        <a:rPr lang="en" sz="1600">
                          <a:solidFill>
                            <a:schemeClr val="tx1"/>
                          </a:solidFill>
                        </a:rPr>
                        <a:t>Innovative programs with practical and innovative projects</a:t>
                      </a:r>
                    </a:p>
                  </a:txBody>
                  <a:tcPr marL="91425" marR="91425" marT="91425" marB="91425"/>
                </a:tc>
              </a:tr>
              <a:tr h="799800">
                <a:tc>
                  <a:txBody>
                    <a:bodyPr/>
                    <a:lstStyle/>
                    <a:p>
                      <a:pPr lvl="0" rtl="0">
                        <a:buClr>
                          <a:srgbClr val="000000"/>
                        </a:buClr>
                        <a:buSzPct val="68750"/>
                        <a:buFont typeface="Arial"/>
                        <a:buNone/>
                      </a:pPr>
                      <a:r>
                        <a:rPr lang="en" sz="1600">
                          <a:solidFill>
                            <a:schemeClr val="tx1"/>
                          </a:solidFill>
                        </a:rPr>
                        <a:t>Core competencies</a:t>
                      </a:r>
                    </a:p>
                  </a:txBody>
                  <a:tcPr marL="91425" marR="91425" marT="91425" marB="91425"/>
                </a:tc>
                <a:tc>
                  <a:txBody>
                    <a:bodyPr/>
                    <a:lstStyle/>
                    <a:p>
                      <a:pPr lvl="0" rtl="0">
                        <a:buClr>
                          <a:srgbClr val="000000"/>
                        </a:buClr>
                        <a:buSzPct val="68750"/>
                        <a:buFont typeface="Arial"/>
                        <a:buNone/>
                      </a:pPr>
                      <a:r>
                        <a:rPr lang="en" sz="1600">
                          <a:solidFill>
                            <a:schemeClr val="tx1"/>
                          </a:solidFill>
                        </a:rPr>
                        <a:t>Expose OpenH2O to large students base</a:t>
                      </a:r>
                    </a:p>
                  </a:txBody>
                  <a:tcPr marL="91425" marR="91425" marT="91425" marB="91425"/>
                </a:tc>
                <a:tc>
                  <a:txBody>
                    <a:bodyPr/>
                    <a:lstStyle/>
                    <a:p>
                      <a:pPr lvl="0" rtl="0">
                        <a:buClr>
                          <a:srgbClr val="000000"/>
                        </a:buClr>
                        <a:buSzPct val="68750"/>
                        <a:buFont typeface="Arial"/>
                        <a:buNone/>
                      </a:pPr>
                      <a:r>
                        <a:rPr lang="en" sz="1600" dirty="0">
                          <a:solidFill>
                            <a:schemeClr val="tx1"/>
                          </a:solidFill>
                        </a:rPr>
                        <a:t>Training materials/supports</a:t>
                      </a:r>
                    </a:p>
                  </a:txBody>
                  <a:tcPr marL="91425" marR="91425" marT="91425" marB="91425"/>
                </a:tc>
              </a:tr>
            </a:tbl>
          </a:graphicData>
        </a:graphic>
      </p:graphicFrame>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
        <p:nvSpPr>
          <p:cNvPr id="5" name="Shape 1236"/>
          <p:cNvSpPr txBox="1"/>
          <p:nvPr/>
        </p:nvSpPr>
        <p:spPr>
          <a:xfrm>
            <a:off x="1181100" y="6550264"/>
            <a:ext cx="6781800" cy="307736"/>
          </a:xfrm>
          <a:prstGeom prst="rect">
            <a:avLst/>
          </a:prstGeom>
          <a:noFill/>
          <a:ln>
            <a:noFill/>
          </a:ln>
        </p:spPr>
        <p:txBody>
          <a:bodyPr lIns="91425" tIns="45700" rIns="91425" bIns="45700" anchor="t" anchorCtr="0">
            <a:spAutoFit/>
          </a:bodyPr>
          <a:lstStyle/>
          <a:p>
            <a:pPr lvl="0" algn="ctr" rtl="0">
              <a:spcBef>
                <a:spcPts val="700"/>
              </a:spcBef>
              <a:buClr>
                <a:srgbClr val="000000"/>
              </a:buClr>
              <a:buSzPct val="78571"/>
              <a:buFont typeface="Arial"/>
              <a:buNone/>
            </a:pPr>
            <a:r>
              <a:rPr lang="en" dirty="0">
                <a:solidFill>
                  <a:schemeClr val="dk1"/>
                </a:solidFill>
                <a:latin typeface="+mn-lt"/>
                <a:ea typeface="Times New Roman"/>
                <a:cs typeface="Times New Roman"/>
                <a:sym typeface="Times New Roman"/>
              </a:rPr>
              <a:t>Source: </a:t>
            </a:r>
            <a:r>
              <a:rPr lang="en" dirty="0" smtClean="0">
                <a:solidFill>
                  <a:schemeClr val="dk1"/>
                </a:solidFill>
                <a:latin typeface="+mn-lt"/>
                <a:ea typeface="Times New Roman"/>
                <a:cs typeface="Times New Roman"/>
                <a:sym typeface="Times New Roman"/>
              </a:rPr>
              <a:t>Kosnik (2000), “Managing a Portfolio of Polygamous Partnerships?”</a:t>
            </a:r>
            <a:endParaRPr lang="en" i="1" dirty="0">
              <a:solidFill>
                <a:schemeClr val="dk1"/>
              </a:solidFill>
              <a:latin typeface="+mn-lt"/>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59"/>
        <p:cNvGrpSpPr/>
        <p:nvPr/>
      </p:nvGrpSpPr>
      <p:grpSpPr>
        <a:xfrm>
          <a:off x="0" y="0"/>
          <a:ext cx="0" cy="0"/>
          <a:chOff x="0" y="0"/>
          <a:chExt cx="0" cy="0"/>
        </a:xfrm>
      </p:grpSpPr>
      <p:sp>
        <p:nvSpPr>
          <p:cNvPr id="1560" name="Shape 1560"/>
          <p:cNvSpPr txBox="1">
            <a:spLocks noGrp="1"/>
          </p:cNvSpPr>
          <p:nvPr>
            <p:ph type="title"/>
          </p:nvPr>
        </p:nvSpPr>
        <p:spPr>
          <a:xfrm>
            <a:off x="455150" y="304800"/>
            <a:ext cx="8229600" cy="738633"/>
          </a:xfrm>
          <a:prstGeom prst="rect">
            <a:avLst/>
          </a:prstGeom>
        </p:spPr>
        <p:txBody>
          <a:bodyPr lIns="91425" tIns="91425" rIns="91425" bIns="91425" anchor="b" anchorCtr="0">
            <a:spAutoFit/>
          </a:bodyPr>
          <a:lstStyle/>
          <a:p>
            <a:pPr>
              <a:buNone/>
            </a:pPr>
            <a:r>
              <a:rPr lang="en" dirty="0" smtClean="0">
                <a:latin typeface="Arial" pitchFamily="34" charset="0"/>
                <a:cs typeface="Arial" pitchFamily="34" charset="0"/>
              </a:rPr>
              <a:t>Timeline for Action </a:t>
            </a:r>
            <a:r>
              <a:rPr lang="en" dirty="0">
                <a:latin typeface="Arial" pitchFamily="34" charset="0"/>
                <a:cs typeface="Arial" pitchFamily="34" charset="0"/>
              </a:rPr>
              <a:t>P</a:t>
            </a:r>
            <a:r>
              <a:rPr lang="en" dirty="0" smtClean="0">
                <a:latin typeface="Arial" pitchFamily="34" charset="0"/>
                <a:cs typeface="Arial" pitchFamily="34" charset="0"/>
              </a:rPr>
              <a:t>lan</a:t>
            </a:r>
            <a:endParaRPr lang="en" dirty="0">
              <a:latin typeface="Arial" pitchFamily="34" charset="0"/>
              <a:cs typeface="Arial" pitchFamily="34" charset="0"/>
            </a:endParaRPr>
          </a:p>
        </p:txBody>
      </p:sp>
      <p:sp>
        <p:nvSpPr>
          <p:cNvPr id="1561" name="Shape 1561"/>
          <p:cNvSpPr txBox="1"/>
          <p:nvPr/>
        </p:nvSpPr>
        <p:spPr>
          <a:xfrm>
            <a:off x="609475" y="1295400"/>
            <a:ext cx="2620800" cy="4493508"/>
          </a:xfrm>
          <a:prstGeom prst="rect">
            <a:avLst/>
          </a:prstGeom>
          <a:noFill/>
        </p:spPr>
        <p:txBody>
          <a:bodyPr lIns="91425" tIns="91425" rIns="91425" bIns="91425" anchor="t" anchorCtr="0">
            <a:spAutoFit/>
          </a:bodyPr>
          <a:lstStyle/>
          <a:p>
            <a:pPr marL="457200" lvl="0" indent="-317500" rtl="0">
              <a:buClr>
                <a:srgbClr val="000000"/>
              </a:buClr>
              <a:buSzPct val="129629"/>
              <a:buFont typeface="Arial"/>
              <a:buChar char="•"/>
            </a:pPr>
            <a:r>
              <a:rPr lang="en" sz="2000" dirty="0">
                <a:latin typeface="+mn-lt"/>
              </a:rPr>
              <a:t>Build up the minimum viable feature set </a:t>
            </a:r>
            <a:endParaRPr lang="en" sz="2000" dirty="0" smtClean="0">
              <a:latin typeface="+mn-lt"/>
            </a:endParaRPr>
          </a:p>
          <a:p>
            <a:pPr marL="457200" lvl="0" indent="-317500" rtl="0">
              <a:buClr>
                <a:srgbClr val="000000"/>
              </a:buClr>
              <a:buSzPct val="129629"/>
              <a:buFont typeface="Arial"/>
              <a:buChar char="•"/>
            </a:pPr>
            <a:endParaRPr lang="en" sz="2000" dirty="0">
              <a:latin typeface="+mn-lt"/>
            </a:endParaRPr>
          </a:p>
          <a:p>
            <a:pPr marL="457200" lvl="0" indent="-317500" rtl="0">
              <a:buClr>
                <a:srgbClr val="000000"/>
              </a:buClr>
              <a:buSzPct val="129629"/>
              <a:buFont typeface="Arial"/>
              <a:buChar char="•"/>
            </a:pPr>
            <a:r>
              <a:rPr lang="en" sz="2000" dirty="0" smtClean="0">
                <a:latin typeface="+mn-lt"/>
              </a:rPr>
              <a:t>Prepare </a:t>
            </a:r>
            <a:r>
              <a:rPr lang="en" sz="2000" dirty="0">
                <a:latin typeface="+mn-lt"/>
              </a:rPr>
              <a:t>launch articles e.g. News to publish, projects to </a:t>
            </a:r>
            <a:r>
              <a:rPr lang="en" sz="2000" dirty="0" smtClean="0">
                <a:latin typeface="+mn-lt"/>
              </a:rPr>
              <a:t>feature</a:t>
            </a:r>
          </a:p>
          <a:p>
            <a:pPr marL="457200" lvl="0" indent="-317500" rtl="0">
              <a:buClr>
                <a:srgbClr val="000000"/>
              </a:buClr>
              <a:buSzPct val="129629"/>
              <a:buFont typeface="Arial"/>
              <a:buChar char="•"/>
            </a:pPr>
            <a:endParaRPr lang="en" sz="2000" dirty="0">
              <a:latin typeface="+mn-lt"/>
            </a:endParaRPr>
          </a:p>
          <a:p>
            <a:pPr marL="457200" lvl="0" indent="-317500" rtl="0">
              <a:buClr>
                <a:srgbClr val="000000"/>
              </a:buClr>
              <a:buSzPct val="129629"/>
              <a:buFont typeface="Arial"/>
              <a:buChar char="•"/>
            </a:pPr>
            <a:r>
              <a:rPr lang="en" sz="2000" dirty="0">
                <a:latin typeface="+mn-lt"/>
              </a:rPr>
              <a:t>Recruit a core team of people to manage the site</a:t>
            </a:r>
          </a:p>
          <a:p>
            <a:endParaRPr lang="en" sz="2000" dirty="0">
              <a:latin typeface="+mn-lt"/>
            </a:endParaRPr>
          </a:p>
        </p:txBody>
      </p:sp>
      <p:sp>
        <p:nvSpPr>
          <p:cNvPr id="1567" name="Shape 1567"/>
          <p:cNvSpPr txBox="1"/>
          <p:nvPr/>
        </p:nvSpPr>
        <p:spPr>
          <a:xfrm>
            <a:off x="3261600" y="1362587"/>
            <a:ext cx="2101199" cy="2646848"/>
          </a:xfrm>
          <a:prstGeom prst="rect">
            <a:avLst/>
          </a:prstGeom>
          <a:noFill/>
        </p:spPr>
        <p:txBody>
          <a:bodyPr lIns="91425" tIns="91425" rIns="91425" bIns="91425" anchor="t" anchorCtr="0">
            <a:spAutoFit/>
          </a:bodyPr>
          <a:lstStyle/>
          <a:p>
            <a:pPr marL="457200" lvl="0" indent="-317500" rtl="0">
              <a:buClr>
                <a:srgbClr val="000000"/>
              </a:buClr>
              <a:buSzPct val="129629"/>
              <a:buFont typeface="Arial"/>
              <a:buChar char="•"/>
            </a:pPr>
            <a:r>
              <a:rPr lang="en" sz="2000" dirty="0">
                <a:latin typeface="+mn-lt"/>
              </a:rPr>
              <a:t>Organize </a:t>
            </a:r>
            <a:r>
              <a:rPr lang="en" sz="2000" dirty="0" smtClean="0">
                <a:latin typeface="+mn-lt"/>
              </a:rPr>
              <a:t>events</a:t>
            </a:r>
          </a:p>
          <a:p>
            <a:pPr marL="457200" lvl="0" indent="-317500" rtl="0">
              <a:buClr>
                <a:srgbClr val="000000"/>
              </a:buClr>
              <a:buSzPct val="129629"/>
              <a:buFont typeface="Arial"/>
              <a:buChar char="•"/>
            </a:pPr>
            <a:endParaRPr lang="en" sz="2000" dirty="0">
              <a:latin typeface="+mn-lt"/>
            </a:endParaRPr>
          </a:p>
          <a:p>
            <a:pPr marL="457200" lvl="0" indent="-298450" rtl="0">
              <a:buClr>
                <a:srgbClr val="000000"/>
              </a:buClr>
              <a:buSzPct val="101851"/>
              <a:buFont typeface="Arial"/>
              <a:buChar char="•"/>
            </a:pPr>
            <a:r>
              <a:rPr lang="en" sz="2000" dirty="0">
                <a:latin typeface="+mn-lt"/>
              </a:rPr>
              <a:t>Start promoting OpenH2O via partners and channels</a:t>
            </a:r>
          </a:p>
        </p:txBody>
      </p:sp>
      <p:sp>
        <p:nvSpPr>
          <p:cNvPr id="2" name="Chevron 1"/>
          <p:cNvSpPr/>
          <p:nvPr/>
        </p:nvSpPr>
        <p:spPr>
          <a:xfrm>
            <a:off x="1066800" y="5638800"/>
            <a:ext cx="2209800" cy="685800"/>
          </a:xfrm>
          <a:prstGeom prst="chevro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Phase 1</a:t>
            </a:r>
            <a:endParaRPr lang="en-US" sz="2400" dirty="0">
              <a:solidFill>
                <a:schemeClr val="tx1"/>
              </a:solidFill>
            </a:endParaRPr>
          </a:p>
        </p:txBody>
      </p:sp>
      <p:sp>
        <p:nvSpPr>
          <p:cNvPr id="11" name="Chevron 10"/>
          <p:cNvSpPr/>
          <p:nvPr/>
        </p:nvSpPr>
        <p:spPr>
          <a:xfrm>
            <a:off x="3429000" y="5638800"/>
            <a:ext cx="2209800" cy="685800"/>
          </a:xfrm>
          <a:prstGeom prst="chevron">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Phase 2</a:t>
            </a:r>
            <a:endParaRPr lang="en-US" sz="2400" dirty="0">
              <a:solidFill>
                <a:schemeClr val="tx1"/>
              </a:solidFill>
            </a:endParaRPr>
          </a:p>
        </p:txBody>
      </p:sp>
      <p:sp>
        <p:nvSpPr>
          <p:cNvPr id="12" name="Chevron 11"/>
          <p:cNvSpPr/>
          <p:nvPr/>
        </p:nvSpPr>
        <p:spPr>
          <a:xfrm>
            <a:off x="5867400" y="5638800"/>
            <a:ext cx="2209800" cy="685800"/>
          </a:xfrm>
          <a:prstGeom prst="chevro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Phase 3</a:t>
            </a:r>
            <a:endParaRPr lang="en-US" sz="2400" dirty="0">
              <a:solidFill>
                <a:schemeClr val="tx1"/>
              </a:solidFill>
            </a:endParaRPr>
          </a:p>
        </p:txBody>
      </p:sp>
      <p:sp>
        <p:nvSpPr>
          <p:cNvPr id="3" name="TextBox 2"/>
          <p:cNvSpPr txBox="1"/>
          <p:nvPr/>
        </p:nvSpPr>
        <p:spPr>
          <a:xfrm>
            <a:off x="2133600" y="6248400"/>
            <a:ext cx="2194832" cy="400110"/>
          </a:xfrm>
          <a:prstGeom prst="rect">
            <a:avLst/>
          </a:prstGeom>
          <a:noFill/>
        </p:spPr>
        <p:txBody>
          <a:bodyPr wrap="none" rtlCol="0">
            <a:spAutoFit/>
          </a:bodyPr>
          <a:lstStyle/>
          <a:p>
            <a:r>
              <a:rPr lang="en-US" sz="2000" dirty="0" smtClean="0"/>
              <a:t>Website goes live</a:t>
            </a:r>
            <a:endParaRPr lang="en-US" sz="2000" dirty="0"/>
          </a:p>
        </p:txBody>
      </p:sp>
      <p:sp>
        <p:nvSpPr>
          <p:cNvPr id="4" name="TextBox 3"/>
          <p:cNvSpPr txBox="1"/>
          <p:nvPr/>
        </p:nvSpPr>
        <p:spPr>
          <a:xfrm>
            <a:off x="4724400" y="6248400"/>
            <a:ext cx="2403222" cy="369332"/>
          </a:xfrm>
          <a:prstGeom prst="rect">
            <a:avLst/>
          </a:prstGeom>
          <a:noFill/>
        </p:spPr>
        <p:txBody>
          <a:bodyPr wrap="none" rtlCol="0">
            <a:spAutoFit/>
          </a:bodyPr>
          <a:lstStyle/>
          <a:p>
            <a:r>
              <a:rPr lang="en-US" sz="1800" dirty="0" smtClean="0"/>
              <a:t>Critical Mass reached</a:t>
            </a:r>
            <a:endParaRPr lang="en-US" sz="1800" dirty="0"/>
          </a:p>
        </p:txBody>
      </p:sp>
      <p:sp>
        <p:nvSpPr>
          <p:cNvPr id="5" name="5-Point Star 4"/>
          <p:cNvSpPr/>
          <p:nvPr/>
        </p:nvSpPr>
        <p:spPr>
          <a:xfrm>
            <a:off x="3206376" y="5791200"/>
            <a:ext cx="342900" cy="32385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5638800" y="5791200"/>
            <a:ext cx="342900" cy="32385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2098422" y="1131272"/>
            <a:ext cx="6207378" cy="5555278"/>
            <a:chOff x="2098422" y="1131272"/>
            <a:chExt cx="6207378" cy="5555278"/>
          </a:xfrm>
        </p:grpSpPr>
        <p:sp>
          <p:nvSpPr>
            <p:cNvPr id="6" name="Rectangle 5"/>
            <p:cNvSpPr/>
            <p:nvPr/>
          </p:nvSpPr>
          <p:spPr>
            <a:xfrm>
              <a:off x="3276600" y="1131272"/>
              <a:ext cx="5029200" cy="5193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98422" y="6324600"/>
              <a:ext cx="5029200" cy="3619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457648" y="1239738"/>
            <a:ext cx="2818952" cy="508486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800600" y="1295400"/>
            <a:ext cx="3657152" cy="5313462"/>
            <a:chOff x="4800600" y="1295400"/>
            <a:chExt cx="3657152" cy="5313462"/>
          </a:xfrm>
        </p:grpSpPr>
        <p:sp>
          <p:nvSpPr>
            <p:cNvPr id="20" name="Rectangle 19"/>
            <p:cNvSpPr/>
            <p:nvPr/>
          </p:nvSpPr>
          <p:spPr>
            <a:xfrm>
              <a:off x="5638800" y="1295400"/>
              <a:ext cx="2818952" cy="508486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00600" y="6324600"/>
              <a:ext cx="2818952" cy="28426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429000" y="1392138"/>
            <a:ext cx="2291752" cy="493246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10076" y="1475125"/>
            <a:ext cx="2247676" cy="3477875"/>
          </a:xfrm>
          <a:prstGeom prst="rect">
            <a:avLst/>
          </a:prstGeom>
          <a:noFill/>
        </p:spPr>
        <p:txBody>
          <a:bodyPr wrap="square" rtlCol="0">
            <a:spAutoFit/>
          </a:bodyPr>
          <a:lstStyle/>
          <a:p>
            <a:pPr marL="285750" indent="-285750">
              <a:buFont typeface="Arial" pitchFamily="34" charset="0"/>
              <a:buChar char="•"/>
            </a:pPr>
            <a:r>
              <a:rPr lang="en-US" sz="2000" dirty="0" smtClean="0">
                <a:latin typeface="+mn-lt"/>
              </a:rPr>
              <a:t>Showcase OpenH2O to the world!</a:t>
            </a:r>
          </a:p>
          <a:p>
            <a:pPr marL="285750" indent="-285750">
              <a:buFont typeface="Arial" pitchFamily="34" charset="0"/>
              <a:buChar char="•"/>
            </a:pPr>
            <a:endParaRPr lang="en-US" sz="2000" dirty="0">
              <a:latin typeface="+mn-lt"/>
            </a:endParaRPr>
          </a:p>
          <a:p>
            <a:pPr marL="285750" indent="-285750">
              <a:buFont typeface="Arial" pitchFamily="34" charset="0"/>
              <a:buChar char="•"/>
            </a:pPr>
            <a:r>
              <a:rPr lang="en-US" sz="2000" dirty="0" smtClean="0">
                <a:latin typeface="+mn-lt"/>
              </a:rPr>
              <a:t>Go on TED X</a:t>
            </a:r>
          </a:p>
          <a:p>
            <a:pPr marL="285750" indent="-285750">
              <a:buFont typeface="Arial" pitchFamily="34" charset="0"/>
              <a:buChar char="•"/>
            </a:pPr>
            <a:endParaRPr lang="en-US" sz="2000" dirty="0">
              <a:latin typeface="+mn-lt"/>
            </a:endParaRPr>
          </a:p>
          <a:p>
            <a:pPr marL="285750" indent="-285750">
              <a:buFont typeface="Arial" pitchFamily="34" charset="0"/>
              <a:buChar char="•"/>
            </a:pPr>
            <a:r>
              <a:rPr lang="en-US" sz="2000" dirty="0" smtClean="0">
                <a:latin typeface="+mn-lt"/>
              </a:rPr>
              <a:t>Approach corporate sponsors/VCs with the numbers!</a:t>
            </a:r>
            <a:endParaRPr lang="en-US" sz="2000" dirty="0">
              <a:latin typeface="+mn-lt"/>
            </a:endParaRPr>
          </a:p>
        </p:txBody>
      </p:sp>
      <p:sp>
        <p:nvSpPr>
          <p:cNvPr id="22" name="Rectangle 21"/>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t>
            </a:r>
            <a:r>
              <a:rPr lang="en" sz="2600" b="1" u="sng" kern="1200" dirty="0" smtClean="0">
                <a:solidFill>
                  <a:schemeClr val="accent1"/>
                </a:solidFill>
                <a:latin typeface="+mn-lt"/>
                <a:ea typeface="+mn-ea"/>
                <a:cs typeface="+mn-cs"/>
              </a:rPr>
              <a:t>A</a:t>
            </a:r>
            <a:r>
              <a:rPr lang="en" sz="2600" kern="1200" dirty="0" smtClean="0">
                <a:solidFill>
                  <a:schemeClr val="accent1"/>
                </a:solidFill>
                <a:latin typeface="+mn-lt"/>
                <a:ea typeface="+mn-ea"/>
                <a:cs typeface="+mn-cs"/>
              </a:rPr>
              <a:t>RT</a:t>
            </a:r>
            <a:endParaRPr lang="en-US" sz="2600" kern="1200" dirty="0">
              <a:solidFill>
                <a:schemeClr val="accent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6950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 presetClass="exit" presetSubtype="0" fill="hold"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ntr" presetSubtype="0" fill="hold" grpId="1"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5" grpId="1" animBg="1"/>
      <p:bldP spid="9" grpId="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9"/>
        <p:cNvGrpSpPr/>
        <p:nvPr/>
      </p:nvGrpSpPr>
      <p:grpSpPr>
        <a:xfrm>
          <a:off x="0" y="0"/>
          <a:ext cx="0" cy="0"/>
          <a:chOff x="0" y="0"/>
          <a:chExt cx="0" cy="0"/>
        </a:xfrm>
      </p:grpSpPr>
      <p:sp>
        <p:nvSpPr>
          <p:cNvPr id="1390" name="Shape 1390"/>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Reality Test</a:t>
            </a:r>
            <a:endParaRPr lang="en" dirty="0"/>
          </a:p>
        </p:txBody>
      </p:sp>
      <p:sp>
        <p:nvSpPr>
          <p:cNvPr id="7" name="Shape 1384"/>
          <p:cNvSpPr txBox="1">
            <a:spLocks/>
          </p:cNvSpPr>
          <p:nvPr/>
        </p:nvSpPr>
        <p:spPr>
          <a:xfrm>
            <a:off x="457200" y="1600200"/>
            <a:ext cx="8229600" cy="1064877"/>
          </a:xfrm>
          <a:prstGeom prst="rect">
            <a:avLst/>
          </a:prstGeom>
          <a:noFill/>
          <a:ln>
            <a:noFill/>
          </a:ln>
        </p:spPr>
        <p:txBody>
          <a:bodyPr vert="horz" lIns="91425" tIns="91425" rIns="91425" bIns="91425" anchor="t" anchorCtr="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742950" indent="-28575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1143000" indent="-228600"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600200" indent="-22860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800" kern="1200" baseline="0">
                <a:solidFill>
                  <a:schemeClr val="tx1"/>
                </a:solidFill>
                <a:latin typeface="+mn-lt"/>
                <a:ea typeface="+mn-ea"/>
                <a:cs typeface="+mn-cs"/>
              </a:defRPr>
            </a:lvl9pPr>
          </a:lstStyle>
          <a:p>
            <a:pPr marL="0" indent="0">
              <a:buNone/>
            </a:pPr>
            <a:r>
              <a:rPr lang="en" dirty="0" smtClean="0"/>
              <a:t>Bracing for impact</a:t>
            </a:r>
          </a:p>
          <a:p>
            <a:pPr marL="457200" indent="-419100">
              <a:buClr>
                <a:schemeClr val="dk1"/>
              </a:buClr>
              <a:buSzPct val="166666"/>
              <a:buFont typeface="Arial"/>
              <a:buChar char="•"/>
            </a:pPr>
            <a:r>
              <a:rPr lang="en" dirty="0" smtClean="0"/>
              <a:t>Mitigation and contingency strategy</a:t>
            </a:r>
            <a:endParaRPr lang="en" dirty="0"/>
          </a:p>
        </p:txBody>
      </p:sp>
      <p:sp>
        <p:nvSpPr>
          <p:cNvPr id="5" name="Rectangle 4"/>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a:t>
            </a:r>
            <a:r>
              <a:rPr lang="en" sz="2600" b="1" u="sng" kern="1200" dirty="0" smtClean="0">
                <a:solidFill>
                  <a:schemeClr val="accent1"/>
                </a:solidFill>
                <a:latin typeface="+mn-lt"/>
                <a:ea typeface="+mn-ea"/>
                <a:cs typeface="+mn-cs"/>
              </a:rPr>
              <a:t>RT</a:t>
            </a:r>
            <a:endParaRPr lang="en-US" sz="2600" b="1" u="sng" kern="1200" dirty="0">
              <a:solidFill>
                <a:schemeClr val="accent1"/>
              </a:solidFill>
              <a:latin typeface="+mn-lt"/>
              <a:ea typeface="+mn-ea"/>
              <a:cs typeface="+mn-cs"/>
            </a:endParaRPr>
          </a:p>
        </p:txBody>
      </p:sp>
      <p:pic>
        <p:nvPicPr>
          <p:cNvPr id="8196" name="Picture 4" descr="http://media.airspacemag.com/images/Brace-position-main.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24150" y="3362325"/>
            <a:ext cx="3695700" cy="23526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365038"/>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41"/>
        <p:cNvGrpSpPr/>
        <p:nvPr/>
      </p:nvGrpSpPr>
      <p:grpSpPr>
        <a:xfrm>
          <a:off x="0" y="0"/>
          <a:ext cx="0" cy="0"/>
          <a:chOff x="0" y="0"/>
          <a:chExt cx="0" cy="0"/>
        </a:xfrm>
      </p:grpSpPr>
      <p:sp>
        <p:nvSpPr>
          <p:cNvPr id="1542" name="Shape 1542"/>
          <p:cNvSpPr txBox="1">
            <a:spLocks noGrp="1"/>
          </p:cNvSpPr>
          <p:nvPr>
            <p:ph type="title"/>
          </p:nvPr>
        </p:nvSpPr>
        <p:spPr>
          <a:prstGeom prst="rect">
            <a:avLst/>
          </a:prstGeom>
        </p:spPr>
        <p:txBody>
          <a:bodyPr lIns="91425" tIns="91425" rIns="91425" bIns="91425" anchor="b" anchorCtr="0">
            <a:spAutoFit/>
          </a:bodyPr>
          <a:lstStyle/>
          <a:p>
            <a:pPr>
              <a:buNone/>
            </a:pPr>
            <a:r>
              <a:rPr lang="en"/>
              <a:t>Reality Test</a:t>
            </a:r>
          </a:p>
        </p:txBody>
      </p:sp>
      <p:graphicFrame>
        <p:nvGraphicFramePr>
          <p:cNvPr id="1543" name="Shape 1543"/>
          <p:cNvGraphicFramePr/>
          <p:nvPr/>
        </p:nvGraphicFramePr>
        <p:xfrm>
          <a:off x="600050" y="1381200"/>
          <a:ext cx="8222550" cy="4803855"/>
        </p:xfrm>
        <a:graphic>
          <a:graphicData uri="http://schemas.openxmlformats.org/drawingml/2006/table">
            <a:tbl>
              <a:tblPr>
                <a:noFill/>
                <a:tableStyleId>{D7279F01-E8BC-46F4-8C44-8DB6BE19163E}</a:tableStyleId>
              </a:tblPr>
              <a:tblGrid>
                <a:gridCol w="2740850"/>
                <a:gridCol w="2740850"/>
                <a:gridCol w="2740850"/>
              </a:tblGrid>
              <a:tr h="1174575">
                <a:tc>
                  <a:txBody>
                    <a:bodyPr/>
                    <a:lstStyle/>
                    <a:p>
                      <a:pPr algn="ctr">
                        <a:buNone/>
                      </a:pPr>
                      <a:r>
                        <a:rPr lang="en" sz="2400" dirty="0"/>
                        <a:t>Risk </a:t>
                      </a:r>
                    </a:p>
                  </a:txBody>
                  <a:tcPr marL="91425" marR="91425" marT="91425" marB="91425" anchor="ctr">
                    <a:solidFill>
                      <a:srgbClr val="9FC5E8"/>
                    </a:solidFill>
                  </a:tcPr>
                </a:tc>
                <a:tc>
                  <a:txBody>
                    <a:bodyPr/>
                    <a:lstStyle/>
                    <a:p>
                      <a:pPr algn="ctr">
                        <a:buNone/>
                      </a:pPr>
                      <a:r>
                        <a:rPr lang="en" sz="2400"/>
                        <a:t>Mitigation Strategy</a:t>
                      </a:r>
                    </a:p>
                  </a:txBody>
                  <a:tcPr marL="91425" marR="91425" marT="91425" marB="91425" anchor="ctr">
                    <a:solidFill>
                      <a:srgbClr val="9FC5E8"/>
                    </a:solidFill>
                  </a:tcPr>
                </a:tc>
                <a:tc>
                  <a:txBody>
                    <a:bodyPr/>
                    <a:lstStyle/>
                    <a:p>
                      <a:pPr algn="ctr">
                        <a:buNone/>
                      </a:pPr>
                      <a:r>
                        <a:rPr lang="en" sz="2400"/>
                        <a:t>Contingency Strategy</a:t>
                      </a:r>
                    </a:p>
                  </a:txBody>
                  <a:tcPr marL="91425" marR="91425" marT="91425" marB="91425" anchor="ctr">
                    <a:solidFill>
                      <a:srgbClr val="9FC5E8"/>
                    </a:solidFill>
                  </a:tcPr>
                </a:tc>
              </a:tr>
              <a:tr h="1174575">
                <a:tc>
                  <a:txBody>
                    <a:bodyPr/>
                    <a:lstStyle/>
                    <a:p>
                      <a:pPr algn="ctr">
                        <a:buNone/>
                      </a:pPr>
                      <a:r>
                        <a:rPr lang="en" sz="1800"/>
                        <a:t>OpenH2O's website does not gain traction</a:t>
                      </a:r>
                    </a:p>
                  </a:txBody>
                  <a:tcPr marL="91425" marR="91425" marT="91425" marB="91425">
                    <a:solidFill>
                      <a:srgbClr val="9FC5E8"/>
                    </a:solidFill>
                  </a:tcPr>
                </a:tc>
                <a:tc>
                  <a:txBody>
                    <a:bodyPr/>
                    <a:lstStyle/>
                    <a:p>
                      <a:pPr>
                        <a:buNone/>
                      </a:pPr>
                      <a:r>
                        <a:rPr lang="en" sz="1800"/>
                        <a:t>Find out which features are attractive/ off-putting and work on them</a:t>
                      </a:r>
                    </a:p>
                  </a:txBody>
                  <a:tcPr marL="91425" marR="91425" marT="91425" marB="91425">
                    <a:solidFill>
                      <a:srgbClr val="FFFFFF"/>
                    </a:solidFill>
                  </a:tcPr>
                </a:tc>
                <a:tc>
                  <a:txBody>
                    <a:bodyPr/>
                    <a:lstStyle/>
                    <a:p>
                      <a:pPr>
                        <a:buNone/>
                      </a:pPr>
                      <a:r>
                        <a:rPr lang="en" sz="1800"/>
                        <a:t>Incentivize partners/channels to promote OpenH2O</a:t>
                      </a:r>
                    </a:p>
                  </a:txBody>
                  <a:tcPr marL="91425" marR="91425" marT="91425" marB="91425">
                    <a:solidFill>
                      <a:srgbClr val="FFFFFF"/>
                    </a:solidFill>
                  </a:tcPr>
                </a:tc>
              </a:tr>
              <a:tr h="1174575">
                <a:tc>
                  <a:txBody>
                    <a:bodyPr/>
                    <a:lstStyle/>
                    <a:p>
                      <a:pPr algn="ctr">
                        <a:buNone/>
                      </a:pPr>
                      <a:r>
                        <a:rPr lang="en" sz="1800"/>
                        <a:t>Few projects come onto OpenH2O</a:t>
                      </a:r>
                    </a:p>
                  </a:txBody>
                  <a:tcPr marL="91425" marR="91425" marT="91425" marB="91425">
                    <a:solidFill>
                      <a:srgbClr val="9FC5E8"/>
                    </a:solidFill>
                  </a:tcPr>
                </a:tc>
                <a:tc>
                  <a:txBody>
                    <a:bodyPr/>
                    <a:lstStyle/>
                    <a:p>
                      <a:pPr>
                        <a:buNone/>
                      </a:pPr>
                      <a:r>
                        <a:rPr lang="en" sz="1800" dirty="0"/>
                        <a:t>Approach </a:t>
                      </a:r>
                      <a:r>
                        <a:rPr lang="en" sz="1800" dirty="0" smtClean="0"/>
                        <a:t>high-schools/colleges </a:t>
                      </a:r>
                      <a:r>
                        <a:rPr lang="en" sz="1800" dirty="0"/>
                        <a:t>and offer to feature their projects on the site</a:t>
                      </a:r>
                    </a:p>
                  </a:txBody>
                  <a:tcPr marL="91425" marR="91425" marT="91425" marB="91425">
                    <a:solidFill>
                      <a:srgbClr val="FFFFFF"/>
                    </a:solidFill>
                  </a:tcPr>
                </a:tc>
                <a:tc>
                  <a:txBody>
                    <a:bodyPr/>
                    <a:lstStyle/>
                    <a:p>
                      <a:pPr>
                        <a:buNone/>
                      </a:pPr>
                      <a:r>
                        <a:rPr lang="en" sz="1800"/>
                        <a:t>Re-think the collaborative  tools offered on OpenH2O and see if it is lacking in depth or scope</a:t>
                      </a:r>
                    </a:p>
                  </a:txBody>
                  <a:tcPr marL="91425" marR="91425" marT="91425" marB="91425">
                    <a:solidFill>
                      <a:srgbClr val="FFFFFF"/>
                    </a:solidFill>
                  </a:tcPr>
                </a:tc>
              </a:tr>
              <a:tr h="1174575">
                <a:tc>
                  <a:txBody>
                    <a:bodyPr/>
                    <a:lstStyle/>
                    <a:p>
                      <a:pPr algn="ctr">
                        <a:buNone/>
                      </a:pPr>
                      <a:r>
                        <a:rPr lang="en" sz="1800" dirty="0"/>
                        <a:t>Not enough resources to handle </a:t>
                      </a:r>
                      <a:r>
                        <a:rPr lang="en" sz="1800" dirty="0" smtClean="0"/>
                        <a:t>sudden growth</a:t>
                      </a:r>
                      <a:endParaRPr lang="en" sz="1800" dirty="0"/>
                    </a:p>
                  </a:txBody>
                  <a:tcPr marL="91425" marR="91425" marT="91425" marB="91425">
                    <a:solidFill>
                      <a:srgbClr val="9FC5E8"/>
                    </a:solidFill>
                  </a:tcPr>
                </a:tc>
                <a:tc>
                  <a:txBody>
                    <a:bodyPr/>
                    <a:lstStyle/>
                    <a:p>
                      <a:pPr>
                        <a:buNone/>
                      </a:pPr>
                      <a:r>
                        <a:rPr lang="en" sz="1800" dirty="0" smtClean="0"/>
                        <a:t>Engage community to</a:t>
                      </a:r>
                      <a:r>
                        <a:rPr lang="en" sz="1800" baseline="0" dirty="0" smtClean="0"/>
                        <a:t> volunteer pro bono</a:t>
                      </a:r>
                      <a:endParaRPr lang="en" sz="1800" dirty="0"/>
                    </a:p>
                  </a:txBody>
                  <a:tcPr marL="91425" marR="91425" marT="91425" marB="91425">
                    <a:solidFill>
                      <a:srgbClr val="FFFFFF"/>
                    </a:solidFill>
                  </a:tcPr>
                </a:tc>
                <a:tc>
                  <a:txBody>
                    <a:bodyPr/>
                    <a:lstStyle/>
                    <a:p>
                      <a:pPr>
                        <a:buNone/>
                      </a:pPr>
                      <a:r>
                        <a:rPr lang="en" sz="1800" dirty="0" smtClean="0"/>
                        <a:t>Seek individual donors or corporate sponsors sooner to</a:t>
                      </a:r>
                      <a:r>
                        <a:rPr lang="en" sz="1800" baseline="0" dirty="0" smtClean="0"/>
                        <a:t> fund team</a:t>
                      </a:r>
                      <a:endParaRPr lang="en" sz="1800" dirty="0"/>
                    </a:p>
                  </a:txBody>
                  <a:tcPr marL="91425" marR="91425" marT="91425" marB="91425">
                    <a:solidFill>
                      <a:srgbClr val="FFFFFF"/>
                    </a:solidFill>
                  </a:tcPr>
                </a:tc>
              </a:tr>
            </a:tbl>
          </a:graphicData>
        </a:graphic>
      </p:graphicFrame>
      <p:sp>
        <p:nvSpPr>
          <p:cNvPr id="4" name="Rectangle 3"/>
          <p:cNvSpPr/>
          <p:nvPr/>
        </p:nvSpPr>
        <p:spPr>
          <a:xfrm>
            <a:off x="7315200" y="117157"/>
            <a:ext cx="1672061" cy="492443"/>
          </a:xfrm>
          <a:prstGeom prst="rect">
            <a:avLst/>
          </a:prstGeom>
        </p:spPr>
        <p:txBody>
          <a:bodyPr wrap="none">
            <a:spAutoFit/>
          </a:bodyPr>
          <a:lstStyle/>
          <a:p>
            <a:r>
              <a:rPr lang="en" sz="2600" kern="1200" dirty="0" smtClean="0">
                <a:solidFill>
                  <a:schemeClr val="accent1"/>
                </a:solidFill>
                <a:latin typeface="+mn-lt"/>
                <a:ea typeface="+mn-ea"/>
                <a:cs typeface="+mn-cs"/>
              </a:rPr>
              <a:t>DE-DA</a:t>
            </a:r>
            <a:r>
              <a:rPr lang="en" sz="2600" b="1" u="sng" kern="1200" dirty="0" smtClean="0">
                <a:solidFill>
                  <a:schemeClr val="accent1"/>
                </a:solidFill>
                <a:latin typeface="+mn-lt"/>
                <a:ea typeface="+mn-ea"/>
                <a:cs typeface="+mn-cs"/>
              </a:rPr>
              <a:t>RT</a:t>
            </a:r>
            <a:endParaRPr lang="en-US" sz="2600" b="1" u="sng" kern="1200" dirty="0">
              <a:solidFill>
                <a:schemeClr val="accent1"/>
              </a:solidFill>
              <a:latin typeface="+mn-lt"/>
              <a:ea typeface="+mn-ea"/>
              <a:cs typeface="+mn-cs"/>
            </a:endParaRPr>
          </a:p>
        </p:txBody>
      </p:sp>
      <p:sp>
        <p:nvSpPr>
          <p:cNvPr id="5" name="Shape 1236"/>
          <p:cNvSpPr txBox="1"/>
          <p:nvPr/>
        </p:nvSpPr>
        <p:spPr>
          <a:xfrm>
            <a:off x="1181100" y="6400800"/>
            <a:ext cx="6781800" cy="307736"/>
          </a:xfrm>
          <a:prstGeom prst="rect">
            <a:avLst/>
          </a:prstGeom>
          <a:noFill/>
          <a:ln>
            <a:noFill/>
          </a:ln>
        </p:spPr>
        <p:txBody>
          <a:bodyPr lIns="91425" tIns="45700" rIns="91425" bIns="45700" anchor="t" anchorCtr="0">
            <a:spAutoFit/>
          </a:bodyPr>
          <a:lstStyle/>
          <a:p>
            <a:pPr lvl="0" algn="ctr" rtl="0">
              <a:spcBef>
                <a:spcPts val="700"/>
              </a:spcBef>
              <a:buClr>
                <a:srgbClr val="000000"/>
              </a:buClr>
              <a:buSzPct val="78571"/>
              <a:buFont typeface="Arial"/>
              <a:buNone/>
            </a:pPr>
            <a:r>
              <a:rPr lang="en" dirty="0">
                <a:solidFill>
                  <a:schemeClr val="dk1"/>
                </a:solidFill>
                <a:latin typeface="+mn-lt"/>
                <a:ea typeface="Times New Roman"/>
                <a:cs typeface="Times New Roman"/>
                <a:sym typeface="Times New Roman"/>
              </a:rPr>
              <a:t>Source: </a:t>
            </a:r>
            <a:r>
              <a:rPr lang="en" dirty="0" smtClean="0">
                <a:solidFill>
                  <a:schemeClr val="dk1"/>
                </a:solidFill>
                <a:latin typeface="+mn-lt"/>
                <a:ea typeface="Times New Roman"/>
                <a:cs typeface="Times New Roman"/>
                <a:sym typeface="Times New Roman"/>
              </a:rPr>
              <a:t>MS&amp;E 271</a:t>
            </a:r>
            <a:endParaRPr lang="en" i="1" dirty="0">
              <a:solidFill>
                <a:schemeClr val="dk1"/>
              </a:solidFill>
              <a:latin typeface="+mn-lt"/>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9"/>
        <p:cNvGrpSpPr/>
        <p:nvPr/>
      </p:nvGrpSpPr>
      <p:grpSpPr>
        <a:xfrm>
          <a:off x="0" y="0"/>
          <a:ext cx="0" cy="0"/>
          <a:chOff x="0" y="0"/>
          <a:chExt cx="0" cy="0"/>
        </a:xfrm>
      </p:grpSpPr>
      <p:pic>
        <p:nvPicPr>
          <p:cNvPr id="7170" name="Picture 2" descr="http://mw2.google.com/mw-panoramio/photos/medium/16083179.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600200"/>
            <a:ext cx="8382000" cy="462915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90" name="Shape 1390"/>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Last Thoughts</a:t>
            </a:r>
            <a:endParaRPr lang="en" dirty="0"/>
          </a:p>
        </p:txBody>
      </p:sp>
      <p:sp>
        <p:nvSpPr>
          <p:cNvPr id="7" name="Shape 1384"/>
          <p:cNvSpPr txBox="1">
            <a:spLocks/>
          </p:cNvSpPr>
          <p:nvPr/>
        </p:nvSpPr>
        <p:spPr>
          <a:xfrm>
            <a:off x="152400" y="2686745"/>
            <a:ext cx="8839200" cy="1865096"/>
          </a:xfrm>
          <a:prstGeom prst="rect">
            <a:avLst/>
          </a:prstGeom>
          <a:noFill/>
          <a:ln>
            <a:noFill/>
          </a:ln>
        </p:spPr>
        <p:txBody>
          <a:bodyPr vert="horz" wrap="square" lIns="91425" tIns="91425" rIns="91425" bIns="91425" anchor="ctr" anchorCtr="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742950" indent="-28575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1143000" indent="-228600"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600200" indent="-22860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800" kern="1200" baseline="0">
                <a:solidFill>
                  <a:schemeClr val="tx1"/>
                </a:solidFill>
                <a:latin typeface="+mn-lt"/>
                <a:ea typeface="+mn-ea"/>
                <a:cs typeface="+mn-cs"/>
              </a:defRPr>
            </a:lvl9pPr>
          </a:lstStyle>
          <a:p>
            <a:pPr marL="0" indent="0" algn="ctr">
              <a:lnSpc>
                <a:spcPct val="200000"/>
              </a:lnSpc>
              <a:buNone/>
            </a:pPr>
            <a:r>
              <a:rPr lang="en" b="1" i="1" dirty="0" smtClean="0"/>
              <a:t>“Give a person a fish and he will eat for a day,</a:t>
            </a:r>
          </a:p>
          <a:p>
            <a:pPr marL="0" indent="0" algn="ctr">
              <a:lnSpc>
                <a:spcPct val="200000"/>
              </a:lnSpc>
              <a:buNone/>
            </a:pPr>
            <a:r>
              <a:rPr lang="en" b="1" i="1" dirty="0" smtClean="0"/>
              <a:t>Teach a person how to fish and he will eat for a lifetime” </a:t>
            </a:r>
            <a:endParaRPr lang="en" b="1"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0124928"/>
      </p:ext>
    </p:extLst>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Arrow Connector 3"/>
          <p:cNvCxnSpPr/>
          <p:nvPr/>
        </p:nvCxnSpPr>
        <p:spPr>
          <a:xfrm>
            <a:off x="3350955" y="2512431"/>
            <a:ext cx="2706736" cy="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2965" y="1495550"/>
            <a:ext cx="2952328" cy="338554"/>
          </a:xfrm>
          <a:prstGeom prst="rect">
            <a:avLst/>
          </a:prstGeom>
          <a:noFill/>
        </p:spPr>
        <p:txBody>
          <a:bodyPr wrap="square" rtlCol="0">
            <a:spAutoFit/>
          </a:bodyPr>
          <a:lstStyle/>
          <a:p>
            <a:pPr algn="ctr"/>
            <a:r>
              <a:rPr lang="en-US" sz="1600" dirty="0" err="1" smtClean="0">
                <a:latin typeface="+mn-lt"/>
                <a:cs typeface="Eurostile"/>
              </a:rPr>
              <a:t>Protei</a:t>
            </a:r>
            <a:r>
              <a:rPr lang="en-US" sz="1600" dirty="0" smtClean="0">
                <a:latin typeface="+mn-lt"/>
                <a:cs typeface="Eurostile"/>
              </a:rPr>
              <a:t> in the present</a:t>
            </a:r>
            <a:endParaRPr lang="en-US" sz="1600" dirty="0">
              <a:latin typeface="+mn-lt"/>
              <a:cs typeface="Eurostile"/>
            </a:endParaRPr>
          </a:p>
        </p:txBody>
      </p:sp>
      <p:grpSp>
        <p:nvGrpSpPr>
          <p:cNvPr id="6" name="Group 5"/>
          <p:cNvGrpSpPr/>
          <p:nvPr/>
        </p:nvGrpSpPr>
        <p:grpSpPr>
          <a:xfrm>
            <a:off x="1287366" y="3113198"/>
            <a:ext cx="6722569" cy="3040758"/>
            <a:chOff x="409575" y="3150493"/>
            <a:chExt cx="6722569" cy="3040758"/>
          </a:xfrm>
        </p:grpSpPr>
        <p:grpSp>
          <p:nvGrpSpPr>
            <p:cNvPr id="7" name="Group 6"/>
            <p:cNvGrpSpPr/>
            <p:nvPr/>
          </p:nvGrpSpPr>
          <p:grpSpPr>
            <a:xfrm>
              <a:off x="409575" y="3150493"/>
              <a:ext cx="6722569" cy="3040758"/>
              <a:chOff x="1800099" y="3078102"/>
              <a:chExt cx="6446674" cy="3018169"/>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76824" y="3078102"/>
                <a:ext cx="3169949" cy="3018169"/>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0099" y="5297741"/>
                <a:ext cx="3276725" cy="798530"/>
              </a:xfrm>
              <a:prstGeom prst="rect">
                <a:avLst/>
              </a:prstGeom>
            </p:spPr>
          </p:pic>
        </p:grpSp>
        <p:cxnSp>
          <p:nvCxnSpPr>
            <p:cNvPr id="8" name="Straight Arrow Connector 7"/>
            <p:cNvCxnSpPr/>
            <p:nvPr/>
          </p:nvCxnSpPr>
          <p:spPr>
            <a:xfrm>
              <a:off x="6296025" y="3661599"/>
              <a:ext cx="836119" cy="0"/>
            </a:xfrm>
            <a:prstGeom prst="straightConnector1">
              <a:avLst/>
            </a:prstGeom>
            <a:ln w="190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26052" y="3677765"/>
              <a:ext cx="576064" cy="646331"/>
            </a:xfrm>
            <a:prstGeom prst="rect">
              <a:avLst/>
            </a:prstGeom>
            <a:noFill/>
          </p:spPr>
          <p:txBody>
            <a:bodyPr wrap="square" rtlCol="0">
              <a:spAutoFit/>
            </a:bodyPr>
            <a:lstStyle/>
            <a:p>
              <a:r>
                <a:rPr lang="en-US" b="1" dirty="0" smtClean="0">
                  <a:solidFill>
                    <a:schemeClr val="bg1"/>
                  </a:solidFill>
                  <a:latin typeface="Eurostile"/>
                  <a:cs typeface="Eurostile"/>
                </a:rPr>
                <a:t>TOP</a:t>
              </a:r>
              <a:endParaRPr lang="en-US" b="1" dirty="0">
                <a:solidFill>
                  <a:schemeClr val="bg1"/>
                </a:solidFill>
                <a:latin typeface="Eurostile"/>
                <a:cs typeface="Eurostile"/>
              </a:endParaRPr>
            </a:p>
          </p:txBody>
        </p:sp>
      </p:grpSp>
      <p:pic>
        <p:nvPicPr>
          <p:cNvPr id="12" name="Picture 1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139001" y="1668856"/>
            <a:ext cx="1960256" cy="235230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274692" y="956916"/>
            <a:ext cx="1960256" cy="2352308"/>
          </a:xfrm>
          <a:prstGeom prst="rect">
            <a:avLst/>
          </a:prstGeom>
        </p:spPr>
      </p:pic>
      <p:sp>
        <p:nvSpPr>
          <p:cNvPr id="14" name="TextBox 13"/>
          <p:cNvSpPr txBox="1"/>
          <p:nvPr/>
        </p:nvSpPr>
        <p:spPr>
          <a:xfrm>
            <a:off x="5778656" y="800391"/>
            <a:ext cx="2952328" cy="338554"/>
          </a:xfrm>
          <a:prstGeom prst="rect">
            <a:avLst/>
          </a:prstGeom>
          <a:noFill/>
        </p:spPr>
        <p:txBody>
          <a:bodyPr wrap="square" rtlCol="0">
            <a:spAutoFit/>
          </a:bodyPr>
          <a:lstStyle/>
          <a:p>
            <a:pPr algn="ctr"/>
            <a:r>
              <a:rPr lang="en-US" sz="1600" dirty="0" smtClean="0">
                <a:latin typeface="+mn-lt"/>
                <a:cs typeface="Eurostile"/>
              </a:rPr>
              <a:t>OpenH2O in the future</a:t>
            </a:r>
            <a:endParaRPr lang="en-US" sz="1600" dirty="0">
              <a:latin typeface="+mn-lt"/>
              <a:cs typeface="Eurostile"/>
            </a:endParaRP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0955" y="1649438"/>
            <a:ext cx="712395" cy="702314"/>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80933" y="1589752"/>
            <a:ext cx="543467" cy="784273"/>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3" name="Picture 22"/>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03186" y="1660370"/>
            <a:ext cx="540414" cy="778030"/>
          </a:xfrm>
          <a:prstGeom prst="rect">
            <a:avLst/>
          </a:prstGeom>
          <a:ln>
            <a:noFill/>
          </a:ln>
          <a:effectLst>
            <a:softEdge rad="112500"/>
          </a:effectLst>
        </p:spPr>
      </p:pic>
      <p:pic>
        <p:nvPicPr>
          <p:cNvPr id="26" name="Picture 25"/>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9194" y="1676400"/>
            <a:ext cx="484806" cy="624141"/>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pic>
        <p:nvPicPr>
          <p:cNvPr id="28" name="Picture 2" descr="OpenH2O.or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45220" y="1477735"/>
            <a:ext cx="1219200" cy="12192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4" descr="https://encrypted-tbn2.google.com/images?q=tbn:ANd9GcQdbZmeuvT0i60qKwYUZKVhIKYaqtTDeEXnL5Tq-ZsBd1N7o60a"/>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77387" y="2251632"/>
            <a:ext cx="1483485" cy="11773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4" descr="https://encrypted-tbn3.google.com/images?q=tbn:ANd9GcRtajDTnwgsEj6xmbBjPZ6gGOMEchPczVmX1wYuhpaAamVwi54jqw"/>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82739" y="2744068"/>
            <a:ext cx="483321" cy="7382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1" name="Shape 1390"/>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Last Thoughts</a:t>
            </a:r>
            <a:endParaRPr lang="en"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56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68"/>
        <p:cNvGrpSpPr/>
        <p:nvPr/>
      </p:nvGrpSpPr>
      <p:grpSpPr>
        <a:xfrm>
          <a:off x="0" y="0"/>
          <a:ext cx="0" cy="0"/>
          <a:chOff x="0" y="0"/>
          <a:chExt cx="0" cy="0"/>
        </a:xfrm>
      </p:grpSpPr>
      <p:sp>
        <p:nvSpPr>
          <p:cNvPr id="1069" name="Shape 1069"/>
          <p:cNvSpPr/>
          <p:nvPr/>
        </p:nvSpPr>
        <p:spPr>
          <a:xfrm>
            <a:off x="762000" y="4903787"/>
            <a:ext cx="1189013" cy="266700"/>
          </a:xfrm>
          <a:custGeom>
            <a:avLst/>
            <a:gdLst/>
            <a:ahLst/>
            <a:cxnLst/>
            <a:rect l="0" t="0" r="0" b="0"/>
            <a:pathLst>
              <a:path w="248" h="168" extrusionOk="0">
                <a:moveTo>
                  <a:pt x="0" y="167"/>
                </a:moveTo>
                <a:lnTo>
                  <a:pt x="247" y="167"/>
                </a:lnTo>
                <a:lnTo>
                  <a:pt x="247" y="0"/>
                </a:lnTo>
                <a:lnTo>
                  <a:pt x="0" y="63"/>
                </a:lnTo>
                <a:lnTo>
                  <a:pt x="0" y="167"/>
                </a:lnTo>
              </a:path>
            </a:pathLst>
          </a:custGeom>
          <a:solidFill>
            <a:srgbClr val="92CCDC"/>
          </a:solidFill>
          <a:ln w="25400" cap="rnd">
            <a:noFill/>
            <a:prstDash val="solid"/>
            <a:round/>
            <a:headEnd type="none" w="med" len="med"/>
            <a:tailEnd type="none" w="med" len="med"/>
          </a:ln>
        </p:spPr>
        <p:txBody>
          <a:bodyPr wrap="square" lIns="91425" tIns="45700" rIns="91425" bIns="45700" anchor="t" anchorCtr="0">
            <a:spAutoFit/>
          </a:bodyPr>
          <a:lstStyle/>
          <a:p>
            <a:endParaRPr/>
          </a:p>
        </p:txBody>
      </p:sp>
      <p:sp>
        <p:nvSpPr>
          <p:cNvPr id="1070" name="Shape 1070"/>
          <p:cNvSpPr/>
          <p:nvPr/>
        </p:nvSpPr>
        <p:spPr>
          <a:xfrm>
            <a:off x="1981200" y="4370387"/>
            <a:ext cx="1247775" cy="800100"/>
          </a:xfrm>
          <a:custGeom>
            <a:avLst/>
            <a:gdLst/>
            <a:ahLst/>
            <a:cxnLst/>
            <a:rect l="0" t="0" r="0" b="0"/>
            <a:pathLst>
              <a:path w="786" h="504" extrusionOk="0">
                <a:moveTo>
                  <a:pt x="0" y="503"/>
                </a:moveTo>
                <a:lnTo>
                  <a:pt x="785" y="503"/>
                </a:lnTo>
                <a:lnTo>
                  <a:pt x="785" y="0"/>
                </a:lnTo>
                <a:lnTo>
                  <a:pt x="737" y="48"/>
                </a:lnTo>
                <a:lnTo>
                  <a:pt x="671" y="88"/>
                </a:lnTo>
                <a:lnTo>
                  <a:pt x="600" y="144"/>
                </a:lnTo>
                <a:lnTo>
                  <a:pt x="480" y="176"/>
                </a:lnTo>
                <a:lnTo>
                  <a:pt x="384" y="224"/>
                </a:lnTo>
                <a:lnTo>
                  <a:pt x="280" y="255"/>
                </a:lnTo>
                <a:lnTo>
                  <a:pt x="176" y="295"/>
                </a:lnTo>
                <a:lnTo>
                  <a:pt x="80" y="328"/>
                </a:lnTo>
                <a:lnTo>
                  <a:pt x="0" y="336"/>
                </a:lnTo>
                <a:lnTo>
                  <a:pt x="0" y="495"/>
                </a:lnTo>
                <a:lnTo>
                  <a:pt x="0" y="503"/>
                </a:lnTo>
              </a:path>
            </a:pathLst>
          </a:custGeom>
          <a:solidFill>
            <a:srgbClr val="92CCDC"/>
          </a:solidFill>
          <a:ln w="25400" cap="rnd">
            <a:noFill/>
            <a:prstDash val="solid"/>
            <a:round/>
            <a:headEnd type="none" w="med" len="med"/>
            <a:tailEnd type="none" w="med" len="med"/>
          </a:ln>
        </p:spPr>
        <p:txBody>
          <a:bodyPr lIns="91425" tIns="45700" rIns="91425" bIns="45700" anchor="t" anchorCtr="0">
            <a:spAutoFit/>
          </a:bodyPr>
          <a:lstStyle/>
          <a:p>
            <a:endParaRPr/>
          </a:p>
        </p:txBody>
      </p:sp>
      <p:sp>
        <p:nvSpPr>
          <p:cNvPr id="1071" name="Shape 1071"/>
          <p:cNvSpPr/>
          <p:nvPr/>
        </p:nvSpPr>
        <p:spPr>
          <a:xfrm>
            <a:off x="3592513" y="2667000"/>
            <a:ext cx="1665287" cy="2503487"/>
          </a:xfrm>
          <a:custGeom>
            <a:avLst/>
            <a:gdLst/>
            <a:ahLst/>
            <a:cxnLst/>
            <a:rect l="0" t="0" r="0" b="0"/>
            <a:pathLst>
              <a:path w="1049" h="1577" extrusionOk="0">
                <a:moveTo>
                  <a:pt x="0" y="1576"/>
                </a:moveTo>
                <a:lnTo>
                  <a:pt x="1048" y="1576"/>
                </a:lnTo>
                <a:lnTo>
                  <a:pt x="1048" y="0"/>
                </a:lnTo>
                <a:lnTo>
                  <a:pt x="1015" y="0"/>
                </a:lnTo>
                <a:lnTo>
                  <a:pt x="967" y="0"/>
                </a:lnTo>
                <a:lnTo>
                  <a:pt x="919" y="17"/>
                </a:lnTo>
                <a:lnTo>
                  <a:pt x="846" y="32"/>
                </a:lnTo>
                <a:lnTo>
                  <a:pt x="767" y="73"/>
                </a:lnTo>
                <a:lnTo>
                  <a:pt x="710" y="96"/>
                </a:lnTo>
                <a:lnTo>
                  <a:pt x="639" y="128"/>
                </a:lnTo>
                <a:lnTo>
                  <a:pt x="583" y="184"/>
                </a:lnTo>
                <a:lnTo>
                  <a:pt x="510" y="257"/>
                </a:lnTo>
                <a:lnTo>
                  <a:pt x="455" y="328"/>
                </a:lnTo>
                <a:lnTo>
                  <a:pt x="399" y="393"/>
                </a:lnTo>
                <a:lnTo>
                  <a:pt x="366" y="480"/>
                </a:lnTo>
                <a:lnTo>
                  <a:pt x="326" y="593"/>
                </a:lnTo>
                <a:lnTo>
                  <a:pt x="278" y="696"/>
                </a:lnTo>
                <a:lnTo>
                  <a:pt x="247" y="777"/>
                </a:lnTo>
                <a:lnTo>
                  <a:pt x="207" y="833"/>
                </a:lnTo>
                <a:lnTo>
                  <a:pt x="159" y="904"/>
                </a:lnTo>
                <a:lnTo>
                  <a:pt x="96" y="969"/>
                </a:lnTo>
                <a:lnTo>
                  <a:pt x="63" y="1007"/>
                </a:lnTo>
                <a:lnTo>
                  <a:pt x="0" y="1073"/>
                </a:lnTo>
                <a:lnTo>
                  <a:pt x="0" y="1568"/>
                </a:lnTo>
                <a:lnTo>
                  <a:pt x="0" y="1576"/>
                </a:lnTo>
              </a:path>
            </a:pathLst>
          </a:custGeom>
          <a:solidFill>
            <a:srgbClr val="92CCDC"/>
          </a:solidFill>
          <a:ln w="25400" cap="rnd">
            <a:noFill/>
            <a:prstDash val="solid"/>
            <a:round/>
            <a:headEnd type="none" w="med" len="med"/>
            <a:tailEnd type="none" w="med" len="med"/>
          </a:ln>
        </p:spPr>
        <p:txBody>
          <a:bodyPr lIns="91425" tIns="45700" rIns="91425" bIns="45700" anchor="t" anchorCtr="0">
            <a:spAutoFit/>
          </a:bodyPr>
          <a:lstStyle/>
          <a:p>
            <a:endParaRPr/>
          </a:p>
        </p:txBody>
      </p:sp>
      <p:sp>
        <p:nvSpPr>
          <p:cNvPr id="1072" name="Shape 1072"/>
          <p:cNvSpPr/>
          <p:nvPr/>
        </p:nvSpPr>
        <p:spPr>
          <a:xfrm>
            <a:off x="5284788" y="2667000"/>
            <a:ext cx="1649412" cy="2503487"/>
          </a:xfrm>
          <a:custGeom>
            <a:avLst/>
            <a:gdLst/>
            <a:ahLst/>
            <a:cxnLst/>
            <a:rect l="0" t="0" r="0" b="0"/>
            <a:pathLst>
              <a:path w="1039" h="1577" extrusionOk="0">
                <a:moveTo>
                  <a:pt x="0" y="1576"/>
                </a:moveTo>
                <a:lnTo>
                  <a:pt x="1038" y="1576"/>
                </a:lnTo>
                <a:lnTo>
                  <a:pt x="1038" y="1073"/>
                </a:lnTo>
                <a:lnTo>
                  <a:pt x="1015" y="1057"/>
                </a:lnTo>
                <a:lnTo>
                  <a:pt x="982" y="1017"/>
                </a:lnTo>
                <a:lnTo>
                  <a:pt x="950" y="977"/>
                </a:lnTo>
                <a:lnTo>
                  <a:pt x="911" y="929"/>
                </a:lnTo>
                <a:lnTo>
                  <a:pt x="871" y="888"/>
                </a:lnTo>
                <a:lnTo>
                  <a:pt x="831" y="815"/>
                </a:lnTo>
                <a:lnTo>
                  <a:pt x="791" y="744"/>
                </a:lnTo>
                <a:lnTo>
                  <a:pt x="768" y="681"/>
                </a:lnTo>
                <a:lnTo>
                  <a:pt x="727" y="593"/>
                </a:lnTo>
                <a:lnTo>
                  <a:pt x="687" y="504"/>
                </a:lnTo>
                <a:lnTo>
                  <a:pt x="647" y="416"/>
                </a:lnTo>
                <a:lnTo>
                  <a:pt x="614" y="368"/>
                </a:lnTo>
                <a:lnTo>
                  <a:pt x="583" y="328"/>
                </a:lnTo>
                <a:lnTo>
                  <a:pt x="528" y="257"/>
                </a:lnTo>
                <a:lnTo>
                  <a:pt x="462" y="201"/>
                </a:lnTo>
                <a:lnTo>
                  <a:pt x="391" y="144"/>
                </a:lnTo>
                <a:lnTo>
                  <a:pt x="318" y="88"/>
                </a:lnTo>
                <a:lnTo>
                  <a:pt x="240" y="55"/>
                </a:lnTo>
                <a:lnTo>
                  <a:pt x="151" y="17"/>
                </a:lnTo>
                <a:lnTo>
                  <a:pt x="48" y="0"/>
                </a:lnTo>
                <a:lnTo>
                  <a:pt x="0" y="0"/>
                </a:lnTo>
                <a:lnTo>
                  <a:pt x="0" y="1568"/>
                </a:lnTo>
                <a:lnTo>
                  <a:pt x="0" y="1576"/>
                </a:lnTo>
              </a:path>
            </a:pathLst>
          </a:custGeom>
          <a:solidFill>
            <a:srgbClr val="92CCDC"/>
          </a:solidFill>
          <a:ln w="25400" cap="rnd">
            <a:noFill/>
            <a:prstDash val="solid"/>
            <a:round/>
            <a:headEnd type="none" w="med" len="med"/>
            <a:tailEnd type="none" w="med" len="med"/>
          </a:ln>
        </p:spPr>
        <p:txBody>
          <a:bodyPr lIns="91425" tIns="45700" rIns="91425" bIns="45700" anchor="t" anchorCtr="0">
            <a:spAutoFit/>
          </a:bodyPr>
          <a:lstStyle/>
          <a:p>
            <a:endParaRPr/>
          </a:p>
        </p:txBody>
      </p:sp>
      <p:sp>
        <p:nvSpPr>
          <p:cNvPr id="1073" name="Shape 1073"/>
          <p:cNvSpPr/>
          <p:nvPr/>
        </p:nvSpPr>
        <p:spPr>
          <a:xfrm>
            <a:off x="6954813" y="4370387"/>
            <a:ext cx="1630387" cy="800100"/>
          </a:xfrm>
          <a:custGeom>
            <a:avLst/>
            <a:gdLst/>
            <a:ahLst/>
            <a:cxnLst/>
            <a:rect l="0" t="0" r="0" b="0"/>
            <a:pathLst>
              <a:path w="921" h="504" extrusionOk="0">
                <a:moveTo>
                  <a:pt x="0" y="0"/>
                </a:moveTo>
                <a:lnTo>
                  <a:pt x="0" y="7"/>
                </a:lnTo>
                <a:lnTo>
                  <a:pt x="0" y="503"/>
                </a:lnTo>
                <a:lnTo>
                  <a:pt x="920" y="503"/>
                </a:lnTo>
                <a:lnTo>
                  <a:pt x="920" y="343"/>
                </a:lnTo>
                <a:lnTo>
                  <a:pt x="816" y="320"/>
                </a:lnTo>
                <a:lnTo>
                  <a:pt x="695" y="288"/>
                </a:lnTo>
                <a:lnTo>
                  <a:pt x="607" y="263"/>
                </a:lnTo>
                <a:lnTo>
                  <a:pt x="480" y="232"/>
                </a:lnTo>
                <a:lnTo>
                  <a:pt x="400" y="199"/>
                </a:lnTo>
                <a:lnTo>
                  <a:pt x="271" y="159"/>
                </a:lnTo>
                <a:lnTo>
                  <a:pt x="175" y="103"/>
                </a:lnTo>
                <a:lnTo>
                  <a:pt x="64" y="55"/>
                </a:lnTo>
                <a:lnTo>
                  <a:pt x="0" y="0"/>
                </a:lnTo>
                <a:lnTo>
                  <a:pt x="0" y="503"/>
                </a:lnTo>
                <a:lnTo>
                  <a:pt x="0" y="0"/>
                </a:lnTo>
              </a:path>
            </a:pathLst>
          </a:custGeom>
          <a:solidFill>
            <a:srgbClr val="92CCDC"/>
          </a:solidFill>
          <a:ln w="25400" cap="rnd">
            <a:noFill/>
            <a:prstDash val="solid"/>
            <a:round/>
            <a:headEnd type="none" w="med" len="med"/>
            <a:tailEnd type="none" w="med" len="med"/>
          </a:ln>
        </p:spPr>
        <p:txBody>
          <a:bodyPr wrap="square" lIns="91425" tIns="45700" rIns="91425" bIns="45700" anchor="t" anchorCtr="0">
            <a:spAutoFit/>
          </a:bodyPr>
          <a:lstStyle/>
          <a:p>
            <a:endParaRPr/>
          </a:p>
        </p:txBody>
      </p:sp>
      <p:sp>
        <p:nvSpPr>
          <p:cNvPr id="1099" name="Shape 1099"/>
          <p:cNvSpPr txBox="1"/>
          <p:nvPr/>
        </p:nvSpPr>
        <p:spPr>
          <a:xfrm>
            <a:off x="526223" y="5298650"/>
            <a:ext cx="1412099" cy="492412"/>
          </a:xfrm>
          <a:prstGeom prst="rect">
            <a:avLst/>
          </a:prstGeom>
          <a:noFill/>
        </p:spPr>
        <p:txBody>
          <a:bodyPr lIns="91425" tIns="91425" rIns="91425" bIns="91425" anchor="t" anchorCtr="0">
            <a:spAutoFit/>
          </a:bodyPr>
          <a:lstStyle/>
          <a:p>
            <a:pPr>
              <a:buNone/>
            </a:pPr>
            <a:r>
              <a:rPr lang="en" sz="2000">
                <a:latin typeface="+mn-lt"/>
              </a:rPr>
              <a:t>Innovators</a:t>
            </a:r>
          </a:p>
        </p:txBody>
      </p:sp>
      <p:sp>
        <p:nvSpPr>
          <p:cNvPr id="1100" name="Shape 1100"/>
          <p:cNvSpPr txBox="1"/>
          <p:nvPr/>
        </p:nvSpPr>
        <p:spPr>
          <a:xfrm>
            <a:off x="1965001" y="5298650"/>
            <a:ext cx="1235399" cy="800189"/>
          </a:xfrm>
          <a:prstGeom prst="rect">
            <a:avLst/>
          </a:prstGeom>
          <a:noFill/>
        </p:spPr>
        <p:txBody>
          <a:bodyPr lIns="91425" tIns="91425" rIns="91425" bIns="91425" anchor="t" anchorCtr="0">
            <a:spAutoFit/>
          </a:bodyPr>
          <a:lstStyle/>
          <a:p>
            <a:pPr algn="ctr">
              <a:buNone/>
            </a:pPr>
            <a:r>
              <a:rPr lang="en" sz="2000" dirty="0">
                <a:latin typeface="+mn-lt"/>
              </a:rPr>
              <a:t>Early Adopters</a:t>
            </a:r>
          </a:p>
        </p:txBody>
      </p:sp>
      <p:sp>
        <p:nvSpPr>
          <p:cNvPr id="1101" name="Shape 1101"/>
          <p:cNvSpPr txBox="1"/>
          <p:nvPr/>
        </p:nvSpPr>
        <p:spPr>
          <a:xfrm>
            <a:off x="3690885" y="5298650"/>
            <a:ext cx="1414516" cy="800189"/>
          </a:xfrm>
          <a:prstGeom prst="rect">
            <a:avLst/>
          </a:prstGeom>
          <a:noFill/>
        </p:spPr>
        <p:txBody>
          <a:bodyPr wrap="square" lIns="91425" tIns="91425" rIns="91425" bIns="91425" anchor="t" anchorCtr="0">
            <a:spAutoFit/>
          </a:bodyPr>
          <a:lstStyle/>
          <a:p>
            <a:pPr algn="ctr">
              <a:buNone/>
            </a:pPr>
            <a:r>
              <a:rPr lang="en" sz="2000" dirty="0">
                <a:latin typeface="+mn-lt"/>
              </a:rPr>
              <a:t>Early Majority</a:t>
            </a:r>
          </a:p>
        </p:txBody>
      </p:sp>
      <p:sp>
        <p:nvSpPr>
          <p:cNvPr id="1102" name="Shape 1102"/>
          <p:cNvSpPr txBox="1"/>
          <p:nvPr/>
        </p:nvSpPr>
        <p:spPr>
          <a:xfrm>
            <a:off x="5404800" y="5298650"/>
            <a:ext cx="1453200" cy="800189"/>
          </a:xfrm>
          <a:prstGeom prst="rect">
            <a:avLst/>
          </a:prstGeom>
          <a:noFill/>
        </p:spPr>
        <p:txBody>
          <a:bodyPr lIns="91425" tIns="91425" rIns="91425" bIns="91425" anchor="t" anchorCtr="0">
            <a:spAutoFit/>
          </a:bodyPr>
          <a:lstStyle/>
          <a:p>
            <a:pPr algn="ctr">
              <a:buNone/>
            </a:pPr>
            <a:r>
              <a:rPr lang="en" sz="2000" dirty="0">
                <a:latin typeface="+mn-lt"/>
              </a:rPr>
              <a:t>Late Majority</a:t>
            </a:r>
          </a:p>
        </p:txBody>
      </p:sp>
      <p:sp>
        <p:nvSpPr>
          <p:cNvPr id="1103" name="Shape 1103"/>
          <p:cNvSpPr txBox="1"/>
          <p:nvPr/>
        </p:nvSpPr>
        <p:spPr>
          <a:xfrm>
            <a:off x="7154700" y="5298650"/>
            <a:ext cx="1303500" cy="492412"/>
          </a:xfrm>
          <a:prstGeom prst="rect">
            <a:avLst/>
          </a:prstGeom>
          <a:noFill/>
        </p:spPr>
        <p:txBody>
          <a:bodyPr lIns="91425" tIns="91425" rIns="91425" bIns="91425" anchor="t" anchorCtr="0">
            <a:spAutoFit/>
          </a:bodyPr>
          <a:lstStyle/>
          <a:p>
            <a:pPr>
              <a:buNone/>
            </a:pPr>
            <a:r>
              <a:rPr lang="en" sz="2000" dirty="0">
                <a:latin typeface="+mn-lt"/>
              </a:rPr>
              <a:t>Laggards</a:t>
            </a:r>
          </a:p>
        </p:txBody>
      </p:sp>
      <p:sp>
        <p:nvSpPr>
          <p:cNvPr id="1104" name="Shape 1104"/>
          <p:cNvSpPr txBox="1"/>
          <p:nvPr/>
        </p:nvSpPr>
        <p:spPr>
          <a:xfrm>
            <a:off x="699301" y="4876800"/>
            <a:ext cx="1358099" cy="400079"/>
          </a:xfrm>
          <a:prstGeom prst="rect">
            <a:avLst/>
          </a:prstGeom>
          <a:noFill/>
        </p:spPr>
        <p:txBody>
          <a:bodyPr lIns="91425" tIns="91425" rIns="91425" bIns="91425" anchor="t" anchorCtr="0">
            <a:spAutoFit/>
          </a:bodyPr>
          <a:lstStyle/>
          <a:p>
            <a:pPr>
              <a:buNone/>
            </a:pPr>
            <a:r>
              <a:rPr lang="en" dirty="0">
                <a:latin typeface="+mn-lt"/>
              </a:rPr>
              <a:t>Technologists</a:t>
            </a:r>
          </a:p>
        </p:txBody>
      </p:sp>
      <p:sp>
        <p:nvSpPr>
          <p:cNvPr id="1105" name="Shape 1105"/>
          <p:cNvSpPr txBox="1"/>
          <p:nvPr/>
        </p:nvSpPr>
        <p:spPr>
          <a:xfrm>
            <a:off x="1972783" y="4857721"/>
            <a:ext cx="1276500" cy="400079"/>
          </a:xfrm>
          <a:prstGeom prst="rect">
            <a:avLst/>
          </a:prstGeom>
          <a:noFill/>
        </p:spPr>
        <p:txBody>
          <a:bodyPr lIns="91425" tIns="91425" rIns="91425" bIns="91425" anchor="t" anchorCtr="0">
            <a:spAutoFit/>
          </a:bodyPr>
          <a:lstStyle/>
          <a:p>
            <a:pPr>
              <a:buNone/>
            </a:pPr>
            <a:r>
              <a:rPr lang="en" dirty="0">
                <a:latin typeface="+mn-lt"/>
              </a:rPr>
              <a:t>Enthusiasists</a:t>
            </a:r>
          </a:p>
        </p:txBody>
      </p:sp>
      <p:sp>
        <p:nvSpPr>
          <p:cNvPr id="1106" name="Shape 1106"/>
          <p:cNvSpPr txBox="1"/>
          <p:nvPr/>
        </p:nvSpPr>
        <p:spPr>
          <a:xfrm>
            <a:off x="3649425" y="4267200"/>
            <a:ext cx="963299" cy="400079"/>
          </a:xfrm>
          <a:prstGeom prst="rect">
            <a:avLst/>
          </a:prstGeom>
          <a:noFill/>
        </p:spPr>
        <p:txBody>
          <a:bodyPr lIns="91425" tIns="91425" rIns="91425" bIns="91425" anchor="t" anchorCtr="0">
            <a:spAutoFit/>
          </a:bodyPr>
          <a:lstStyle/>
          <a:p>
            <a:pPr>
              <a:buNone/>
            </a:pPr>
            <a:r>
              <a:rPr lang="en" dirty="0">
                <a:latin typeface="+mn-lt"/>
              </a:rPr>
              <a:t>Students</a:t>
            </a:r>
          </a:p>
        </p:txBody>
      </p:sp>
      <p:sp>
        <p:nvSpPr>
          <p:cNvPr id="1107" name="Shape 1107"/>
          <p:cNvSpPr txBox="1"/>
          <p:nvPr/>
        </p:nvSpPr>
        <p:spPr>
          <a:xfrm>
            <a:off x="4803300" y="2743200"/>
            <a:ext cx="1140300" cy="615523"/>
          </a:xfrm>
          <a:prstGeom prst="rect">
            <a:avLst/>
          </a:prstGeom>
          <a:noFill/>
        </p:spPr>
        <p:txBody>
          <a:bodyPr lIns="91425" tIns="91425" rIns="91425" bIns="91425" anchor="t" anchorCtr="0">
            <a:spAutoFit/>
          </a:bodyPr>
          <a:lstStyle/>
          <a:p>
            <a:pPr>
              <a:buNone/>
            </a:pPr>
            <a:r>
              <a:rPr lang="en" dirty="0">
                <a:latin typeface="+mn-lt"/>
              </a:rPr>
              <a:t>Research Institutions</a:t>
            </a:r>
          </a:p>
        </p:txBody>
      </p:sp>
      <p:sp>
        <p:nvSpPr>
          <p:cNvPr id="1108" name="Shape 1108"/>
          <p:cNvSpPr txBox="1"/>
          <p:nvPr/>
        </p:nvSpPr>
        <p:spPr>
          <a:xfrm>
            <a:off x="5499900" y="3352800"/>
            <a:ext cx="977100" cy="400079"/>
          </a:xfrm>
          <a:prstGeom prst="rect">
            <a:avLst/>
          </a:prstGeom>
          <a:noFill/>
        </p:spPr>
        <p:txBody>
          <a:bodyPr lIns="91425" tIns="91425" rIns="91425" bIns="91425" anchor="t" anchorCtr="0">
            <a:spAutoFit/>
          </a:bodyPr>
          <a:lstStyle/>
          <a:p>
            <a:pPr>
              <a:buNone/>
            </a:pPr>
            <a:r>
              <a:rPr lang="en" dirty="0">
                <a:latin typeface="+mn-lt"/>
              </a:rPr>
              <a:t>Sponsors</a:t>
            </a:r>
          </a:p>
        </p:txBody>
      </p:sp>
      <p:sp>
        <p:nvSpPr>
          <p:cNvPr id="44" name="Rectangle 43"/>
          <p:cNvSpPr/>
          <p:nvPr/>
        </p:nvSpPr>
        <p:spPr>
          <a:xfrm>
            <a:off x="7315200" y="117157"/>
            <a:ext cx="1672061" cy="492443"/>
          </a:xfrm>
          <a:prstGeom prst="rect">
            <a:avLst/>
          </a:prstGeom>
        </p:spPr>
        <p:txBody>
          <a:bodyPr wrap="none">
            <a:spAutoFit/>
          </a:bodyPr>
          <a:lstStyle/>
          <a:p>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E-DART</a:t>
            </a:r>
            <a:endParaRPr lang="en-US" sz="2600" kern="1200" dirty="0">
              <a:solidFill>
                <a:schemeClr val="accent1"/>
              </a:solidFill>
              <a:latin typeface="+mn-lt"/>
              <a:ea typeface="+mn-ea"/>
              <a:cs typeface="+mn-cs"/>
            </a:endParaRPr>
          </a:p>
        </p:txBody>
      </p:sp>
      <p:sp>
        <p:nvSpPr>
          <p:cNvPr id="47" name="Shape 1063"/>
          <p:cNvSpPr txBox="1">
            <a:spLocks/>
          </p:cNvSpPr>
          <p:nvPr/>
        </p:nvSpPr>
        <p:spPr>
          <a:xfrm>
            <a:off x="457200" y="679004"/>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 sz="3600" b="1" dirty="0" smtClean="0">
                <a:solidFill>
                  <a:schemeClr val="dk1"/>
                </a:solidFill>
                <a:latin typeface="Arial"/>
                <a:ea typeface="Arial"/>
                <a:cs typeface="Arial"/>
              </a:rPr>
              <a:t>Where is Open</a:t>
            </a:r>
            <a:r>
              <a:rPr lang="en-US" sz="3600" b="1" dirty="0" smtClean="0">
                <a:solidFill>
                  <a:schemeClr val="dk1"/>
                </a:solidFill>
                <a:latin typeface="Arial"/>
                <a:ea typeface="Arial"/>
                <a:cs typeface="Arial"/>
              </a:rPr>
              <a:t>H2O</a:t>
            </a:r>
            <a:r>
              <a:rPr lang="en" sz="3600" b="1" dirty="0" smtClean="0">
                <a:solidFill>
                  <a:schemeClr val="dk1"/>
                </a:solidFill>
                <a:latin typeface="Arial"/>
                <a:ea typeface="Arial"/>
                <a:cs typeface="Arial"/>
              </a:rPr>
              <a:t> on the TALC?</a:t>
            </a:r>
            <a:endParaRPr lang="en" sz="3600" b="1" dirty="0">
              <a:solidFill>
                <a:schemeClr val="dk1"/>
              </a:solidFill>
              <a:latin typeface="Arial"/>
              <a:ea typeface="Arial"/>
              <a:cs typeface="Arial"/>
            </a:endParaRPr>
          </a:p>
        </p:txBody>
      </p:sp>
      <p:pic>
        <p:nvPicPr>
          <p:cNvPr id="48" name="Picture 4" descr="OpenH2O.or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4267200"/>
            <a:ext cx="614758" cy="61475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9458" name="Picture 2" descr="https://encrypted-tbn3.google.com/images?q=tbn:ANd9GcQa3zXrSMnngwq2Go0GFvL96HGHhOZEjfWLEE6r3C9vus0xR79gs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9000" y="2286000"/>
            <a:ext cx="1788000" cy="21124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9460" name="Picture 4" descr="DIY Drone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42490" y="3578832"/>
            <a:ext cx="1257910" cy="2311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9462" name="Picture 6" descr="Instructables"/>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1200" y="3916925"/>
            <a:ext cx="1447800" cy="3502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3" name="Shape 1236"/>
          <p:cNvSpPr txBox="1"/>
          <p:nvPr/>
        </p:nvSpPr>
        <p:spPr>
          <a:xfrm>
            <a:off x="1371600" y="6172200"/>
            <a:ext cx="6781800" cy="307736"/>
          </a:xfrm>
          <a:prstGeom prst="rect">
            <a:avLst/>
          </a:prstGeom>
          <a:noFill/>
          <a:ln>
            <a:noFill/>
          </a:ln>
        </p:spPr>
        <p:txBody>
          <a:bodyPr lIns="91425" tIns="45700" rIns="91425" bIns="45700" anchor="t" anchorCtr="0">
            <a:spAutoFit/>
          </a:bodyPr>
          <a:lstStyle/>
          <a:p>
            <a:pPr lvl="0" rtl="0">
              <a:spcBef>
                <a:spcPts val="700"/>
              </a:spcBef>
              <a:buClr>
                <a:srgbClr val="000000"/>
              </a:buClr>
              <a:buSzPct val="78571"/>
              <a:buFont typeface="Arial"/>
              <a:buNone/>
            </a:pPr>
            <a:r>
              <a:rPr lang="en" dirty="0">
                <a:solidFill>
                  <a:schemeClr val="dk1"/>
                </a:solidFill>
                <a:latin typeface="+mn-lt"/>
                <a:ea typeface="Times New Roman"/>
                <a:cs typeface="Times New Roman"/>
                <a:sym typeface="Times New Roman"/>
              </a:rPr>
              <a:t>Source: </a:t>
            </a:r>
            <a:r>
              <a:rPr lang="en" dirty="0" smtClean="0">
                <a:solidFill>
                  <a:schemeClr val="dk1"/>
                </a:solidFill>
                <a:latin typeface="+mn-lt"/>
                <a:ea typeface="Times New Roman"/>
                <a:cs typeface="Times New Roman"/>
                <a:sym typeface="Times New Roman"/>
              </a:rPr>
              <a:t>Moore (1991, 2002), Crossing the Chasm</a:t>
            </a:r>
            <a:endParaRPr lang="en" i="1" dirty="0">
              <a:solidFill>
                <a:schemeClr val="dk1"/>
              </a:solidFill>
              <a:latin typeface="+mn-lt"/>
              <a:ea typeface="Times New Roman"/>
              <a:cs typeface="Times New Roman"/>
              <a:sym typeface="Times New Roma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46176" y="2514600"/>
            <a:ext cx="7851648" cy="1828800"/>
          </a:xfrm>
        </p:spPr>
        <p:txBody>
          <a:bodyPr>
            <a:normAutofit fontScale="90000"/>
          </a:bodyPr>
          <a:lstStyle/>
          <a:p>
            <a:pPr algn="ctr"/>
            <a:r>
              <a:rPr lang="en-US" dirty="0">
                <a:latin typeface="Arial" pitchFamily="34" charset="0"/>
                <a:cs typeface="Arial" pitchFamily="34" charset="0"/>
              </a:rPr>
              <a:t>Thank </a:t>
            </a:r>
            <a:r>
              <a:rPr lang="en-US" dirty="0" smtClean="0">
                <a:latin typeface="Arial" pitchFamily="34" charset="0"/>
                <a:cs typeface="Arial" pitchFamily="34" charset="0"/>
              </a:rPr>
              <a:t>You</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sz="4000" dirty="0" smtClean="0">
                <a:latin typeface="Arial" pitchFamily="34" charset="0"/>
                <a:cs typeface="Arial" pitchFamily="34" charset="0"/>
              </a:rPr>
              <a:t>Hope to see you guys soon </a:t>
            </a:r>
            <a:r>
              <a:rPr lang="en-US" sz="4000" dirty="0" smtClean="0">
                <a:latin typeface="Arial" pitchFamily="34" charset="0"/>
                <a:cs typeface="Arial" pitchFamily="34" charset="0"/>
                <a:sym typeface="Wingdings" pitchFamily="2" charset="2"/>
              </a:rPr>
              <a:t>:)</a:t>
            </a: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l"/>
            <a:r>
              <a:rPr lang="en-US" dirty="0">
                <a:latin typeface="Arial" pitchFamily="34" charset="0"/>
                <a:cs typeface="Arial" pitchFamily="34" charset="0"/>
              </a:rPr>
              <a:t>Appendix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67937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76"/>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07107033"/>
              </p:ext>
            </p:extLst>
          </p:nvPr>
        </p:nvGraphicFramePr>
        <p:xfrm>
          <a:off x="457200" y="1219200"/>
          <a:ext cx="8229600" cy="528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3" name="Shape 1115"/>
          <p:cNvSpPr txBox="1">
            <a:spLocks/>
          </p:cNvSpPr>
          <p:nvPr/>
        </p:nvSpPr>
        <p:spPr>
          <a:xfrm>
            <a:off x="457200" y="328167"/>
            <a:ext cx="8229600" cy="738633"/>
          </a:xfrm>
          <a:prstGeom prst="rect">
            <a:avLst/>
          </a:prstGeom>
        </p:spPr>
        <p:txBody>
          <a:bodyPr lIns="91425" tIns="91425" rIns="91425" bIns="91425" anchor="b" anchorCtr="0">
            <a:sp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 sz="3600" b="1" dirty="0">
                <a:solidFill>
                  <a:schemeClr val="dk1"/>
                </a:solidFill>
                <a:latin typeface="Arial"/>
                <a:ea typeface="Arial"/>
                <a:cs typeface="Arial"/>
              </a:rPr>
              <a:t>Connect Rather Than Convince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02990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buNone/>
            </a:pPr>
            <a:r>
              <a:rPr lang="en" dirty="0" smtClean="0"/>
              <a:t>The Market Opportunity</a:t>
            </a:r>
            <a:endParaRPr lang="en" dirty="0"/>
          </a:p>
        </p:txBody>
      </p:sp>
      <p:sp>
        <p:nvSpPr>
          <p:cNvPr id="1116" name="Shape 1116"/>
          <p:cNvSpPr txBox="1">
            <a:spLocks noGrp="1"/>
          </p:cNvSpPr>
          <p:nvPr>
            <p:ph type="body" idx="1"/>
          </p:nvPr>
        </p:nvSpPr>
        <p:spPr>
          <a:xfrm>
            <a:off x="457200" y="1600200"/>
            <a:ext cx="8229600" cy="3760999"/>
          </a:xfrm>
          <a:prstGeom prst="rect">
            <a:avLst/>
          </a:prstGeom>
        </p:spPr>
        <p:txBody>
          <a:bodyPr lIns="91425" tIns="91425" rIns="91425" bIns="91425" anchor="t" anchorCtr="0">
            <a:spAutoFit/>
          </a:bodyPr>
          <a:lstStyle/>
          <a:p>
            <a:pPr lvl="0" rtl="0">
              <a:buNone/>
            </a:pPr>
            <a:r>
              <a:rPr lang="en" dirty="0" smtClean="0"/>
              <a:t>Initial hypothesis: the market landscape has 5 buckets</a:t>
            </a:r>
            <a:endParaRPr lang="en" dirty="0"/>
          </a:p>
          <a:p>
            <a:pPr marL="990600" lvl="1" indent="-457200">
              <a:buClr>
                <a:schemeClr val="dk1"/>
              </a:buClr>
              <a:buSzPct val="80000"/>
              <a:buFont typeface="+mj-lt"/>
              <a:buAutoNum type="arabicPeriod"/>
            </a:pPr>
            <a:r>
              <a:rPr lang="en" dirty="0"/>
              <a:t>Technologists</a:t>
            </a:r>
          </a:p>
          <a:p>
            <a:pPr marL="990600" lvl="1" indent="-457200">
              <a:buClr>
                <a:schemeClr val="dk1"/>
              </a:buClr>
              <a:buSzPct val="80000"/>
              <a:buFont typeface="+mj-lt"/>
              <a:buAutoNum type="arabicPeriod"/>
            </a:pPr>
            <a:r>
              <a:rPr lang="en" dirty="0"/>
              <a:t>Enthusiasts</a:t>
            </a:r>
          </a:p>
          <a:p>
            <a:pPr marL="990600" lvl="1" indent="-457200">
              <a:buClr>
                <a:schemeClr val="dk1"/>
              </a:buClr>
              <a:buSzPct val="80000"/>
              <a:buFont typeface="+mj-lt"/>
              <a:buAutoNum type="arabicPeriod"/>
            </a:pPr>
            <a:r>
              <a:rPr lang="en" dirty="0"/>
              <a:t>Students</a:t>
            </a:r>
          </a:p>
          <a:p>
            <a:pPr marL="990600" lvl="1" indent="-457200" rtl="0">
              <a:buClr>
                <a:schemeClr val="dk1"/>
              </a:buClr>
              <a:buSzPct val="80000"/>
              <a:buFont typeface="+mj-lt"/>
              <a:buAutoNum type="arabicPeriod"/>
            </a:pPr>
            <a:r>
              <a:rPr lang="en" dirty="0" smtClean="0"/>
              <a:t>Research </a:t>
            </a:r>
            <a:r>
              <a:rPr lang="en" dirty="0"/>
              <a:t>institutions</a:t>
            </a:r>
          </a:p>
          <a:p>
            <a:pPr marL="990600" lvl="1" indent="-457200" rtl="0">
              <a:buClr>
                <a:schemeClr val="dk1"/>
              </a:buClr>
              <a:buSzPct val="80000"/>
              <a:buFont typeface="+mj-lt"/>
              <a:buAutoNum type="arabicPeriod"/>
            </a:pPr>
            <a:r>
              <a:rPr lang="en" dirty="0" smtClean="0"/>
              <a:t>Sponsors</a:t>
            </a:r>
            <a:endParaRPr lang="en" dirty="0"/>
          </a:p>
          <a:p>
            <a:pPr marL="64770" indent="0">
              <a:buClr>
                <a:schemeClr val="dk1"/>
              </a:buClr>
              <a:buSzPct val="80000"/>
              <a:buNone/>
            </a:pPr>
            <a:endParaRPr lang="en" dirty="0"/>
          </a:p>
          <a:p>
            <a:pPr marL="64770" indent="0" algn="ctr">
              <a:buClr>
                <a:schemeClr val="dk1"/>
              </a:buClr>
              <a:buSzPct val="80000"/>
              <a:buNone/>
            </a:pPr>
            <a:r>
              <a:rPr lang="en" dirty="0" smtClean="0"/>
              <a:t>We will </a:t>
            </a:r>
            <a:r>
              <a:rPr lang="en" i="1" u="sng" dirty="0" smtClean="0"/>
              <a:t>Teach You How to Fish </a:t>
            </a:r>
            <a:endParaRPr lang="en" u="sng" dirty="0" smtClean="0"/>
          </a:p>
        </p:txBody>
      </p:sp>
      <p:sp>
        <p:nvSpPr>
          <p:cNvPr id="4" name="Rectangle 3"/>
          <p:cNvSpPr/>
          <p:nvPr/>
        </p:nvSpPr>
        <p:spPr>
          <a:xfrm>
            <a:off x="7315200" y="117157"/>
            <a:ext cx="1672061" cy="492443"/>
          </a:xfrm>
          <a:prstGeom prst="rect">
            <a:avLst/>
          </a:prstGeom>
        </p:spPr>
        <p:txBody>
          <a:bodyPr wrap="none">
            <a:spAutoFit/>
          </a:bodyPr>
          <a:lstStyle/>
          <a:p>
            <a:r>
              <a:rPr lang="en" sz="2600" b="1" u="sng" kern="1200" dirty="0" smtClean="0">
                <a:solidFill>
                  <a:schemeClr val="accent1"/>
                </a:solidFill>
                <a:latin typeface="+mn-lt"/>
                <a:ea typeface="+mn-ea"/>
                <a:cs typeface="+mn-cs"/>
              </a:rPr>
              <a:t>D</a:t>
            </a:r>
            <a:r>
              <a:rPr lang="en" sz="2600" kern="1200" dirty="0" smtClean="0">
                <a:solidFill>
                  <a:schemeClr val="accent1"/>
                </a:solidFill>
                <a:latin typeface="+mn-lt"/>
                <a:ea typeface="+mn-ea"/>
                <a:cs typeface="+mn-cs"/>
              </a:rPr>
              <a:t>E-DART</a:t>
            </a:r>
            <a:endParaRPr lang="en-US" sz="2600" kern="1200" dirty="0">
              <a:solidFill>
                <a:schemeClr val="accent1"/>
              </a:solidFill>
              <a:latin typeface="+mn-lt"/>
              <a:ea typeface="+mn-ea"/>
              <a:cs typeface="+mn-c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
                                            <p:txEl>
                                              <p:pRg st="7" end="7"/>
                                            </p:txEl>
                                          </p:spTgt>
                                        </p:tgtEl>
                                        <p:attrNameLst>
                                          <p:attrName>style.visibility</p:attrName>
                                        </p:attrNameLst>
                                      </p:cBhvr>
                                      <p:to>
                                        <p:strVal val="visible"/>
                                      </p:to>
                                    </p:set>
                                    <p:animEffect transition="in" filter="fade">
                                      <p:cBhvr>
                                        <p:cTn id="7" dur="500"/>
                                        <p:tgtEl>
                                          <p:spTgt spid="11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WqSHywwfFkuuuQ0z3CBS8Q"/>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OHcgzGTFu0.EaRdEtSkxQQ"/>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odZs0B5aESN_5.pg65AzQ"/>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EQXVGCA6kmtn6Qo0ImKpA"/>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jGPBT5prwkaGPo73vHJ_IA"/>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DAuLvrVBkifyMkMat5Khw"/>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EQXVGCA6kmtn6Qo0ImKpA"/>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zR1_Dsr6WkyP4LT58f4MKQ"/>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ZDjdJEdY2022glK9xB4Spg"/>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QlbKDmF9DEKclwu5Tyk1Jw"/>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EQXVGCA6kmtn6Qo0ImKpA"/>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r53NY..6jkqH0L.ndvRKyA"/>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H6km7zsnk.G18gkhaoz0w"/>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DTjHiW49l0u4zHRKkFbkvw"/>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czGpmT_ONkKxge3TLh2rXQ"/>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3OXwH9VDHk.4kTwhRNUhwQ"/>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80AgJefo0SCB2cE9Waeng"/>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80AgJefo0SCB2cE9Waeng"/>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80AgJefo0SCB2cE9Waeng"/>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bFt.f6k1R06UQ0T8Bw1XFg"/>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bFt.f6k1R06UQ0T8Bw1XFg"/>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jGPBT5prwkaGPo73vHJ_IA"/>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DAuLvrVBkifyMkMat5Khw"/>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jGPBT5prwkaGPo73vHJ_IA"/>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jGPBT5prwkaGPo73vHJ_I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2549</TotalTime>
  <Words>8196</Words>
  <Application>Microsoft Office PowerPoint</Application>
  <PresentationFormat>On-screen Show (4:3)</PresentationFormat>
  <Paragraphs>1285</Paragraphs>
  <Slides>82</Slides>
  <Notes>71</Notes>
  <HiddenSlides>0</HiddenSlides>
  <MMClips>0</MMClips>
  <ScaleCrop>false</ScaleCrop>
  <HeadingPairs>
    <vt:vector size="4" baseType="variant">
      <vt:variant>
        <vt:lpstr>Design Template</vt:lpstr>
      </vt:variant>
      <vt:variant>
        <vt:i4>1</vt:i4>
      </vt:variant>
      <vt:variant>
        <vt:lpstr>Slide Titles</vt:lpstr>
      </vt:variant>
      <vt:variant>
        <vt:i4>82</vt:i4>
      </vt:variant>
    </vt:vector>
  </HeadingPairs>
  <TitlesOfParts>
    <vt:vector size="83" baseType="lpstr">
      <vt:lpstr>Flow</vt:lpstr>
      <vt:lpstr>OpenH2O The Community for Oceanic Innovation</vt:lpstr>
      <vt:lpstr>OpenH2O Mission Statement</vt:lpstr>
      <vt:lpstr>OpenH2O – A Global Community</vt:lpstr>
      <vt:lpstr>OpenH2O Vision and GEM Goals</vt:lpstr>
      <vt:lpstr>The DE-DART Framework</vt:lpstr>
      <vt:lpstr>Tools and Methodologies</vt:lpstr>
      <vt:lpstr>Diagnosis: The Opportunity</vt:lpstr>
      <vt:lpstr>Slide 8</vt:lpstr>
      <vt:lpstr>The Market Opportunity</vt:lpstr>
      <vt:lpstr>Personas</vt:lpstr>
      <vt:lpstr>Slide 11</vt:lpstr>
      <vt:lpstr>Personas</vt:lpstr>
      <vt:lpstr>Personas</vt:lpstr>
      <vt:lpstr>Personas</vt:lpstr>
      <vt:lpstr>Experience: Users Feedback</vt:lpstr>
      <vt:lpstr>Market Research Methodologies</vt:lpstr>
      <vt:lpstr>Web Survey Breakdown</vt:lpstr>
      <vt:lpstr>Web Survey Results</vt:lpstr>
      <vt:lpstr>Web Survey Results</vt:lpstr>
      <vt:lpstr>What They Had to Say</vt:lpstr>
      <vt:lpstr>“Where to Find Others Like You?”</vt:lpstr>
      <vt:lpstr>“What gets you interested?”</vt:lpstr>
      <vt:lpstr>Respondents Most Want to See</vt:lpstr>
      <vt:lpstr>“What do you find interesting?”</vt:lpstr>
      <vt:lpstr>“What involvement interest you?”</vt:lpstr>
      <vt:lpstr>1:1 Interview Breakdown</vt:lpstr>
      <vt:lpstr>1:1 Research Institute Interview</vt:lpstr>
      <vt:lpstr>1:1 Research Institute Interview</vt:lpstr>
      <vt:lpstr>1:1 Sponsor Interview</vt:lpstr>
      <vt:lpstr>1:1 Sponsor Interview</vt:lpstr>
      <vt:lpstr>The A-Ha! Moment</vt:lpstr>
      <vt:lpstr>Slide 32</vt:lpstr>
      <vt:lpstr>Decision: The Recommendation</vt:lpstr>
      <vt:lpstr>The New Ecosystem</vt:lpstr>
      <vt:lpstr>The New Ecosystem</vt:lpstr>
      <vt:lpstr>New Ecosystem Relationship</vt:lpstr>
      <vt:lpstr>Slide 37</vt:lpstr>
      <vt:lpstr>Decision: Timeline</vt:lpstr>
      <vt:lpstr>Slide 39</vt:lpstr>
      <vt:lpstr>Slide 40</vt:lpstr>
      <vt:lpstr>Decision: Long-term goals</vt:lpstr>
      <vt:lpstr>Analysis: Deep Dive</vt:lpstr>
      <vt:lpstr>Slide 43</vt:lpstr>
      <vt:lpstr>Slide 44</vt:lpstr>
      <vt:lpstr>Slide 45</vt:lpstr>
      <vt:lpstr>Personas</vt:lpstr>
      <vt:lpstr>Clear branding</vt:lpstr>
      <vt:lpstr>Social media strategy</vt:lpstr>
      <vt:lpstr>Social Media for OpenH20</vt:lpstr>
      <vt:lpstr>Twitter for OpenH2O</vt:lpstr>
      <vt:lpstr>Distribution of Followers</vt:lpstr>
      <vt:lpstr>Potential Twitter Audience</vt:lpstr>
      <vt:lpstr>Similar Communities on Twitter</vt:lpstr>
      <vt:lpstr>Experimental Results - Strategy </vt:lpstr>
      <vt:lpstr>Facebook for OpenH20</vt:lpstr>
      <vt:lpstr>LinkedIn Strategy for OpenH20</vt:lpstr>
      <vt:lpstr>Potential Technical Collaborators</vt:lpstr>
      <vt:lpstr>Slide 58</vt:lpstr>
      <vt:lpstr>Pros and Cons</vt:lpstr>
      <vt:lpstr>Blogs for OpenH20</vt:lpstr>
      <vt:lpstr>Study Other Community Blogs</vt:lpstr>
      <vt:lpstr>Recommendations for Blog</vt:lpstr>
      <vt:lpstr>Website Design</vt:lpstr>
      <vt:lpstr>Website Design</vt:lpstr>
      <vt:lpstr>Slide 65</vt:lpstr>
      <vt:lpstr>Slide 66</vt:lpstr>
      <vt:lpstr>Slide 67</vt:lpstr>
      <vt:lpstr>Slide 68</vt:lpstr>
      <vt:lpstr>Website Design</vt:lpstr>
      <vt:lpstr>Website Design</vt:lpstr>
      <vt:lpstr>Analysis: Partnerships</vt:lpstr>
      <vt:lpstr>Analysis: Partnerships</vt:lpstr>
      <vt:lpstr>Partnerships: Open Source Communities</vt:lpstr>
      <vt:lpstr>Partnerships: Universities</vt:lpstr>
      <vt:lpstr>Timeline for Action Plan</vt:lpstr>
      <vt:lpstr>Reality Test</vt:lpstr>
      <vt:lpstr>Reality Test</vt:lpstr>
      <vt:lpstr>Last Thoughts</vt:lpstr>
      <vt:lpstr>Last Thoughts</vt:lpstr>
      <vt:lpstr>Thank You  Hope to see you guys soon :)</vt:lpstr>
      <vt:lpstr>Appendix</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dc:title>
  <dc:creator>Allen Jiang</dc:creator>
  <cp:lastModifiedBy>Etienne Gernez</cp:lastModifiedBy>
  <cp:revision>140</cp:revision>
  <dcterms:created xsi:type="dcterms:W3CDTF">2012-07-14T18:12:56Z</dcterms:created>
  <dcterms:modified xsi:type="dcterms:W3CDTF">2012-07-14T18:13:36Z</dcterms:modified>
</cp:coreProperties>
</file>